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8" r:id="rId12"/>
    <p:sldId id="269" r:id="rId13"/>
    <p:sldId id="266" r:id="rId14"/>
    <p:sldId id="267" r:id="rId15"/>
    <p:sldId id="270" r:id="rId16"/>
    <p:sldId id="272"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4"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Gay" userId="a20f3cd473f32cbd" providerId="LiveId" clId="{6AB03C8E-2AE4-470D-9D0E-56D8A5E3AFC0}"/>
    <pc:docChg chg="modSld">
      <pc:chgData name="Matthew Gay" userId="a20f3cd473f32cbd" providerId="LiveId" clId="{6AB03C8E-2AE4-470D-9D0E-56D8A5E3AFC0}" dt="2023-10-06T04:21:35.107" v="89" actId="20577"/>
      <pc:docMkLst>
        <pc:docMk/>
      </pc:docMkLst>
      <pc:sldChg chg="modSp mod">
        <pc:chgData name="Matthew Gay" userId="a20f3cd473f32cbd" providerId="LiveId" clId="{6AB03C8E-2AE4-470D-9D0E-56D8A5E3AFC0}" dt="2023-10-06T04:21:35.107" v="89" actId="20577"/>
        <pc:sldMkLst>
          <pc:docMk/>
          <pc:sldMk cId="504357217" sldId="271"/>
        </pc:sldMkLst>
        <pc:spChg chg="mod">
          <ac:chgData name="Matthew Gay" userId="a20f3cd473f32cbd" providerId="LiveId" clId="{6AB03C8E-2AE4-470D-9D0E-56D8A5E3AFC0}" dt="2023-10-06T04:21:35.107" v="89" actId="20577"/>
          <ac:spMkLst>
            <pc:docMk/>
            <pc:sldMk cId="504357217" sldId="271"/>
            <ac:spMk id="3" creationId="{5A58A4C0-3462-742B-A033-3096393F4E9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CC205-8601-1EE7-7882-56DB413B6D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925756-6901-EE9B-3E29-1A541AE96E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AE8DED-657D-2099-EB47-59266223EAFF}"/>
              </a:ext>
            </a:extLst>
          </p:cNvPr>
          <p:cNvSpPr>
            <a:spLocks noGrp="1"/>
          </p:cNvSpPr>
          <p:nvPr>
            <p:ph type="dt" sz="half" idx="10"/>
          </p:nvPr>
        </p:nvSpPr>
        <p:spPr/>
        <p:txBody>
          <a:bodyPr/>
          <a:lstStyle/>
          <a:p>
            <a:fld id="{93FE9D07-12DA-43E6-89D3-BD044E6E4895}" type="datetimeFigureOut">
              <a:rPr lang="en-US" smtClean="0"/>
              <a:t>10/5/2023</a:t>
            </a:fld>
            <a:endParaRPr lang="en-US"/>
          </a:p>
        </p:txBody>
      </p:sp>
      <p:sp>
        <p:nvSpPr>
          <p:cNvPr id="5" name="Footer Placeholder 4">
            <a:extLst>
              <a:ext uri="{FF2B5EF4-FFF2-40B4-BE49-F238E27FC236}">
                <a16:creationId xmlns:a16="http://schemas.microsoft.com/office/drawing/2014/main" id="{260196CB-45B1-A864-6B07-66F0A6036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14A606-B04E-8643-3163-D5320FC4B72D}"/>
              </a:ext>
            </a:extLst>
          </p:cNvPr>
          <p:cNvSpPr>
            <a:spLocks noGrp="1"/>
          </p:cNvSpPr>
          <p:nvPr>
            <p:ph type="sldNum" sz="quarter" idx="12"/>
          </p:nvPr>
        </p:nvSpPr>
        <p:spPr/>
        <p:txBody>
          <a:bodyPr/>
          <a:lstStyle/>
          <a:p>
            <a:fld id="{E7B77E12-8FE3-4D43-8CC4-8A460FB06104}" type="slidenum">
              <a:rPr lang="en-US" smtClean="0"/>
              <a:t>‹#›</a:t>
            </a:fld>
            <a:endParaRPr lang="en-US"/>
          </a:p>
        </p:txBody>
      </p:sp>
    </p:spTree>
    <p:extLst>
      <p:ext uri="{BB962C8B-B14F-4D97-AF65-F5344CB8AC3E}">
        <p14:creationId xmlns:p14="http://schemas.microsoft.com/office/powerpoint/2010/main" val="3140889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0BD16-BF46-240F-7293-92028C08C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D41466-F937-8935-C63D-10ABBDF6D5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5181D4-772E-673D-EEAC-0044BB62E5A8}"/>
              </a:ext>
            </a:extLst>
          </p:cNvPr>
          <p:cNvSpPr>
            <a:spLocks noGrp="1"/>
          </p:cNvSpPr>
          <p:nvPr>
            <p:ph type="dt" sz="half" idx="10"/>
          </p:nvPr>
        </p:nvSpPr>
        <p:spPr/>
        <p:txBody>
          <a:bodyPr/>
          <a:lstStyle/>
          <a:p>
            <a:fld id="{93FE9D07-12DA-43E6-89D3-BD044E6E4895}" type="datetimeFigureOut">
              <a:rPr lang="en-US" smtClean="0"/>
              <a:t>10/5/2023</a:t>
            </a:fld>
            <a:endParaRPr lang="en-US"/>
          </a:p>
        </p:txBody>
      </p:sp>
      <p:sp>
        <p:nvSpPr>
          <p:cNvPr id="5" name="Footer Placeholder 4">
            <a:extLst>
              <a:ext uri="{FF2B5EF4-FFF2-40B4-BE49-F238E27FC236}">
                <a16:creationId xmlns:a16="http://schemas.microsoft.com/office/drawing/2014/main" id="{F8F282C9-464A-D333-B450-EC73D04D1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48BFF-FB90-6160-604F-E025CC37AA50}"/>
              </a:ext>
            </a:extLst>
          </p:cNvPr>
          <p:cNvSpPr>
            <a:spLocks noGrp="1"/>
          </p:cNvSpPr>
          <p:nvPr>
            <p:ph type="sldNum" sz="quarter" idx="12"/>
          </p:nvPr>
        </p:nvSpPr>
        <p:spPr/>
        <p:txBody>
          <a:bodyPr/>
          <a:lstStyle/>
          <a:p>
            <a:fld id="{E7B77E12-8FE3-4D43-8CC4-8A460FB06104}" type="slidenum">
              <a:rPr lang="en-US" smtClean="0"/>
              <a:t>‹#›</a:t>
            </a:fld>
            <a:endParaRPr lang="en-US"/>
          </a:p>
        </p:txBody>
      </p:sp>
    </p:spTree>
    <p:extLst>
      <p:ext uri="{BB962C8B-B14F-4D97-AF65-F5344CB8AC3E}">
        <p14:creationId xmlns:p14="http://schemas.microsoft.com/office/powerpoint/2010/main" val="4117555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459D0E-6320-19F5-C114-DC245A872D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7E71EA-405D-21EA-6158-CAB5A07A3D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355FD-7B62-9CEF-63F2-5B97B226570D}"/>
              </a:ext>
            </a:extLst>
          </p:cNvPr>
          <p:cNvSpPr>
            <a:spLocks noGrp="1"/>
          </p:cNvSpPr>
          <p:nvPr>
            <p:ph type="dt" sz="half" idx="10"/>
          </p:nvPr>
        </p:nvSpPr>
        <p:spPr/>
        <p:txBody>
          <a:bodyPr/>
          <a:lstStyle/>
          <a:p>
            <a:fld id="{93FE9D07-12DA-43E6-89D3-BD044E6E4895}" type="datetimeFigureOut">
              <a:rPr lang="en-US" smtClean="0"/>
              <a:t>10/5/2023</a:t>
            </a:fld>
            <a:endParaRPr lang="en-US"/>
          </a:p>
        </p:txBody>
      </p:sp>
      <p:sp>
        <p:nvSpPr>
          <p:cNvPr id="5" name="Footer Placeholder 4">
            <a:extLst>
              <a:ext uri="{FF2B5EF4-FFF2-40B4-BE49-F238E27FC236}">
                <a16:creationId xmlns:a16="http://schemas.microsoft.com/office/drawing/2014/main" id="{DC93D792-5E37-5FB3-CFC5-4BB9ED10F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CAD8E-109F-C9F8-2F68-A243DD27081E}"/>
              </a:ext>
            </a:extLst>
          </p:cNvPr>
          <p:cNvSpPr>
            <a:spLocks noGrp="1"/>
          </p:cNvSpPr>
          <p:nvPr>
            <p:ph type="sldNum" sz="quarter" idx="12"/>
          </p:nvPr>
        </p:nvSpPr>
        <p:spPr/>
        <p:txBody>
          <a:bodyPr/>
          <a:lstStyle/>
          <a:p>
            <a:fld id="{E7B77E12-8FE3-4D43-8CC4-8A460FB06104}" type="slidenum">
              <a:rPr lang="en-US" smtClean="0"/>
              <a:t>‹#›</a:t>
            </a:fld>
            <a:endParaRPr lang="en-US"/>
          </a:p>
        </p:txBody>
      </p:sp>
    </p:spTree>
    <p:extLst>
      <p:ext uri="{BB962C8B-B14F-4D97-AF65-F5344CB8AC3E}">
        <p14:creationId xmlns:p14="http://schemas.microsoft.com/office/powerpoint/2010/main" val="3105846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7416D-B87F-14E6-BE12-EC53F6763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2B15F8-435E-E299-96BF-7E8288BD50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E1DCB-1620-7D64-5E2F-7F05996943C0}"/>
              </a:ext>
            </a:extLst>
          </p:cNvPr>
          <p:cNvSpPr>
            <a:spLocks noGrp="1"/>
          </p:cNvSpPr>
          <p:nvPr>
            <p:ph type="dt" sz="half" idx="10"/>
          </p:nvPr>
        </p:nvSpPr>
        <p:spPr/>
        <p:txBody>
          <a:bodyPr/>
          <a:lstStyle/>
          <a:p>
            <a:fld id="{93FE9D07-12DA-43E6-89D3-BD044E6E4895}" type="datetimeFigureOut">
              <a:rPr lang="en-US" smtClean="0"/>
              <a:t>10/5/2023</a:t>
            </a:fld>
            <a:endParaRPr lang="en-US"/>
          </a:p>
        </p:txBody>
      </p:sp>
      <p:sp>
        <p:nvSpPr>
          <p:cNvPr id="5" name="Footer Placeholder 4">
            <a:extLst>
              <a:ext uri="{FF2B5EF4-FFF2-40B4-BE49-F238E27FC236}">
                <a16:creationId xmlns:a16="http://schemas.microsoft.com/office/drawing/2014/main" id="{DFAE5497-B3ED-FE20-CBAD-318C0DDD4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D2D8EE-7740-2F98-0106-60E7B4FA804D}"/>
              </a:ext>
            </a:extLst>
          </p:cNvPr>
          <p:cNvSpPr>
            <a:spLocks noGrp="1"/>
          </p:cNvSpPr>
          <p:nvPr>
            <p:ph type="sldNum" sz="quarter" idx="12"/>
          </p:nvPr>
        </p:nvSpPr>
        <p:spPr/>
        <p:txBody>
          <a:bodyPr/>
          <a:lstStyle/>
          <a:p>
            <a:fld id="{E7B77E12-8FE3-4D43-8CC4-8A460FB06104}" type="slidenum">
              <a:rPr lang="en-US" smtClean="0"/>
              <a:t>‹#›</a:t>
            </a:fld>
            <a:endParaRPr lang="en-US"/>
          </a:p>
        </p:txBody>
      </p:sp>
    </p:spTree>
    <p:extLst>
      <p:ext uri="{BB962C8B-B14F-4D97-AF65-F5344CB8AC3E}">
        <p14:creationId xmlns:p14="http://schemas.microsoft.com/office/powerpoint/2010/main" val="955486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EC7D-70F0-F611-8A01-2E7F55335E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BCADC6-8BD8-8AD0-42FF-8295CDED9D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79509-EB0B-82B9-E98E-ADF26FE1846A}"/>
              </a:ext>
            </a:extLst>
          </p:cNvPr>
          <p:cNvSpPr>
            <a:spLocks noGrp="1"/>
          </p:cNvSpPr>
          <p:nvPr>
            <p:ph type="dt" sz="half" idx="10"/>
          </p:nvPr>
        </p:nvSpPr>
        <p:spPr/>
        <p:txBody>
          <a:bodyPr/>
          <a:lstStyle/>
          <a:p>
            <a:fld id="{93FE9D07-12DA-43E6-89D3-BD044E6E4895}" type="datetimeFigureOut">
              <a:rPr lang="en-US" smtClean="0"/>
              <a:t>10/5/2023</a:t>
            </a:fld>
            <a:endParaRPr lang="en-US"/>
          </a:p>
        </p:txBody>
      </p:sp>
      <p:sp>
        <p:nvSpPr>
          <p:cNvPr id="5" name="Footer Placeholder 4">
            <a:extLst>
              <a:ext uri="{FF2B5EF4-FFF2-40B4-BE49-F238E27FC236}">
                <a16:creationId xmlns:a16="http://schemas.microsoft.com/office/drawing/2014/main" id="{6F283AE9-186A-B704-E875-839DAE10C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55235-8D26-14D1-D3B6-255C2BE5213D}"/>
              </a:ext>
            </a:extLst>
          </p:cNvPr>
          <p:cNvSpPr>
            <a:spLocks noGrp="1"/>
          </p:cNvSpPr>
          <p:nvPr>
            <p:ph type="sldNum" sz="quarter" idx="12"/>
          </p:nvPr>
        </p:nvSpPr>
        <p:spPr/>
        <p:txBody>
          <a:bodyPr/>
          <a:lstStyle/>
          <a:p>
            <a:fld id="{E7B77E12-8FE3-4D43-8CC4-8A460FB06104}" type="slidenum">
              <a:rPr lang="en-US" smtClean="0"/>
              <a:t>‹#›</a:t>
            </a:fld>
            <a:endParaRPr lang="en-US"/>
          </a:p>
        </p:txBody>
      </p:sp>
    </p:spTree>
    <p:extLst>
      <p:ext uri="{BB962C8B-B14F-4D97-AF65-F5344CB8AC3E}">
        <p14:creationId xmlns:p14="http://schemas.microsoft.com/office/powerpoint/2010/main" val="168452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674C-98F8-8BB6-99A8-4BCECDDBAF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C00CE3-2712-8613-7951-ACBEB1E8DC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FC1BFC-F69B-EA31-08C8-7D8E6C7D66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CC7813-812D-4B5E-FBB7-3B095FE274E6}"/>
              </a:ext>
            </a:extLst>
          </p:cNvPr>
          <p:cNvSpPr>
            <a:spLocks noGrp="1"/>
          </p:cNvSpPr>
          <p:nvPr>
            <p:ph type="dt" sz="half" idx="10"/>
          </p:nvPr>
        </p:nvSpPr>
        <p:spPr/>
        <p:txBody>
          <a:bodyPr/>
          <a:lstStyle/>
          <a:p>
            <a:fld id="{93FE9D07-12DA-43E6-89D3-BD044E6E4895}" type="datetimeFigureOut">
              <a:rPr lang="en-US" smtClean="0"/>
              <a:t>10/5/2023</a:t>
            </a:fld>
            <a:endParaRPr lang="en-US"/>
          </a:p>
        </p:txBody>
      </p:sp>
      <p:sp>
        <p:nvSpPr>
          <p:cNvPr id="6" name="Footer Placeholder 5">
            <a:extLst>
              <a:ext uri="{FF2B5EF4-FFF2-40B4-BE49-F238E27FC236}">
                <a16:creationId xmlns:a16="http://schemas.microsoft.com/office/drawing/2014/main" id="{BA299197-162B-C588-4330-15E7A398B6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B464C9-58C9-CC08-527E-09BAA97B7315}"/>
              </a:ext>
            </a:extLst>
          </p:cNvPr>
          <p:cNvSpPr>
            <a:spLocks noGrp="1"/>
          </p:cNvSpPr>
          <p:nvPr>
            <p:ph type="sldNum" sz="quarter" idx="12"/>
          </p:nvPr>
        </p:nvSpPr>
        <p:spPr/>
        <p:txBody>
          <a:bodyPr/>
          <a:lstStyle/>
          <a:p>
            <a:fld id="{E7B77E12-8FE3-4D43-8CC4-8A460FB06104}" type="slidenum">
              <a:rPr lang="en-US" smtClean="0"/>
              <a:t>‹#›</a:t>
            </a:fld>
            <a:endParaRPr lang="en-US"/>
          </a:p>
        </p:txBody>
      </p:sp>
    </p:spTree>
    <p:extLst>
      <p:ext uri="{BB962C8B-B14F-4D97-AF65-F5344CB8AC3E}">
        <p14:creationId xmlns:p14="http://schemas.microsoft.com/office/powerpoint/2010/main" val="674045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4F3B-5910-E9C5-BC80-6B914D432E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41AC31-1A4F-1734-D74F-CA85069B7F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414E29-B6EC-96EB-7CF2-818B3B6187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8DF8F6-6772-F314-DFA1-C4B7BE1520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1EF744-E090-CE29-7E8E-B57FEB0C66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B1AC74-C006-FAF9-67D4-4D34AE00C5B6}"/>
              </a:ext>
            </a:extLst>
          </p:cNvPr>
          <p:cNvSpPr>
            <a:spLocks noGrp="1"/>
          </p:cNvSpPr>
          <p:nvPr>
            <p:ph type="dt" sz="half" idx="10"/>
          </p:nvPr>
        </p:nvSpPr>
        <p:spPr/>
        <p:txBody>
          <a:bodyPr/>
          <a:lstStyle/>
          <a:p>
            <a:fld id="{93FE9D07-12DA-43E6-89D3-BD044E6E4895}" type="datetimeFigureOut">
              <a:rPr lang="en-US" smtClean="0"/>
              <a:t>10/5/2023</a:t>
            </a:fld>
            <a:endParaRPr lang="en-US"/>
          </a:p>
        </p:txBody>
      </p:sp>
      <p:sp>
        <p:nvSpPr>
          <p:cNvPr id="8" name="Footer Placeholder 7">
            <a:extLst>
              <a:ext uri="{FF2B5EF4-FFF2-40B4-BE49-F238E27FC236}">
                <a16:creationId xmlns:a16="http://schemas.microsoft.com/office/drawing/2014/main" id="{A880342F-9947-AE27-D2E4-2EFD64B816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5D5035-3FF4-EE4D-9265-8CBBA8B4DF75}"/>
              </a:ext>
            </a:extLst>
          </p:cNvPr>
          <p:cNvSpPr>
            <a:spLocks noGrp="1"/>
          </p:cNvSpPr>
          <p:nvPr>
            <p:ph type="sldNum" sz="quarter" idx="12"/>
          </p:nvPr>
        </p:nvSpPr>
        <p:spPr/>
        <p:txBody>
          <a:bodyPr/>
          <a:lstStyle/>
          <a:p>
            <a:fld id="{E7B77E12-8FE3-4D43-8CC4-8A460FB06104}" type="slidenum">
              <a:rPr lang="en-US" smtClean="0"/>
              <a:t>‹#›</a:t>
            </a:fld>
            <a:endParaRPr lang="en-US"/>
          </a:p>
        </p:txBody>
      </p:sp>
    </p:spTree>
    <p:extLst>
      <p:ext uri="{BB962C8B-B14F-4D97-AF65-F5344CB8AC3E}">
        <p14:creationId xmlns:p14="http://schemas.microsoft.com/office/powerpoint/2010/main" val="350238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8C8F-02E9-1852-5A7B-A639C46755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9148A8-4729-DBD1-4E44-9DE247AE51F0}"/>
              </a:ext>
            </a:extLst>
          </p:cNvPr>
          <p:cNvSpPr>
            <a:spLocks noGrp="1"/>
          </p:cNvSpPr>
          <p:nvPr>
            <p:ph type="dt" sz="half" idx="10"/>
          </p:nvPr>
        </p:nvSpPr>
        <p:spPr/>
        <p:txBody>
          <a:bodyPr/>
          <a:lstStyle/>
          <a:p>
            <a:fld id="{93FE9D07-12DA-43E6-89D3-BD044E6E4895}" type="datetimeFigureOut">
              <a:rPr lang="en-US" smtClean="0"/>
              <a:t>10/5/2023</a:t>
            </a:fld>
            <a:endParaRPr lang="en-US"/>
          </a:p>
        </p:txBody>
      </p:sp>
      <p:sp>
        <p:nvSpPr>
          <p:cNvPr id="4" name="Footer Placeholder 3">
            <a:extLst>
              <a:ext uri="{FF2B5EF4-FFF2-40B4-BE49-F238E27FC236}">
                <a16:creationId xmlns:a16="http://schemas.microsoft.com/office/drawing/2014/main" id="{9769FE8A-8815-A62A-991B-FFCF96C396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75FAA9-20F1-4E58-8BA3-C891E5AA8774}"/>
              </a:ext>
            </a:extLst>
          </p:cNvPr>
          <p:cNvSpPr>
            <a:spLocks noGrp="1"/>
          </p:cNvSpPr>
          <p:nvPr>
            <p:ph type="sldNum" sz="quarter" idx="12"/>
          </p:nvPr>
        </p:nvSpPr>
        <p:spPr/>
        <p:txBody>
          <a:bodyPr/>
          <a:lstStyle/>
          <a:p>
            <a:fld id="{E7B77E12-8FE3-4D43-8CC4-8A460FB06104}" type="slidenum">
              <a:rPr lang="en-US" smtClean="0"/>
              <a:t>‹#›</a:t>
            </a:fld>
            <a:endParaRPr lang="en-US"/>
          </a:p>
        </p:txBody>
      </p:sp>
    </p:spTree>
    <p:extLst>
      <p:ext uri="{BB962C8B-B14F-4D97-AF65-F5344CB8AC3E}">
        <p14:creationId xmlns:p14="http://schemas.microsoft.com/office/powerpoint/2010/main" val="2924071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D15F7B-3123-BBB4-61FD-0D3E54088716}"/>
              </a:ext>
            </a:extLst>
          </p:cNvPr>
          <p:cNvSpPr>
            <a:spLocks noGrp="1"/>
          </p:cNvSpPr>
          <p:nvPr>
            <p:ph type="dt" sz="half" idx="10"/>
          </p:nvPr>
        </p:nvSpPr>
        <p:spPr/>
        <p:txBody>
          <a:bodyPr/>
          <a:lstStyle/>
          <a:p>
            <a:fld id="{93FE9D07-12DA-43E6-89D3-BD044E6E4895}" type="datetimeFigureOut">
              <a:rPr lang="en-US" smtClean="0"/>
              <a:t>10/5/2023</a:t>
            </a:fld>
            <a:endParaRPr lang="en-US"/>
          </a:p>
        </p:txBody>
      </p:sp>
      <p:sp>
        <p:nvSpPr>
          <p:cNvPr id="3" name="Footer Placeholder 2">
            <a:extLst>
              <a:ext uri="{FF2B5EF4-FFF2-40B4-BE49-F238E27FC236}">
                <a16:creationId xmlns:a16="http://schemas.microsoft.com/office/drawing/2014/main" id="{FD867500-1CD9-D540-9EEF-A3E4BC8267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7C8F07-E774-11BD-BB36-3B0AF054C04F}"/>
              </a:ext>
            </a:extLst>
          </p:cNvPr>
          <p:cNvSpPr>
            <a:spLocks noGrp="1"/>
          </p:cNvSpPr>
          <p:nvPr>
            <p:ph type="sldNum" sz="quarter" idx="12"/>
          </p:nvPr>
        </p:nvSpPr>
        <p:spPr/>
        <p:txBody>
          <a:bodyPr/>
          <a:lstStyle/>
          <a:p>
            <a:fld id="{E7B77E12-8FE3-4D43-8CC4-8A460FB06104}" type="slidenum">
              <a:rPr lang="en-US" smtClean="0"/>
              <a:t>‹#›</a:t>
            </a:fld>
            <a:endParaRPr lang="en-US"/>
          </a:p>
        </p:txBody>
      </p:sp>
    </p:spTree>
    <p:extLst>
      <p:ext uri="{BB962C8B-B14F-4D97-AF65-F5344CB8AC3E}">
        <p14:creationId xmlns:p14="http://schemas.microsoft.com/office/powerpoint/2010/main" val="3559922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CDE17-DBF0-2CA6-6436-05E2B33239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8478D9-4E66-8AE4-864C-5B9A900266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8994EC-E8A4-0DF0-A01A-2BD3DEB386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8A28B1-33A4-0D7B-411F-CB1E95156E4C}"/>
              </a:ext>
            </a:extLst>
          </p:cNvPr>
          <p:cNvSpPr>
            <a:spLocks noGrp="1"/>
          </p:cNvSpPr>
          <p:nvPr>
            <p:ph type="dt" sz="half" idx="10"/>
          </p:nvPr>
        </p:nvSpPr>
        <p:spPr/>
        <p:txBody>
          <a:bodyPr/>
          <a:lstStyle/>
          <a:p>
            <a:fld id="{93FE9D07-12DA-43E6-89D3-BD044E6E4895}" type="datetimeFigureOut">
              <a:rPr lang="en-US" smtClean="0"/>
              <a:t>10/5/2023</a:t>
            </a:fld>
            <a:endParaRPr lang="en-US"/>
          </a:p>
        </p:txBody>
      </p:sp>
      <p:sp>
        <p:nvSpPr>
          <p:cNvPr id="6" name="Footer Placeholder 5">
            <a:extLst>
              <a:ext uri="{FF2B5EF4-FFF2-40B4-BE49-F238E27FC236}">
                <a16:creationId xmlns:a16="http://schemas.microsoft.com/office/drawing/2014/main" id="{63214A24-84CD-0F57-84BD-E2FC1D4AE0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D44FF-528A-DCBB-16AD-D5BCC0F8C277}"/>
              </a:ext>
            </a:extLst>
          </p:cNvPr>
          <p:cNvSpPr>
            <a:spLocks noGrp="1"/>
          </p:cNvSpPr>
          <p:nvPr>
            <p:ph type="sldNum" sz="quarter" idx="12"/>
          </p:nvPr>
        </p:nvSpPr>
        <p:spPr/>
        <p:txBody>
          <a:bodyPr/>
          <a:lstStyle/>
          <a:p>
            <a:fld id="{E7B77E12-8FE3-4D43-8CC4-8A460FB06104}" type="slidenum">
              <a:rPr lang="en-US" smtClean="0"/>
              <a:t>‹#›</a:t>
            </a:fld>
            <a:endParaRPr lang="en-US"/>
          </a:p>
        </p:txBody>
      </p:sp>
    </p:spTree>
    <p:extLst>
      <p:ext uri="{BB962C8B-B14F-4D97-AF65-F5344CB8AC3E}">
        <p14:creationId xmlns:p14="http://schemas.microsoft.com/office/powerpoint/2010/main" val="3535227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A07B-10B3-8E31-5D81-70550DEB6A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8732DA-A25B-4E7E-6C5D-82A4DE37B3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80F984-8526-7EBC-A8D8-63683FC24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CE098-A017-7F2C-B825-6B24D570FEBD}"/>
              </a:ext>
            </a:extLst>
          </p:cNvPr>
          <p:cNvSpPr>
            <a:spLocks noGrp="1"/>
          </p:cNvSpPr>
          <p:nvPr>
            <p:ph type="dt" sz="half" idx="10"/>
          </p:nvPr>
        </p:nvSpPr>
        <p:spPr/>
        <p:txBody>
          <a:bodyPr/>
          <a:lstStyle/>
          <a:p>
            <a:fld id="{93FE9D07-12DA-43E6-89D3-BD044E6E4895}" type="datetimeFigureOut">
              <a:rPr lang="en-US" smtClean="0"/>
              <a:t>10/5/2023</a:t>
            </a:fld>
            <a:endParaRPr lang="en-US"/>
          </a:p>
        </p:txBody>
      </p:sp>
      <p:sp>
        <p:nvSpPr>
          <p:cNvPr id="6" name="Footer Placeholder 5">
            <a:extLst>
              <a:ext uri="{FF2B5EF4-FFF2-40B4-BE49-F238E27FC236}">
                <a16:creationId xmlns:a16="http://schemas.microsoft.com/office/drawing/2014/main" id="{0E03E548-54BF-5054-76F8-A818F8C1E2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4A542-B3EA-A38A-8B39-801F1533F714}"/>
              </a:ext>
            </a:extLst>
          </p:cNvPr>
          <p:cNvSpPr>
            <a:spLocks noGrp="1"/>
          </p:cNvSpPr>
          <p:nvPr>
            <p:ph type="sldNum" sz="quarter" idx="12"/>
          </p:nvPr>
        </p:nvSpPr>
        <p:spPr/>
        <p:txBody>
          <a:bodyPr/>
          <a:lstStyle/>
          <a:p>
            <a:fld id="{E7B77E12-8FE3-4D43-8CC4-8A460FB06104}" type="slidenum">
              <a:rPr lang="en-US" smtClean="0"/>
              <a:t>‹#›</a:t>
            </a:fld>
            <a:endParaRPr lang="en-US"/>
          </a:p>
        </p:txBody>
      </p:sp>
    </p:spTree>
    <p:extLst>
      <p:ext uri="{BB962C8B-B14F-4D97-AF65-F5344CB8AC3E}">
        <p14:creationId xmlns:p14="http://schemas.microsoft.com/office/powerpoint/2010/main" val="3582622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E831C7-BBF2-B8B1-4375-89854207DD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2C657-EB30-4386-E86C-E2610F88F9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F0A2DF-D4D0-2AD5-2C24-BB433DC1F7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E9D07-12DA-43E6-89D3-BD044E6E4895}" type="datetimeFigureOut">
              <a:rPr lang="en-US" smtClean="0"/>
              <a:t>10/5/2023</a:t>
            </a:fld>
            <a:endParaRPr lang="en-US"/>
          </a:p>
        </p:txBody>
      </p:sp>
      <p:sp>
        <p:nvSpPr>
          <p:cNvPr id="5" name="Footer Placeholder 4">
            <a:extLst>
              <a:ext uri="{FF2B5EF4-FFF2-40B4-BE49-F238E27FC236}">
                <a16:creationId xmlns:a16="http://schemas.microsoft.com/office/drawing/2014/main" id="{88230575-7B7A-817B-CDA7-959AEF835A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43249D-BC7E-CAA9-CE0F-879DE893D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B77E12-8FE3-4D43-8CC4-8A460FB06104}" type="slidenum">
              <a:rPr lang="en-US" smtClean="0"/>
              <a:t>‹#›</a:t>
            </a:fld>
            <a:endParaRPr lang="en-US"/>
          </a:p>
        </p:txBody>
      </p:sp>
    </p:spTree>
    <p:extLst>
      <p:ext uri="{BB962C8B-B14F-4D97-AF65-F5344CB8AC3E}">
        <p14:creationId xmlns:p14="http://schemas.microsoft.com/office/powerpoint/2010/main" val="2666459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A9C72-5D0C-8898-6D68-24ECA61E1962}"/>
              </a:ext>
            </a:extLst>
          </p:cNvPr>
          <p:cNvSpPr>
            <a:spLocks noGrp="1"/>
          </p:cNvSpPr>
          <p:nvPr>
            <p:ph type="ctrTitle"/>
          </p:nvPr>
        </p:nvSpPr>
        <p:spPr/>
        <p:txBody>
          <a:bodyPr>
            <a:normAutofit/>
          </a:bodyPr>
          <a:lstStyle/>
          <a:p>
            <a:r>
              <a:rPr lang="en-US" sz="4800" dirty="0"/>
              <a:t>Michigan Trapshooting Association Home Grounds Becomes the Home of Michigan SCTP</a:t>
            </a:r>
          </a:p>
        </p:txBody>
      </p:sp>
      <p:sp>
        <p:nvSpPr>
          <p:cNvPr id="3" name="Subtitle 2">
            <a:extLst>
              <a:ext uri="{FF2B5EF4-FFF2-40B4-BE49-F238E27FC236}">
                <a16:creationId xmlns:a16="http://schemas.microsoft.com/office/drawing/2014/main" id="{E147B04D-E55A-403F-58CA-3F253FECABE9}"/>
              </a:ext>
            </a:extLst>
          </p:cNvPr>
          <p:cNvSpPr>
            <a:spLocks noGrp="1"/>
          </p:cNvSpPr>
          <p:nvPr>
            <p:ph type="subTitle" idx="1"/>
          </p:nvPr>
        </p:nvSpPr>
        <p:spPr>
          <a:xfrm>
            <a:off x="4565674" y="3954939"/>
            <a:ext cx="3454400" cy="2554922"/>
          </a:xfrm>
        </p:spPr>
        <p:txBody>
          <a:bodyPr/>
          <a:lstStyle/>
          <a:p>
            <a:endParaRPr lang="en-US" sz="2400" dirty="0"/>
          </a:p>
          <a:p>
            <a:endParaRPr lang="en-US" dirty="0"/>
          </a:p>
          <a:p>
            <a:r>
              <a:rPr lang="en-US" sz="2400" dirty="0"/>
              <a:t>Michigan Trapshooting Association Home Grounds Becomes the Home of Michigan SCTP</a:t>
            </a:r>
            <a:endParaRPr lang="en-US" dirty="0"/>
          </a:p>
        </p:txBody>
      </p:sp>
      <p:pic>
        <p:nvPicPr>
          <p:cNvPr id="5" name="Picture 4" descr="A sign in a field">
            <a:extLst>
              <a:ext uri="{FF2B5EF4-FFF2-40B4-BE49-F238E27FC236}">
                <a16:creationId xmlns:a16="http://schemas.microsoft.com/office/drawing/2014/main" id="{039077B9-772C-3775-7274-CF52FCAB4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22363"/>
            <a:ext cx="4231066" cy="2554921"/>
          </a:xfrm>
          <a:prstGeom prst="rect">
            <a:avLst/>
          </a:prstGeom>
        </p:spPr>
      </p:pic>
      <p:pic>
        <p:nvPicPr>
          <p:cNvPr id="7" name="Picture 6" descr="A sign on a building&#10;&#10;Description automatically generated">
            <a:extLst>
              <a:ext uri="{FF2B5EF4-FFF2-40B4-BE49-F238E27FC236}">
                <a16:creationId xmlns:a16="http://schemas.microsoft.com/office/drawing/2014/main" id="{C221D3E8-7684-8B73-35A3-4EC0C3789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066" y="1168400"/>
            <a:ext cx="4912934" cy="2508883"/>
          </a:xfrm>
          <a:prstGeom prst="rect">
            <a:avLst/>
          </a:prstGeom>
        </p:spPr>
      </p:pic>
      <p:pic>
        <p:nvPicPr>
          <p:cNvPr id="9" name="Picture 8">
            <a:extLst>
              <a:ext uri="{FF2B5EF4-FFF2-40B4-BE49-F238E27FC236}">
                <a16:creationId xmlns:a16="http://schemas.microsoft.com/office/drawing/2014/main" id="{EED67297-DB3E-7494-8943-CC7BB1B0E588}"/>
              </a:ext>
            </a:extLst>
          </p:cNvPr>
          <p:cNvPicPr>
            <a:picLocks noChangeAspect="1"/>
          </p:cNvPicPr>
          <p:nvPr/>
        </p:nvPicPr>
        <p:blipFill>
          <a:blip r:embed="rId4"/>
          <a:stretch>
            <a:fillRect/>
          </a:stretch>
        </p:blipFill>
        <p:spPr>
          <a:xfrm>
            <a:off x="9766858" y="3799840"/>
            <a:ext cx="2303222" cy="2865120"/>
          </a:xfrm>
          <a:prstGeom prst="rect">
            <a:avLst/>
          </a:prstGeom>
        </p:spPr>
      </p:pic>
      <p:pic>
        <p:nvPicPr>
          <p:cNvPr id="1026" name="Picture 2" descr="MidwayUSA Foundation, Inc. | LinkedIn">
            <a:extLst>
              <a:ext uri="{FF2B5EF4-FFF2-40B4-BE49-F238E27FC236}">
                <a16:creationId xmlns:a16="http://schemas.microsoft.com/office/drawing/2014/main" id="{69942114-A667-14AF-2889-1156E6188D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524" y="3799840"/>
            <a:ext cx="2445236" cy="286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346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1FE6F-3DC4-B0DC-BD01-3F7F27B1523F}"/>
              </a:ext>
            </a:extLst>
          </p:cNvPr>
          <p:cNvSpPr>
            <a:spLocks noGrp="1"/>
          </p:cNvSpPr>
          <p:nvPr>
            <p:ph type="title"/>
          </p:nvPr>
        </p:nvSpPr>
        <p:spPr/>
        <p:txBody>
          <a:bodyPr/>
          <a:lstStyle/>
          <a:p>
            <a:endParaRPr lang="en-US"/>
          </a:p>
        </p:txBody>
      </p:sp>
      <p:pic>
        <p:nvPicPr>
          <p:cNvPr id="5" name="Content Placeholder 4" descr="A map of a field">
            <a:extLst>
              <a:ext uri="{FF2B5EF4-FFF2-40B4-BE49-F238E27FC236}">
                <a16:creationId xmlns:a16="http://schemas.microsoft.com/office/drawing/2014/main" id="{EFCDD9C8-8A8B-AC03-B722-AE157A050A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1738"/>
            <a:ext cx="12097407" cy="6616262"/>
          </a:xfrm>
        </p:spPr>
      </p:pic>
    </p:spTree>
    <p:extLst>
      <p:ext uri="{BB962C8B-B14F-4D97-AF65-F5344CB8AC3E}">
        <p14:creationId xmlns:p14="http://schemas.microsoft.com/office/powerpoint/2010/main" val="2120118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22B0F-BC9E-6C39-B500-6191068FC5D7}"/>
              </a:ext>
            </a:extLst>
          </p:cNvPr>
          <p:cNvSpPr>
            <a:spLocks noGrp="1"/>
          </p:cNvSpPr>
          <p:nvPr>
            <p:ph type="title"/>
          </p:nvPr>
        </p:nvSpPr>
        <p:spPr>
          <a:xfrm>
            <a:off x="838200" y="365125"/>
            <a:ext cx="1158766" cy="1325563"/>
          </a:xfrm>
        </p:spPr>
        <p:txBody>
          <a:bodyPr/>
          <a:lstStyle/>
          <a:p>
            <a:r>
              <a:rPr lang="en-US" dirty="0"/>
              <a:t>Sk. 1</a:t>
            </a:r>
          </a:p>
        </p:txBody>
      </p:sp>
      <p:pic>
        <p:nvPicPr>
          <p:cNvPr id="5" name="Content Placeholder 4" descr="A group of people shooting an object&#10;&#10;Description automatically generated">
            <a:extLst>
              <a:ext uri="{FF2B5EF4-FFF2-40B4-BE49-F238E27FC236}">
                <a16:creationId xmlns:a16="http://schemas.microsoft.com/office/drawing/2014/main" id="{E1D6131B-E997-5501-FF72-F0593A6943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0" y="365125"/>
            <a:ext cx="7367752" cy="5811838"/>
          </a:xfrm>
        </p:spPr>
      </p:pic>
    </p:spTree>
    <p:extLst>
      <p:ext uri="{BB962C8B-B14F-4D97-AF65-F5344CB8AC3E}">
        <p14:creationId xmlns:p14="http://schemas.microsoft.com/office/powerpoint/2010/main" val="1588394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0FF90-5DAE-05C9-D038-B55A68C1404C}"/>
              </a:ext>
            </a:extLst>
          </p:cNvPr>
          <p:cNvSpPr>
            <a:spLocks noGrp="1"/>
          </p:cNvSpPr>
          <p:nvPr>
            <p:ph type="title"/>
          </p:nvPr>
        </p:nvSpPr>
        <p:spPr/>
        <p:txBody>
          <a:bodyPr/>
          <a:lstStyle/>
          <a:p>
            <a:r>
              <a:rPr lang="en-US" dirty="0"/>
              <a:t>SK 2</a:t>
            </a:r>
          </a:p>
        </p:txBody>
      </p:sp>
      <p:pic>
        <p:nvPicPr>
          <p:cNvPr id="5" name="Content Placeholder 4" descr="A group of people standing in a field&#10;&#10;Description automatically generated">
            <a:extLst>
              <a:ext uri="{FF2B5EF4-FFF2-40B4-BE49-F238E27FC236}">
                <a16:creationId xmlns:a16="http://schemas.microsoft.com/office/drawing/2014/main" id="{2E965FC3-DCD5-D387-5262-F2495B3161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41379" y="365125"/>
            <a:ext cx="7294180" cy="5811838"/>
          </a:xfrm>
        </p:spPr>
      </p:pic>
    </p:spTree>
    <p:extLst>
      <p:ext uri="{BB962C8B-B14F-4D97-AF65-F5344CB8AC3E}">
        <p14:creationId xmlns:p14="http://schemas.microsoft.com/office/powerpoint/2010/main" val="140029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77F51-0303-42A1-50A3-E9939E9DFD8E}"/>
              </a:ext>
            </a:extLst>
          </p:cNvPr>
          <p:cNvSpPr>
            <a:spLocks noGrp="1"/>
          </p:cNvSpPr>
          <p:nvPr>
            <p:ph type="title"/>
          </p:nvPr>
        </p:nvSpPr>
        <p:spPr/>
        <p:txBody>
          <a:bodyPr/>
          <a:lstStyle/>
          <a:p>
            <a:r>
              <a:rPr lang="en-US" dirty="0"/>
              <a:t>Three Phase project with MUSAF and local partnerships</a:t>
            </a:r>
          </a:p>
        </p:txBody>
      </p:sp>
      <p:sp>
        <p:nvSpPr>
          <p:cNvPr id="3" name="Content Placeholder 2">
            <a:extLst>
              <a:ext uri="{FF2B5EF4-FFF2-40B4-BE49-F238E27FC236}">
                <a16:creationId xmlns:a16="http://schemas.microsoft.com/office/drawing/2014/main" id="{0B6C2017-B35F-2A81-F2A3-3F6F3A908FA8}"/>
              </a:ext>
            </a:extLst>
          </p:cNvPr>
          <p:cNvSpPr>
            <a:spLocks noGrp="1"/>
          </p:cNvSpPr>
          <p:nvPr>
            <p:ph idx="1"/>
          </p:nvPr>
        </p:nvSpPr>
        <p:spPr/>
        <p:txBody>
          <a:bodyPr>
            <a:normAutofit lnSpcReduction="10000"/>
          </a:bodyPr>
          <a:lstStyle/>
          <a:p>
            <a:r>
              <a:rPr lang="en-US" dirty="0"/>
              <a:t>With assistance from local foundations, MTA, MISCTP and many individuals, the 50% match for phase 1 and phase 2 has been realized. </a:t>
            </a:r>
          </a:p>
          <a:p>
            <a:r>
              <a:rPr lang="en-US" dirty="0"/>
              <a:t>Phase 2 will be completed in early spring ‘24 and will boost the offering of the shooting grounds to: 43 trap fields, 8 skeet fields, 1 5-Stand and one 16-station sporting clays course.</a:t>
            </a:r>
          </a:p>
          <a:p>
            <a:r>
              <a:rPr lang="en-US" dirty="0"/>
              <a:t>Phase 3 planning has begun and at completion of the project, MTA will boast a total of 10 skeet fields, a second 16-station sporting clays course, a </a:t>
            </a:r>
            <a:r>
              <a:rPr lang="en-US" dirty="0" err="1"/>
              <a:t>Helice</a:t>
            </a:r>
            <a:r>
              <a:rPr lang="en-US" dirty="0"/>
              <a:t> ring and possible pistol bays to facilitate SASP and other rimfire or centerfire events.</a:t>
            </a:r>
          </a:p>
          <a:p>
            <a:r>
              <a:rPr lang="en-US" dirty="0"/>
              <a:t>This will make MTA the premier shooting grounds in the State and Region</a:t>
            </a:r>
          </a:p>
        </p:txBody>
      </p:sp>
    </p:spTree>
    <p:extLst>
      <p:ext uri="{BB962C8B-B14F-4D97-AF65-F5344CB8AC3E}">
        <p14:creationId xmlns:p14="http://schemas.microsoft.com/office/powerpoint/2010/main" val="4020573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4A65-F724-A1A5-D309-B6CD44483AB1}"/>
              </a:ext>
            </a:extLst>
          </p:cNvPr>
          <p:cNvSpPr>
            <a:spLocks noGrp="1"/>
          </p:cNvSpPr>
          <p:nvPr>
            <p:ph type="title"/>
          </p:nvPr>
        </p:nvSpPr>
        <p:spPr/>
        <p:txBody>
          <a:bodyPr/>
          <a:lstStyle/>
          <a:p>
            <a:r>
              <a:rPr lang="en-US" dirty="0"/>
              <a:t>Sporting Clays Course – Perfect mix of woods and fields</a:t>
            </a:r>
          </a:p>
        </p:txBody>
      </p:sp>
      <p:sp>
        <p:nvSpPr>
          <p:cNvPr id="3" name="Content Placeholder 2">
            <a:extLst>
              <a:ext uri="{FF2B5EF4-FFF2-40B4-BE49-F238E27FC236}">
                <a16:creationId xmlns:a16="http://schemas.microsoft.com/office/drawing/2014/main" id="{0B0FBD7F-38F3-D3E0-2431-1DC67E2D7376}"/>
              </a:ext>
            </a:extLst>
          </p:cNvPr>
          <p:cNvSpPr>
            <a:spLocks noGrp="1"/>
          </p:cNvSpPr>
          <p:nvPr>
            <p:ph idx="1"/>
          </p:nvPr>
        </p:nvSpPr>
        <p:spPr/>
        <p:txBody>
          <a:bodyPr/>
          <a:lstStyle/>
          <a:p>
            <a:r>
              <a:rPr lang="en-US" dirty="0"/>
              <a:t>The available acreage made for a course designers dream, with terrain and generous space for layouts.</a:t>
            </a:r>
          </a:p>
        </p:txBody>
      </p:sp>
      <p:pic>
        <p:nvPicPr>
          <p:cNvPr id="5" name="Picture 4" descr="A group of people standing on a wooden platform&#10;&#10;Description automatically generated">
            <a:extLst>
              <a:ext uri="{FF2B5EF4-FFF2-40B4-BE49-F238E27FC236}">
                <a16:creationId xmlns:a16="http://schemas.microsoft.com/office/drawing/2014/main" id="{326E645B-BB3F-6806-05D0-26529592C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462" y="2858814"/>
            <a:ext cx="5917324" cy="3999186"/>
          </a:xfrm>
          <a:prstGeom prst="rect">
            <a:avLst/>
          </a:prstGeom>
        </p:spPr>
      </p:pic>
      <p:pic>
        <p:nvPicPr>
          <p:cNvPr id="7" name="Picture 6" descr="A yellow and grey construction vehicle in a forest">
            <a:extLst>
              <a:ext uri="{FF2B5EF4-FFF2-40B4-BE49-F238E27FC236}">
                <a16:creationId xmlns:a16="http://schemas.microsoft.com/office/drawing/2014/main" id="{C78CCB25-C180-30E3-DFDC-BD41A72F7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048" y="2644877"/>
            <a:ext cx="4769069" cy="4213123"/>
          </a:xfrm>
          <a:prstGeom prst="rect">
            <a:avLst/>
          </a:prstGeom>
        </p:spPr>
      </p:pic>
    </p:spTree>
    <p:extLst>
      <p:ext uri="{BB962C8B-B14F-4D97-AF65-F5344CB8AC3E}">
        <p14:creationId xmlns:p14="http://schemas.microsoft.com/office/powerpoint/2010/main" val="3146256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B42B-79AD-94BD-FE5A-8A64C31B6C7A}"/>
              </a:ext>
            </a:extLst>
          </p:cNvPr>
          <p:cNvSpPr>
            <a:spLocks noGrp="1"/>
          </p:cNvSpPr>
          <p:nvPr>
            <p:ph type="title"/>
          </p:nvPr>
        </p:nvSpPr>
        <p:spPr/>
        <p:txBody>
          <a:bodyPr/>
          <a:lstStyle/>
          <a:p>
            <a:r>
              <a:rPr lang="en-US" dirty="0"/>
              <a:t>Impact on Youth Shooting in the Region</a:t>
            </a:r>
          </a:p>
        </p:txBody>
      </p:sp>
      <p:sp>
        <p:nvSpPr>
          <p:cNvPr id="3" name="Content Placeholder 2">
            <a:extLst>
              <a:ext uri="{FF2B5EF4-FFF2-40B4-BE49-F238E27FC236}">
                <a16:creationId xmlns:a16="http://schemas.microsoft.com/office/drawing/2014/main" id="{2B237A7F-420E-F248-FC62-AACFFA8E920E}"/>
              </a:ext>
            </a:extLst>
          </p:cNvPr>
          <p:cNvSpPr>
            <a:spLocks noGrp="1"/>
          </p:cNvSpPr>
          <p:nvPr>
            <p:ph idx="1"/>
          </p:nvPr>
        </p:nvSpPr>
        <p:spPr/>
        <p:txBody>
          <a:bodyPr/>
          <a:lstStyle/>
          <a:p>
            <a:r>
              <a:rPr lang="en-US" dirty="0"/>
              <a:t>Affiliates Who utilize the grounds: MISCTP, AIM, USCCTL (State), USCTL (Nationals), 4H, Michigan Sporting Clays Association, Michigan Trap Association.</a:t>
            </a:r>
          </a:p>
          <a:p>
            <a:r>
              <a:rPr lang="en-US" dirty="0"/>
              <a:t>With the available facilities more than 400 teams with a minimum of 10,000 total student athletes will benefit from this range improvement project.</a:t>
            </a:r>
          </a:p>
          <a:p>
            <a:r>
              <a:rPr lang="en-US" dirty="0"/>
              <a:t>Additional Events available to host: Michigan Skeet Championships, Michigan Sporting Clays Championship, Great Lakes Championship, Regional SCTP Invitational, </a:t>
            </a:r>
            <a:r>
              <a:rPr lang="en-US" dirty="0" err="1"/>
              <a:t>Helice</a:t>
            </a:r>
            <a:r>
              <a:rPr lang="en-US" dirty="0"/>
              <a:t> Tournaments.</a:t>
            </a:r>
          </a:p>
        </p:txBody>
      </p:sp>
    </p:spTree>
    <p:extLst>
      <p:ext uri="{BB962C8B-B14F-4D97-AF65-F5344CB8AC3E}">
        <p14:creationId xmlns:p14="http://schemas.microsoft.com/office/powerpoint/2010/main" val="84272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11D0-E022-03E3-800F-0F723EA64022}"/>
              </a:ext>
            </a:extLst>
          </p:cNvPr>
          <p:cNvSpPr>
            <a:spLocks noGrp="1"/>
          </p:cNvSpPr>
          <p:nvPr>
            <p:ph type="title"/>
          </p:nvPr>
        </p:nvSpPr>
        <p:spPr/>
        <p:txBody>
          <a:bodyPr/>
          <a:lstStyle/>
          <a:p>
            <a:r>
              <a:rPr lang="en-US" dirty="0"/>
              <a:t>This would not be possible without MUSAF</a:t>
            </a:r>
          </a:p>
        </p:txBody>
      </p:sp>
      <p:pic>
        <p:nvPicPr>
          <p:cNvPr id="2050" name="Picture 2" descr="Pheasant Bonanza Hunt - MidwayUSA Foundation">
            <a:extLst>
              <a:ext uri="{FF2B5EF4-FFF2-40B4-BE49-F238E27FC236}">
                <a16:creationId xmlns:a16="http://schemas.microsoft.com/office/drawing/2014/main" id="{8E1004EE-030C-4D11-872A-7FD37F1525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2220119"/>
            <a:ext cx="5334000" cy="356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168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C37E9-9CC4-A6BF-191E-BE928CC3A196}"/>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5A58A4C0-3462-742B-A033-3096393F4E90}"/>
              </a:ext>
            </a:extLst>
          </p:cNvPr>
          <p:cNvSpPr>
            <a:spLocks noGrp="1"/>
          </p:cNvSpPr>
          <p:nvPr>
            <p:ph idx="1"/>
          </p:nvPr>
        </p:nvSpPr>
        <p:spPr/>
        <p:txBody>
          <a:bodyPr/>
          <a:lstStyle/>
          <a:p>
            <a:r>
              <a:rPr lang="en-US" dirty="0"/>
              <a:t>Matthew Gay - MISCTP – Board of Directors - Vice President – Sporting Course Designer</a:t>
            </a:r>
          </a:p>
          <a:p>
            <a:r>
              <a:rPr lang="en-US" dirty="0"/>
              <a:t>Roger Marks PE – MISCTP Director -  Project Coordinator/Skeet field Design</a:t>
            </a:r>
          </a:p>
          <a:p>
            <a:r>
              <a:rPr lang="en-US" dirty="0"/>
              <a:t>William Saylor – MISCTP Board of Directors – President</a:t>
            </a:r>
          </a:p>
          <a:p>
            <a:r>
              <a:rPr lang="en-US" dirty="0"/>
              <a:t>Loraine Malloy – MISCTP Board of Directors – Treasurer</a:t>
            </a:r>
          </a:p>
          <a:p>
            <a:r>
              <a:rPr lang="en-US" dirty="0"/>
              <a:t>Jeff Russell – MTA – Facilities and Construction Manager</a:t>
            </a:r>
          </a:p>
          <a:p>
            <a:r>
              <a:rPr lang="en-US" dirty="0"/>
              <a:t>Countless members of MTA, local donors and benefactors.</a:t>
            </a:r>
          </a:p>
        </p:txBody>
      </p:sp>
    </p:spTree>
    <p:extLst>
      <p:ext uri="{BB962C8B-B14F-4D97-AF65-F5344CB8AC3E}">
        <p14:creationId xmlns:p14="http://schemas.microsoft.com/office/powerpoint/2010/main" val="504357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60CC9-2478-8869-6A85-7FC54EA26338}"/>
              </a:ext>
            </a:extLst>
          </p:cNvPr>
          <p:cNvSpPr>
            <a:spLocks noGrp="1"/>
          </p:cNvSpPr>
          <p:nvPr>
            <p:ph type="title"/>
          </p:nvPr>
        </p:nvSpPr>
        <p:spPr/>
        <p:txBody>
          <a:bodyPr/>
          <a:lstStyle/>
          <a:p>
            <a:r>
              <a:rPr lang="en-US" dirty="0"/>
              <a:t>The Challenge – Venue Capacity</a:t>
            </a:r>
          </a:p>
        </p:txBody>
      </p:sp>
      <p:sp>
        <p:nvSpPr>
          <p:cNvPr id="3" name="Content Placeholder 2">
            <a:extLst>
              <a:ext uri="{FF2B5EF4-FFF2-40B4-BE49-F238E27FC236}">
                <a16:creationId xmlns:a16="http://schemas.microsoft.com/office/drawing/2014/main" id="{DC82D5B7-ABD6-063A-8EE9-2CDCC8FF4392}"/>
              </a:ext>
            </a:extLst>
          </p:cNvPr>
          <p:cNvSpPr>
            <a:spLocks noGrp="1"/>
          </p:cNvSpPr>
          <p:nvPr>
            <p:ph idx="1"/>
          </p:nvPr>
        </p:nvSpPr>
        <p:spPr/>
        <p:txBody>
          <a:bodyPr/>
          <a:lstStyle/>
          <a:p>
            <a:r>
              <a:rPr lang="en-US" dirty="0"/>
              <a:t>The size and participation in the Michigan SCTP program has grown steadily over the past ten plus years that I have been Vice President of the Board of Directors. Michigan has a strong skeet following but with limited facilities.</a:t>
            </a:r>
          </a:p>
          <a:p>
            <a:r>
              <a:rPr lang="en-US" dirty="0"/>
              <a:t>Michigan’s largest skeet facility has seven operable fields. This limitation required our organization to extend the State Tournament to three days…and we still had to turn away some athletes wishing to shoot skeet for lack of space.</a:t>
            </a:r>
          </a:p>
          <a:p>
            <a:endParaRPr lang="en-US" dirty="0"/>
          </a:p>
        </p:txBody>
      </p:sp>
    </p:spTree>
    <p:extLst>
      <p:ext uri="{BB962C8B-B14F-4D97-AF65-F5344CB8AC3E}">
        <p14:creationId xmlns:p14="http://schemas.microsoft.com/office/powerpoint/2010/main" val="2817079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201098-D3CF-F03D-FB65-C10FE191F8DF}"/>
              </a:ext>
            </a:extLst>
          </p:cNvPr>
          <p:cNvSpPr>
            <a:spLocks noGrp="1"/>
          </p:cNvSpPr>
          <p:nvPr>
            <p:ph type="title"/>
          </p:nvPr>
        </p:nvSpPr>
        <p:spPr>
          <a:xfrm>
            <a:off x="761803" y="350196"/>
            <a:ext cx="4646904" cy="1624520"/>
          </a:xfrm>
        </p:spPr>
        <p:txBody>
          <a:bodyPr anchor="ctr">
            <a:normAutofit fontScale="90000"/>
          </a:bodyPr>
          <a:lstStyle/>
          <a:p>
            <a:r>
              <a:rPr lang="en-US" sz="3700" dirty="0"/>
              <a:t>The Solution – Partnership with Midway USA Foundation, MTA &amp; MISCTP</a:t>
            </a:r>
          </a:p>
        </p:txBody>
      </p:sp>
      <p:sp>
        <p:nvSpPr>
          <p:cNvPr id="3" name="Content Placeholder 2">
            <a:extLst>
              <a:ext uri="{FF2B5EF4-FFF2-40B4-BE49-F238E27FC236}">
                <a16:creationId xmlns:a16="http://schemas.microsoft.com/office/drawing/2014/main" id="{ED48F519-D1E2-4789-BAA8-4979724C951F}"/>
              </a:ext>
            </a:extLst>
          </p:cNvPr>
          <p:cNvSpPr>
            <a:spLocks noGrp="1"/>
          </p:cNvSpPr>
          <p:nvPr>
            <p:ph idx="1"/>
          </p:nvPr>
        </p:nvSpPr>
        <p:spPr>
          <a:xfrm>
            <a:off x="761802" y="2743200"/>
            <a:ext cx="4646905" cy="3613149"/>
          </a:xfrm>
        </p:spPr>
        <p:txBody>
          <a:bodyPr anchor="ctr">
            <a:normAutofit/>
          </a:bodyPr>
          <a:lstStyle/>
          <a:p>
            <a:r>
              <a:rPr lang="en-US" sz="2000"/>
              <a:t>The MTA previously held only trap events. Sporting 43 trap fields but on 270 acres with over 150 camp sites, situated about 10 miles south of the Michigan capitol and near ample lodging and restaurant infrastructure to facilitate very large events.</a:t>
            </a:r>
          </a:p>
          <a:p>
            <a:endParaRPr lang="en-US" sz="2000"/>
          </a:p>
        </p:txBody>
      </p:sp>
      <p:pic>
        <p:nvPicPr>
          <p:cNvPr id="5" name="Picture 4" descr="A bird's eye view of a road&#10;&#10;Description automatically generated">
            <a:extLst>
              <a:ext uri="{FF2B5EF4-FFF2-40B4-BE49-F238E27FC236}">
                <a16:creationId xmlns:a16="http://schemas.microsoft.com/office/drawing/2014/main" id="{20EC5C46-77B9-9E55-FB3A-8E8FC1971367}"/>
              </a:ext>
            </a:extLst>
          </p:cNvPr>
          <p:cNvPicPr>
            <a:picLocks noChangeAspect="1"/>
          </p:cNvPicPr>
          <p:nvPr/>
        </p:nvPicPr>
        <p:blipFill rotWithShape="1">
          <a:blip r:embed="rId2">
            <a:extLst>
              <a:ext uri="{28A0092B-C50C-407E-A947-70E740481C1C}">
                <a14:useLocalDpi xmlns:a14="http://schemas.microsoft.com/office/drawing/2010/main" val="0"/>
              </a:ext>
            </a:extLst>
          </a:blip>
          <a:srcRect t="22914" r="-1" b="27475"/>
          <a:stretch/>
        </p:blipFill>
        <p:spPr>
          <a:xfrm rot="16200000">
            <a:off x="5718412" y="377588"/>
            <a:ext cx="6858000" cy="6102825"/>
          </a:xfrm>
          <a:prstGeom prst="rect">
            <a:avLst/>
          </a:prstGeom>
        </p:spPr>
      </p:pic>
    </p:spTree>
    <p:extLst>
      <p:ext uri="{BB962C8B-B14F-4D97-AF65-F5344CB8AC3E}">
        <p14:creationId xmlns:p14="http://schemas.microsoft.com/office/powerpoint/2010/main" val="2019402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24296-0150-8A3E-F222-BD5B80D4D486}"/>
              </a:ext>
            </a:extLst>
          </p:cNvPr>
          <p:cNvSpPr>
            <a:spLocks noGrp="1"/>
          </p:cNvSpPr>
          <p:nvPr>
            <p:ph type="title"/>
          </p:nvPr>
        </p:nvSpPr>
        <p:spPr/>
        <p:txBody>
          <a:bodyPr/>
          <a:lstStyle/>
          <a:p>
            <a:r>
              <a:rPr lang="en-US" dirty="0"/>
              <a:t>Unforeseen Design Complications </a:t>
            </a:r>
          </a:p>
        </p:txBody>
      </p:sp>
      <p:sp>
        <p:nvSpPr>
          <p:cNvPr id="3" name="Content Placeholder 2">
            <a:extLst>
              <a:ext uri="{FF2B5EF4-FFF2-40B4-BE49-F238E27FC236}">
                <a16:creationId xmlns:a16="http://schemas.microsoft.com/office/drawing/2014/main" id="{ABD51AAD-FB33-FD36-F345-1227E83E8CE1}"/>
              </a:ext>
            </a:extLst>
          </p:cNvPr>
          <p:cNvSpPr>
            <a:spLocks noGrp="1"/>
          </p:cNvSpPr>
          <p:nvPr>
            <p:ph idx="1"/>
          </p:nvPr>
        </p:nvSpPr>
        <p:spPr/>
        <p:txBody>
          <a:bodyPr/>
          <a:lstStyle/>
          <a:p>
            <a:r>
              <a:rPr lang="en-US" dirty="0"/>
              <a:t>Typically, a combination skeet trap field requires 120 feet between the high house and the low house. When MTA was built, they did not envision adding additional disciplines, so the trap fields were spaced at 90 feet.</a:t>
            </a:r>
          </a:p>
          <a:p>
            <a:r>
              <a:rPr lang="en-US" dirty="0"/>
              <a:t>The surface infrastructure (sidewalks, lights etc.) were also installed without consideration for adding skeet fields in the future</a:t>
            </a:r>
          </a:p>
          <a:p>
            <a:endParaRPr lang="en-US" dirty="0"/>
          </a:p>
        </p:txBody>
      </p:sp>
    </p:spTree>
    <p:extLst>
      <p:ext uri="{BB962C8B-B14F-4D97-AF65-F5344CB8AC3E}">
        <p14:creationId xmlns:p14="http://schemas.microsoft.com/office/powerpoint/2010/main" val="969948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7F02-E89B-791D-768F-1AF662E8AFF3}"/>
              </a:ext>
            </a:extLst>
          </p:cNvPr>
          <p:cNvSpPr>
            <a:spLocks noGrp="1"/>
          </p:cNvSpPr>
          <p:nvPr>
            <p:ph type="title"/>
          </p:nvPr>
        </p:nvSpPr>
        <p:spPr/>
        <p:txBody>
          <a:bodyPr/>
          <a:lstStyle/>
          <a:p>
            <a:r>
              <a:rPr lang="en-US" dirty="0"/>
              <a:t>The Design Solution</a:t>
            </a:r>
          </a:p>
        </p:txBody>
      </p:sp>
      <p:pic>
        <p:nvPicPr>
          <p:cNvPr id="5" name="Content Placeholder 4" descr="A grass field with a square object in it&#10;&#10;Description automatically generated with medium confidence">
            <a:extLst>
              <a:ext uri="{FF2B5EF4-FFF2-40B4-BE49-F238E27FC236}">
                <a16:creationId xmlns:a16="http://schemas.microsoft.com/office/drawing/2014/main" id="{B764282B-C490-97FA-CD93-7134304DE0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8360" y="1825625"/>
            <a:ext cx="9195280" cy="4351338"/>
          </a:xfrm>
        </p:spPr>
      </p:pic>
    </p:spTree>
    <p:extLst>
      <p:ext uri="{BB962C8B-B14F-4D97-AF65-F5344CB8AC3E}">
        <p14:creationId xmlns:p14="http://schemas.microsoft.com/office/powerpoint/2010/main" val="538167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1C3B-2B1E-58C1-4394-C02FD9EB6128}"/>
              </a:ext>
            </a:extLst>
          </p:cNvPr>
          <p:cNvSpPr>
            <a:spLocks noGrp="1"/>
          </p:cNvSpPr>
          <p:nvPr>
            <p:ph type="title"/>
          </p:nvPr>
        </p:nvSpPr>
        <p:spPr/>
        <p:txBody>
          <a:bodyPr/>
          <a:lstStyle/>
          <a:p>
            <a:r>
              <a:rPr lang="en-US" dirty="0"/>
              <a:t>Design Solution cont’d</a:t>
            </a:r>
          </a:p>
        </p:txBody>
      </p:sp>
      <p:pic>
        <p:nvPicPr>
          <p:cNvPr id="5" name="Content Placeholder 4" descr="A concrete slab in the grass&#10;&#10;Description automatically generated">
            <a:extLst>
              <a:ext uri="{FF2B5EF4-FFF2-40B4-BE49-F238E27FC236}">
                <a16:creationId xmlns:a16="http://schemas.microsoft.com/office/drawing/2014/main" id="{38C064BF-09A4-B3E0-475A-4B76E14E1F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8360" y="1825625"/>
            <a:ext cx="9195280" cy="4351338"/>
          </a:xfrm>
        </p:spPr>
      </p:pic>
    </p:spTree>
    <p:extLst>
      <p:ext uri="{BB962C8B-B14F-4D97-AF65-F5344CB8AC3E}">
        <p14:creationId xmlns:p14="http://schemas.microsoft.com/office/powerpoint/2010/main" val="3146661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4CAC-922D-C97A-DD37-4C06317158D4}"/>
              </a:ext>
            </a:extLst>
          </p:cNvPr>
          <p:cNvSpPr>
            <a:spLocks noGrp="1"/>
          </p:cNvSpPr>
          <p:nvPr>
            <p:ph type="title"/>
          </p:nvPr>
        </p:nvSpPr>
        <p:spPr/>
        <p:txBody>
          <a:bodyPr/>
          <a:lstStyle/>
          <a:p>
            <a:r>
              <a:rPr lang="en-US" dirty="0"/>
              <a:t>Design Solution Cont’d</a:t>
            </a:r>
          </a:p>
        </p:txBody>
      </p:sp>
      <p:pic>
        <p:nvPicPr>
          <p:cNvPr id="5" name="Content Placeholder 4" descr="A grass field with a path and a cloudy sky&#10;&#10;Description automatically generated with medium confidence">
            <a:extLst>
              <a:ext uri="{FF2B5EF4-FFF2-40B4-BE49-F238E27FC236}">
                <a16:creationId xmlns:a16="http://schemas.microsoft.com/office/drawing/2014/main" id="{A20A7744-65F5-B6CC-79CA-AB927320DB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8360" y="1825625"/>
            <a:ext cx="9195280" cy="4351338"/>
          </a:xfrm>
        </p:spPr>
      </p:pic>
    </p:spTree>
    <p:extLst>
      <p:ext uri="{BB962C8B-B14F-4D97-AF65-F5344CB8AC3E}">
        <p14:creationId xmlns:p14="http://schemas.microsoft.com/office/powerpoint/2010/main" val="1405309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3843-71A3-1D38-03AB-BC1D2980085E}"/>
              </a:ext>
            </a:extLst>
          </p:cNvPr>
          <p:cNvSpPr>
            <a:spLocks noGrp="1"/>
          </p:cNvSpPr>
          <p:nvPr>
            <p:ph type="title"/>
          </p:nvPr>
        </p:nvSpPr>
        <p:spPr/>
        <p:txBody>
          <a:bodyPr/>
          <a:lstStyle/>
          <a:p>
            <a:r>
              <a:rPr lang="en-US" dirty="0"/>
              <a:t>Interference with Trap Events</a:t>
            </a:r>
          </a:p>
        </p:txBody>
      </p:sp>
      <p:sp>
        <p:nvSpPr>
          <p:cNvPr id="3" name="Content Placeholder 2">
            <a:extLst>
              <a:ext uri="{FF2B5EF4-FFF2-40B4-BE49-F238E27FC236}">
                <a16:creationId xmlns:a16="http://schemas.microsoft.com/office/drawing/2014/main" id="{398213CC-C8B8-D572-DBD7-C6D48FEAD6B1}"/>
              </a:ext>
            </a:extLst>
          </p:cNvPr>
          <p:cNvSpPr>
            <a:spLocks noGrp="1"/>
          </p:cNvSpPr>
          <p:nvPr>
            <p:ph idx="1"/>
          </p:nvPr>
        </p:nvSpPr>
        <p:spPr/>
        <p:txBody>
          <a:bodyPr/>
          <a:lstStyle/>
          <a:p>
            <a:r>
              <a:rPr lang="en-US" dirty="0"/>
              <a:t>In order to ensure no interference with trap operations, the skeet fields were made modular, so as to be removed when not in use for events.</a:t>
            </a:r>
          </a:p>
          <a:p>
            <a:endParaRPr lang="en-US" dirty="0"/>
          </a:p>
        </p:txBody>
      </p:sp>
      <p:pic>
        <p:nvPicPr>
          <p:cNvPr id="5" name="Picture 4" descr="A small shed in the snow&#10;&#10;Description automatically generated">
            <a:extLst>
              <a:ext uri="{FF2B5EF4-FFF2-40B4-BE49-F238E27FC236}">
                <a16:creationId xmlns:a16="http://schemas.microsoft.com/office/drawing/2014/main" id="{36B47495-EBD4-38EE-E916-D8D9379D2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0228" y="2948754"/>
            <a:ext cx="7693572" cy="3228209"/>
          </a:xfrm>
          <a:prstGeom prst="rect">
            <a:avLst/>
          </a:prstGeom>
        </p:spPr>
      </p:pic>
    </p:spTree>
    <p:extLst>
      <p:ext uri="{BB962C8B-B14F-4D97-AF65-F5344CB8AC3E}">
        <p14:creationId xmlns:p14="http://schemas.microsoft.com/office/powerpoint/2010/main" val="2503634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AD32C-E738-96AB-97FD-B67788D97D7E}"/>
              </a:ext>
            </a:extLst>
          </p:cNvPr>
          <p:cNvSpPr>
            <a:spLocks noGrp="1"/>
          </p:cNvSpPr>
          <p:nvPr>
            <p:ph type="title"/>
          </p:nvPr>
        </p:nvSpPr>
        <p:spPr/>
        <p:txBody>
          <a:bodyPr/>
          <a:lstStyle/>
          <a:p>
            <a:r>
              <a:rPr lang="en-US" dirty="0"/>
              <a:t>The Overlay</a:t>
            </a:r>
          </a:p>
        </p:txBody>
      </p:sp>
      <p:sp>
        <p:nvSpPr>
          <p:cNvPr id="3" name="Content Placeholder 2">
            <a:extLst>
              <a:ext uri="{FF2B5EF4-FFF2-40B4-BE49-F238E27FC236}">
                <a16:creationId xmlns:a16="http://schemas.microsoft.com/office/drawing/2014/main" id="{DF06915E-4AFD-5456-B22B-8F81FA379D0B}"/>
              </a:ext>
            </a:extLst>
          </p:cNvPr>
          <p:cNvSpPr>
            <a:spLocks noGrp="1"/>
          </p:cNvSpPr>
          <p:nvPr>
            <p:ph idx="1"/>
          </p:nvPr>
        </p:nvSpPr>
        <p:spPr/>
        <p:txBody>
          <a:bodyPr/>
          <a:lstStyle/>
          <a:p>
            <a:r>
              <a:rPr lang="en-US" dirty="0"/>
              <a:t>In order to maintain the correct orientation of a skeet field, connect to existing power supply and utilize existing lighting and grounds layout, it was necessary to build the bases for the skeet houses on every other trap field, maintaining the correct </a:t>
            </a:r>
            <a:r>
              <a:rPr lang="en-US" dirty="0" err="1"/>
              <a:t>shotfall</a:t>
            </a:r>
            <a:r>
              <a:rPr lang="en-US" dirty="0"/>
              <a:t> zones from the edge of the property.</a:t>
            </a:r>
          </a:p>
        </p:txBody>
      </p:sp>
    </p:spTree>
    <p:extLst>
      <p:ext uri="{BB962C8B-B14F-4D97-AF65-F5344CB8AC3E}">
        <p14:creationId xmlns:p14="http://schemas.microsoft.com/office/powerpoint/2010/main" val="1468913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8D98AF74FE0B4A89508E66A217D6D2" ma:contentTypeVersion="14" ma:contentTypeDescription="Create a new document." ma:contentTypeScope="" ma:versionID="4b302449e47fb509106971cda194d42b">
  <xsd:schema xmlns:xsd="http://www.w3.org/2001/XMLSchema" xmlns:xs="http://www.w3.org/2001/XMLSchema" xmlns:p="http://schemas.microsoft.com/office/2006/metadata/properties" xmlns:ns2="650b242b-e381-4b77-886e-543c4678da09" xmlns:ns3="2d3be834-5d4c-4e43-a35f-e0a90fe03baf" targetNamespace="http://schemas.microsoft.com/office/2006/metadata/properties" ma:root="true" ma:fieldsID="194768f2783745c46bead9f490b63619" ns2:_="" ns3:_="">
    <xsd:import namespace="650b242b-e381-4b77-886e-543c4678da09"/>
    <xsd:import namespace="2d3be834-5d4c-4e43-a35f-e0a90fe03ba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0b242b-e381-4b77-886e-543c4678da0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91d6445e-2d5b-45ac-a532-1034da9774a8}" ma:internalName="TaxCatchAll" ma:showField="CatchAllData" ma:web="650b242b-e381-4b77-886e-543c4678da0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3be834-5d4c-4e43-a35f-e0a90fe03ba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546cdec-35b0-46fd-99b1-b7ad91dc8b6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72A15A-A3B6-48C1-A2D2-48BDF3D3D855}"/>
</file>

<file path=customXml/itemProps2.xml><?xml version="1.0" encoding="utf-8"?>
<ds:datastoreItem xmlns:ds="http://schemas.openxmlformats.org/officeDocument/2006/customXml" ds:itemID="{B6C264C8-4A44-42F9-B03F-9E1E3A1A4449}"/>
</file>

<file path=customXml/itemProps3.xml><?xml version="1.0" encoding="utf-8"?>
<ds:datastoreItem xmlns:ds="http://schemas.openxmlformats.org/officeDocument/2006/customXml" ds:itemID="{FA2F8277-D7A4-4175-AEBA-69C80532F8A6}"/>
</file>

<file path=docProps/app.xml><?xml version="1.0" encoding="utf-8"?>
<Properties xmlns="http://schemas.openxmlformats.org/officeDocument/2006/extended-properties" xmlns:vt="http://schemas.openxmlformats.org/officeDocument/2006/docPropsVTypes">
  <TotalTime>107</TotalTime>
  <Words>654</Words>
  <Application>Microsoft Office PowerPoint</Application>
  <PresentationFormat>Widescreen</PresentationFormat>
  <Paragraphs>40</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Michigan Trapshooting Association Home Grounds Becomes the Home of Michigan SCTP</vt:lpstr>
      <vt:lpstr>The Challenge – Venue Capacity</vt:lpstr>
      <vt:lpstr>The Solution – Partnership with Midway USA Foundation, MTA &amp; MISCTP</vt:lpstr>
      <vt:lpstr>Unforeseen Design Complications </vt:lpstr>
      <vt:lpstr>The Design Solution</vt:lpstr>
      <vt:lpstr>Design Solution cont’d</vt:lpstr>
      <vt:lpstr>Design Solution Cont’d</vt:lpstr>
      <vt:lpstr>Interference with Trap Events</vt:lpstr>
      <vt:lpstr>The Overlay</vt:lpstr>
      <vt:lpstr>PowerPoint Presentation</vt:lpstr>
      <vt:lpstr>Sk. 1</vt:lpstr>
      <vt:lpstr>SK 2</vt:lpstr>
      <vt:lpstr>Three Phase project with MUSAF and local partnerships</vt:lpstr>
      <vt:lpstr>Sporting Clays Course – Perfect mix of woods and fields</vt:lpstr>
      <vt:lpstr>Impact on Youth Shooting in the Region</vt:lpstr>
      <vt:lpstr>This would not be possible without MUSAF</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Michigan Trapshooting Association Home Grounds Becomes the Home of Michigan SCTP</dc:title>
  <dc:creator>Matthew Gay</dc:creator>
  <cp:lastModifiedBy>Matthew Gay</cp:lastModifiedBy>
  <cp:revision>1</cp:revision>
  <dcterms:created xsi:type="dcterms:W3CDTF">2023-10-06T02:34:11Z</dcterms:created>
  <dcterms:modified xsi:type="dcterms:W3CDTF">2023-10-06T04:21:41Z</dcterms:modified>
</cp:coreProperties>
</file>