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ppt/tags/tag1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17.xml" ContentType="application/vnd.openxmlformats-officedocument.presentationml.tags+xml"/>
  <Override PartName="/ppt/tags/tag8.xml" ContentType="application/vnd.openxmlformats-officedocument.presentationml.tags+xml"/>
  <Override PartName="/ppt/tags/tag15.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62" r:id="rId4"/>
    <p:sldId id="259" r:id="rId5"/>
    <p:sldId id="260" r:id="rId6"/>
    <p:sldId id="261" r:id="rId7"/>
    <p:sldId id="263" r:id="rId8"/>
    <p:sldId id="272" r:id="rId9"/>
    <p:sldId id="267" r:id="rId10"/>
    <p:sldId id="264" r:id="rId11"/>
    <p:sldId id="266" r:id="rId12"/>
    <p:sldId id="265" r:id="rId13"/>
    <p:sldId id="269" r:id="rId14"/>
    <p:sldId id="268" r:id="rId15"/>
    <p:sldId id="270" r:id="rId16"/>
    <p:sldId id="271" r:id="rId17"/>
    <p:sldId id="258"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A8"/>
    <a:srgbClr val="C12E1E"/>
    <a:srgbClr val="0069AA"/>
    <a:srgbClr val="000000"/>
    <a:srgbClr val="F49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DD74BE-E80E-49E8-A599-77B0DDDAE1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5289A7-48ED-4D6E-A8BA-5F1D6376D0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EBEFB-38F6-4092-AF52-DD42ABE9C814}" type="datetimeFigureOut">
              <a:rPr lang="en-US" smtClean="0"/>
              <a:t>10/4/2023</a:t>
            </a:fld>
            <a:endParaRPr lang="en-US"/>
          </a:p>
        </p:txBody>
      </p:sp>
      <p:sp>
        <p:nvSpPr>
          <p:cNvPr id="4" name="Footer Placeholder 3">
            <a:extLst>
              <a:ext uri="{FF2B5EF4-FFF2-40B4-BE49-F238E27FC236}">
                <a16:creationId xmlns:a16="http://schemas.microsoft.com/office/drawing/2014/main" id="{059FE3D1-A3BA-4D0A-BDD9-32FACD18F8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295895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59EF1-D75E-4EFC-98FB-AFB25D2F4298}"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29300-AAD6-4665-90E6-4940AE3925B9}" type="slidenum">
              <a:rPr lang="en-US" smtClean="0"/>
              <a:t>‹#›</a:t>
            </a:fld>
            <a:endParaRPr lang="en-US"/>
          </a:p>
        </p:txBody>
      </p:sp>
    </p:spTree>
    <p:extLst>
      <p:ext uri="{BB962C8B-B14F-4D97-AF65-F5344CB8AC3E}">
        <p14:creationId xmlns:p14="http://schemas.microsoft.com/office/powerpoint/2010/main" val="339950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microsoft.com/office/2007/relationships/hdphoto" Target="../media/hdphoto1.wdp"/><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821E55-6B35-1358-B50F-85D40E7B8C92}"/>
              </a:ext>
            </a:extLst>
          </p:cNvPr>
          <p:cNvPicPr>
            <a:picLocks noChangeAspect="1"/>
          </p:cNvPicPr>
          <p:nvPr userDrawn="1"/>
        </p:nvPicPr>
        <p:blipFill>
          <a:blip r:embed="rId4"/>
          <a:stretch>
            <a:fillRect/>
          </a:stretch>
        </p:blipFill>
        <p:spPr>
          <a:xfrm>
            <a:off x="-18226" y="0"/>
            <a:ext cx="8760980" cy="5839227"/>
          </a:xfrm>
          <a:prstGeom prst="rect">
            <a:avLst/>
          </a:prstGeom>
        </p:spPr>
      </p:pic>
      <p:graphicFrame>
        <p:nvGraphicFramePr>
          <p:cNvPr id="18" name="Object 17" hidden="1">
            <a:extLst>
              <a:ext uri="{FF2B5EF4-FFF2-40B4-BE49-F238E27FC236}">
                <a16:creationId xmlns:a16="http://schemas.microsoft.com/office/drawing/2014/main" id="{6A4824FA-6A55-42E0-B45D-FDAB66F64305}"/>
              </a:ext>
            </a:extLst>
          </p:cNvPr>
          <p:cNvGraphicFramePr>
            <a:graphicFrameLocks noChangeAspect="1"/>
          </p:cNvGraphicFramePr>
          <p:nvPr userDrawn="1">
            <p:custDataLst>
              <p:tags r:id="rId1"/>
            </p:custDataLst>
            <p:extLst>
              <p:ext uri="{D42A27DB-BD31-4B8C-83A1-F6EECF244321}">
                <p14:modId xmlns:p14="http://schemas.microsoft.com/office/powerpoint/2010/main" val="55730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5DE7A49B-67B9-4A94-A7A2-D6890020F5E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41" name="Freeform: Shape 40">
            <a:extLst>
              <a:ext uri="{FF2B5EF4-FFF2-40B4-BE49-F238E27FC236}">
                <a16:creationId xmlns:a16="http://schemas.microsoft.com/office/drawing/2014/main" id="{860D84E2-7E26-40D3-979B-35B8C6D7D5D4}"/>
              </a:ext>
            </a:extLst>
          </p:cNvPr>
          <p:cNvSpPr/>
          <p:nvPr userDrawn="1"/>
        </p:nvSpPr>
        <p:spPr>
          <a:xfrm>
            <a:off x="0" y="-9525"/>
            <a:ext cx="12192000" cy="6867525"/>
          </a:xfrm>
          <a:custGeom>
            <a:avLst/>
            <a:gdLst>
              <a:gd name="connsiteX0" fmla="*/ 3 w 12192000"/>
              <a:gd name="connsiteY0" fmla="*/ 1011731 h 6860051"/>
              <a:gd name="connsiteX1" fmla="*/ 2 w 12192000"/>
              <a:gd name="connsiteY1" fmla="*/ 2882689 h 6860051"/>
              <a:gd name="connsiteX2" fmla="*/ 1283687 w 12192000"/>
              <a:gd name="connsiteY2" fmla="*/ 4858069 h 6860051"/>
              <a:gd name="connsiteX3" fmla="*/ 1988859 w 12192000"/>
              <a:gd name="connsiteY3" fmla="*/ 5007733 h 6860051"/>
              <a:gd name="connsiteX4" fmla="*/ 1988859 w 12192000"/>
              <a:gd name="connsiteY4" fmla="*/ 5007734 h 6860051"/>
              <a:gd name="connsiteX5" fmla="*/ 2138523 w 12192000"/>
              <a:gd name="connsiteY5" fmla="*/ 4302562 h 6860051"/>
              <a:gd name="connsiteX6" fmla="*/ 680609 w 12192000"/>
              <a:gd name="connsiteY6" fmla="*/ 2052 h 6860051"/>
              <a:gd name="connsiteX7" fmla="*/ 809639 w 12192000"/>
              <a:gd name="connsiteY7" fmla="*/ 2052 h 6860051"/>
              <a:gd name="connsiteX8" fmla="*/ 4283734 w 12192000"/>
              <a:gd name="connsiteY8" fmla="*/ 5348116 h 6860051"/>
              <a:gd name="connsiteX9" fmla="*/ 4988906 w 12192000"/>
              <a:gd name="connsiteY9" fmla="*/ 5497780 h 6860051"/>
              <a:gd name="connsiteX10" fmla="*/ 4988906 w 12192000"/>
              <a:gd name="connsiteY10" fmla="*/ 5497781 h 6860051"/>
              <a:gd name="connsiteX11" fmla="*/ 5138570 w 12192000"/>
              <a:gd name="connsiteY11" fmla="*/ 4792609 h 6860051"/>
              <a:gd name="connsiteX12" fmla="*/ 2025465 w 12192000"/>
              <a:gd name="connsiteY12" fmla="*/ 2052 h 6860051"/>
              <a:gd name="connsiteX13" fmla="*/ 2156127 w 12192000"/>
              <a:gd name="connsiteY13" fmla="*/ 2052 h 6860051"/>
              <a:gd name="connsiteX14" fmla="*/ 4655727 w 12192000"/>
              <a:gd name="connsiteY14" fmla="*/ 3848528 h 6860051"/>
              <a:gd name="connsiteX15" fmla="*/ 5360898 w 12192000"/>
              <a:gd name="connsiteY15" fmla="*/ 3998192 h 6860051"/>
              <a:gd name="connsiteX16" fmla="*/ 5360899 w 12192000"/>
              <a:gd name="connsiteY16" fmla="*/ 3998192 h 6860051"/>
              <a:gd name="connsiteX17" fmla="*/ 5510563 w 12192000"/>
              <a:gd name="connsiteY17" fmla="*/ 3293021 h 6860051"/>
              <a:gd name="connsiteX18" fmla="*/ 3371953 w 12192000"/>
              <a:gd name="connsiteY18" fmla="*/ 2052 h 6860051"/>
              <a:gd name="connsiteX19" fmla="*/ 3497735 w 12192000"/>
              <a:gd name="connsiteY19" fmla="*/ 2052 h 6860051"/>
              <a:gd name="connsiteX20" fmla="*/ 5113143 w 12192000"/>
              <a:gd name="connsiteY20" fmla="*/ 2487902 h 6860051"/>
              <a:gd name="connsiteX21" fmla="*/ 5818314 w 12192000"/>
              <a:gd name="connsiteY21" fmla="*/ 2637566 h 6860051"/>
              <a:gd name="connsiteX22" fmla="*/ 5818315 w 12192000"/>
              <a:gd name="connsiteY22" fmla="*/ 2637567 h 6860051"/>
              <a:gd name="connsiteX23" fmla="*/ 5967979 w 12192000"/>
              <a:gd name="connsiteY23" fmla="*/ 1932395 h 6860051"/>
              <a:gd name="connsiteX24" fmla="*/ 4713560 w 12192000"/>
              <a:gd name="connsiteY24" fmla="*/ 2052 h 6860051"/>
              <a:gd name="connsiteX25" fmla="*/ 12192000 w 12192000"/>
              <a:gd name="connsiteY25" fmla="*/ 2052 h 6860051"/>
              <a:gd name="connsiteX26" fmla="*/ 12192000 w 12192000"/>
              <a:gd name="connsiteY26" fmla="*/ 6860051 h 6860051"/>
              <a:gd name="connsiteX27" fmla="*/ 1 w 12192000"/>
              <a:gd name="connsiteY27" fmla="*/ 6860051 h 6860051"/>
              <a:gd name="connsiteX28" fmla="*/ 1 w 12192000"/>
              <a:gd name="connsiteY28" fmla="*/ 495399 h 6860051"/>
              <a:gd name="connsiteX29" fmla="*/ 1 w 12192000"/>
              <a:gd name="connsiteY29" fmla="*/ 825665 h 6860051"/>
              <a:gd name="connsiteX30" fmla="*/ 2790701 w 12192000"/>
              <a:gd name="connsiteY30" fmla="*/ 5120095 h 6860051"/>
              <a:gd name="connsiteX31" fmla="*/ 3495872 w 12192000"/>
              <a:gd name="connsiteY31" fmla="*/ 5269759 h 6860051"/>
              <a:gd name="connsiteX32" fmla="*/ 3495873 w 12192000"/>
              <a:gd name="connsiteY32" fmla="*/ 5269759 h 6860051"/>
              <a:gd name="connsiteX33" fmla="*/ 3645537 w 12192000"/>
              <a:gd name="connsiteY33" fmla="*/ 4564588 h 6860051"/>
              <a:gd name="connsiteX34" fmla="*/ 2154795 w 12192000"/>
              <a:gd name="connsiteY34" fmla="*/ 1 h 6860051"/>
              <a:gd name="connsiteX35" fmla="*/ 3370621 w 12192000"/>
              <a:gd name="connsiteY35" fmla="*/ 2 h 6860051"/>
              <a:gd name="connsiteX36" fmla="*/ 3371953 w 12192000"/>
              <a:gd name="connsiteY36" fmla="*/ 2052 h 6860051"/>
              <a:gd name="connsiteX37" fmla="*/ 2156127 w 12192000"/>
              <a:gd name="connsiteY37" fmla="*/ 2052 h 6860051"/>
              <a:gd name="connsiteX38" fmla="*/ 808306 w 12192000"/>
              <a:gd name="connsiteY38" fmla="*/ 1 h 6860051"/>
              <a:gd name="connsiteX39" fmla="*/ 2024132 w 12192000"/>
              <a:gd name="connsiteY39" fmla="*/ 1 h 6860051"/>
              <a:gd name="connsiteX40" fmla="*/ 2025465 w 12192000"/>
              <a:gd name="connsiteY40" fmla="*/ 2052 h 6860051"/>
              <a:gd name="connsiteX41" fmla="*/ 809639 w 12192000"/>
              <a:gd name="connsiteY41" fmla="*/ 2052 h 6860051"/>
              <a:gd name="connsiteX42" fmla="*/ 3496402 w 12192000"/>
              <a:gd name="connsiteY42" fmla="*/ 1 h 6860051"/>
              <a:gd name="connsiteX43" fmla="*/ 4712228 w 12192000"/>
              <a:gd name="connsiteY43" fmla="*/ 1 h 6860051"/>
              <a:gd name="connsiteX44" fmla="*/ 4713560 w 12192000"/>
              <a:gd name="connsiteY44" fmla="*/ 2052 h 6860051"/>
              <a:gd name="connsiteX45" fmla="*/ 3497735 w 12192000"/>
              <a:gd name="connsiteY45" fmla="*/ 2052 h 6860051"/>
              <a:gd name="connsiteX46" fmla="*/ 0 w 12192000"/>
              <a:gd name="connsiteY46" fmla="*/ 0 h 6860051"/>
              <a:gd name="connsiteX47" fmla="*/ 679276 w 12192000"/>
              <a:gd name="connsiteY47" fmla="*/ 0 h 6860051"/>
              <a:gd name="connsiteX48" fmla="*/ 680609 w 12192000"/>
              <a:gd name="connsiteY48" fmla="*/ 2052 h 6860051"/>
              <a:gd name="connsiteX49" fmla="*/ 1 w 12192000"/>
              <a:gd name="connsiteY49" fmla="*/ 2052 h 6860051"/>
              <a:gd name="connsiteX50" fmla="*/ 1 w 12192000"/>
              <a:gd name="connsiteY50" fmla="*/ 495399 h 686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2000" h="6860051">
                <a:moveTo>
                  <a:pt x="3" y="1011731"/>
                </a:moveTo>
                <a:lnTo>
                  <a:pt x="2" y="2882689"/>
                </a:lnTo>
                <a:lnTo>
                  <a:pt x="1283687" y="4858069"/>
                </a:lnTo>
                <a:cubicBezTo>
                  <a:pt x="1437087" y="5094126"/>
                  <a:pt x="1752802" y="5161132"/>
                  <a:pt x="1988859" y="5007733"/>
                </a:cubicBezTo>
                <a:lnTo>
                  <a:pt x="1988859" y="5007734"/>
                </a:lnTo>
                <a:cubicBezTo>
                  <a:pt x="2224916" y="4854334"/>
                  <a:pt x="2291923" y="4538619"/>
                  <a:pt x="2138523" y="4302562"/>
                </a:cubicBezTo>
                <a:close/>
                <a:moveTo>
                  <a:pt x="680609" y="2052"/>
                </a:moveTo>
                <a:lnTo>
                  <a:pt x="809639" y="2052"/>
                </a:lnTo>
                <a:lnTo>
                  <a:pt x="4283734" y="5348116"/>
                </a:lnTo>
                <a:cubicBezTo>
                  <a:pt x="4437134" y="5584173"/>
                  <a:pt x="4752849" y="5651179"/>
                  <a:pt x="4988906" y="5497780"/>
                </a:cubicBezTo>
                <a:lnTo>
                  <a:pt x="4988906" y="5497781"/>
                </a:lnTo>
                <a:cubicBezTo>
                  <a:pt x="5224962" y="5344381"/>
                  <a:pt x="5291969" y="5028666"/>
                  <a:pt x="5138570" y="4792609"/>
                </a:cubicBezTo>
                <a:lnTo>
                  <a:pt x="2025465" y="2052"/>
                </a:lnTo>
                <a:lnTo>
                  <a:pt x="2156127" y="2052"/>
                </a:lnTo>
                <a:lnTo>
                  <a:pt x="4655727" y="3848528"/>
                </a:lnTo>
                <a:cubicBezTo>
                  <a:pt x="4809127" y="4084584"/>
                  <a:pt x="5124842" y="4151591"/>
                  <a:pt x="5360898" y="3998192"/>
                </a:cubicBezTo>
                <a:lnTo>
                  <a:pt x="5360899" y="3998192"/>
                </a:lnTo>
                <a:cubicBezTo>
                  <a:pt x="5596955" y="3844793"/>
                  <a:pt x="5663962" y="3529078"/>
                  <a:pt x="5510563" y="3293021"/>
                </a:cubicBezTo>
                <a:lnTo>
                  <a:pt x="3371953" y="2052"/>
                </a:lnTo>
                <a:lnTo>
                  <a:pt x="3497735" y="2052"/>
                </a:lnTo>
                <a:lnTo>
                  <a:pt x="5113143" y="2487902"/>
                </a:lnTo>
                <a:cubicBezTo>
                  <a:pt x="5266543" y="2723959"/>
                  <a:pt x="5582258" y="2790965"/>
                  <a:pt x="5818314" y="2637566"/>
                </a:cubicBezTo>
                <a:lnTo>
                  <a:pt x="5818315" y="2637567"/>
                </a:lnTo>
                <a:cubicBezTo>
                  <a:pt x="6054371" y="2484167"/>
                  <a:pt x="6121378" y="2168452"/>
                  <a:pt x="5967979" y="1932395"/>
                </a:cubicBezTo>
                <a:lnTo>
                  <a:pt x="4713560" y="2052"/>
                </a:lnTo>
                <a:lnTo>
                  <a:pt x="12192000" y="2052"/>
                </a:lnTo>
                <a:lnTo>
                  <a:pt x="12192000" y="6860051"/>
                </a:lnTo>
                <a:lnTo>
                  <a:pt x="1" y="6860051"/>
                </a:lnTo>
                <a:lnTo>
                  <a:pt x="1" y="495399"/>
                </a:lnTo>
                <a:lnTo>
                  <a:pt x="1" y="825665"/>
                </a:lnTo>
                <a:lnTo>
                  <a:pt x="2790701" y="5120095"/>
                </a:lnTo>
                <a:cubicBezTo>
                  <a:pt x="2944100" y="5356151"/>
                  <a:pt x="3259816" y="5423158"/>
                  <a:pt x="3495872" y="5269759"/>
                </a:cubicBezTo>
                <a:lnTo>
                  <a:pt x="3495873" y="5269759"/>
                </a:lnTo>
                <a:cubicBezTo>
                  <a:pt x="3731929" y="5116360"/>
                  <a:pt x="3798936" y="4800645"/>
                  <a:pt x="3645537" y="4564588"/>
                </a:cubicBezTo>
                <a:close/>
                <a:moveTo>
                  <a:pt x="2154795" y="1"/>
                </a:moveTo>
                <a:lnTo>
                  <a:pt x="3370621" y="2"/>
                </a:lnTo>
                <a:lnTo>
                  <a:pt x="3371953" y="2052"/>
                </a:lnTo>
                <a:lnTo>
                  <a:pt x="2156127" y="2052"/>
                </a:lnTo>
                <a:close/>
                <a:moveTo>
                  <a:pt x="808306" y="1"/>
                </a:moveTo>
                <a:lnTo>
                  <a:pt x="2024132" y="1"/>
                </a:lnTo>
                <a:lnTo>
                  <a:pt x="2025465" y="2052"/>
                </a:lnTo>
                <a:lnTo>
                  <a:pt x="809639" y="2052"/>
                </a:lnTo>
                <a:close/>
                <a:moveTo>
                  <a:pt x="3496402" y="1"/>
                </a:moveTo>
                <a:lnTo>
                  <a:pt x="4712228" y="1"/>
                </a:lnTo>
                <a:lnTo>
                  <a:pt x="4713560" y="2052"/>
                </a:lnTo>
                <a:lnTo>
                  <a:pt x="3497735" y="2052"/>
                </a:lnTo>
                <a:close/>
                <a:moveTo>
                  <a:pt x="0" y="0"/>
                </a:moveTo>
                <a:lnTo>
                  <a:pt x="679276" y="0"/>
                </a:lnTo>
                <a:lnTo>
                  <a:pt x="680609" y="2052"/>
                </a:lnTo>
                <a:lnTo>
                  <a:pt x="1" y="2052"/>
                </a:lnTo>
                <a:lnTo>
                  <a:pt x="1" y="49539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EF08746-79F5-4E47-9182-C679778DA86E}"/>
              </a:ext>
            </a:extLst>
          </p:cNvPr>
          <p:cNvSpPr/>
          <p:nvPr userDrawn="1"/>
        </p:nvSpPr>
        <p:spPr>
          <a:xfrm>
            <a:off x="6453612" y="351767"/>
            <a:ext cx="5482376" cy="2313405"/>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EC334583-1A20-429B-B712-A3F6D5678091}"/>
              </a:ext>
            </a:extLst>
          </p:cNvPr>
          <p:cNvSpPr/>
          <p:nvPr userDrawn="1"/>
        </p:nvSpPr>
        <p:spPr>
          <a:xfrm flipH="1">
            <a:off x="9321800" y="3280229"/>
            <a:ext cx="2436948" cy="3577771"/>
          </a:xfrm>
          <a:prstGeom prst="parallelogram">
            <a:avLst>
              <a:gd name="adj" fmla="val 89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8FE4D-CED9-4308-A829-5DE26E9B7291}"/>
              </a:ext>
            </a:extLst>
          </p:cNvPr>
          <p:cNvSpPr>
            <a:spLocks noGrp="1"/>
          </p:cNvSpPr>
          <p:nvPr userDrawn="1">
            <p:ph type="ctrTitle"/>
          </p:nvPr>
        </p:nvSpPr>
        <p:spPr>
          <a:xfrm>
            <a:off x="6635750" y="573407"/>
            <a:ext cx="5118100" cy="1354217"/>
          </a:xfrm>
        </p:spPr>
        <p:txBody>
          <a:bodyPr wrap="square" lIns="0" tIns="0" rIns="0" bIns="0" anchor="ctr" anchorCtr="0">
            <a:spAutoFit/>
          </a:bodyPr>
          <a:lstStyle>
            <a:lvl1pPr algn="ctr">
              <a:lnSpc>
                <a:spcPct val="100000"/>
              </a:lnSpc>
              <a:defRPr sz="4400">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ACA9A40F-4BE6-497B-8C16-7C8A451CB3CC}"/>
              </a:ext>
            </a:extLst>
          </p:cNvPr>
          <p:cNvSpPr>
            <a:spLocks noGrp="1"/>
          </p:cNvSpPr>
          <p:nvPr userDrawn="1">
            <p:ph type="subTitle" idx="1"/>
          </p:nvPr>
        </p:nvSpPr>
        <p:spPr>
          <a:xfrm>
            <a:off x="6635750" y="2079477"/>
            <a:ext cx="5118100" cy="369332"/>
          </a:xfrm>
        </p:spPr>
        <p:txBody>
          <a:bodyPr wrap="square" lIns="0" tIns="0" rIns="0" bIns="0" anchor="t" anchorCtr="0">
            <a:spAutoFit/>
          </a:bodyP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669FB3FC-992D-4A0A-8E59-5BCC9C2786F9}"/>
              </a:ext>
            </a:extLst>
          </p:cNvPr>
          <p:cNvSpPr>
            <a:spLocks noGrp="1"/>
          </p:cNvSpPr>
          <p:nvPr userDrawn="1">
            <p:ph type="sldNum" sz="quarter" idx="12"/>
          </p:nvPr>
        </p:nvSpPr>
        <p:spPr>
          <a:xfrm>
            <a:off x="5900737" y="6551354"/>
            <a:ext cx="390526" cy="184666"/>
          </a:xfrm>
        </p:spPr>
        <p:txBody>
          <a:bodyPr wrap="square" lIns="0" tIns="0" rIns="0" bIns="0" anchor="b" anchorCtr="0">
            <a:spAutoFit/>
          </a:bodyPr>
          <a:lstStyle>
            <a:lvl1pPr algn="ctr">
              <a:defRPr>
                <a:solidFill>
                  <a:schemeClr val="bg1"/>
                </a:solidFill>
              </a:defRPr>
            </a:lvl1pPr>
          </a:lstStyle>
          <a:p>
            <a:fld id="{C7F5C3B8-40BC-455A-BE9A-A2740983B655}" type="slidenum">
              <a:rPr lang="en-US" smtClean="0"/>
              <a:pPr/>
              <a:t>‹#›</a:t>
            </a:fld>
            <a:endParaRPr lang="en-US" dirty="0"/>
          </a:p>
        </p:txBody>
      </p:sp>
      <p:sp>
        <p:nvSpPr>
          <p:cNvPr id="48" name="Parallelogram 47">
            <a:extLst>
              <a:ext uri="{FF2B5EF4-FFF2-40B4-BE49-F238E27FC236}">
                <a16:creationId xmlns:a16="http://schemas.microsoft.com/office/drawing/2014/main" id="{6BEEB10F-ED37-4B20-8003-93B766818F8A}"/>
              </a:ext>
            </a:extLst>
          </p:cNvPr>
          <p:cNvSpPr/>
          <p:nvPr userDrawn="1"/>
        </p:nvSpPr>
        <p:spPr>
          <a:xfrm>
            <a:off x="6656618" y="3975100"/>
            <a:ext cx="2148114" cy="2882900"/>
          </a:xfrm>
          <a:prstGeom prst="parallelogram">
            <a:avLst>
              <a:gd name="adj" fmla="val 82219"/>
            </a:avLst>
          </a:prstGeom>
          <a:solidFill>
            <a:srgbClr val="006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6CD7EA5-71D2-45D7-BB10-CE5CCD701CBB}"/>
              </a:ext>
            </a:extLst>
          </p:cNvPr>
          <p:cNvSpPr/>
          <p:nvPr userDrawn="1"/>
        </p:nvSpPr>
        <p:spPr>
          <a:xfrm>
            <a:off x="6859818" y="3005326"/>
            <a:ext cx="4711700" cy="3852674"/>
          </a:xfrm>
          <a:custGeom>
            <a:avLst/>
            <a:gdLst>
              <a:gd name="connsiteX0" fmla="*/ 2355850 w 4711700"/>
              <a:gd name="connsiteY0" fmla="*/ 0 h 3852674"/>
              <a:gd name="connsiteX1" fmla="*/ 4711700 w 4711700"/>
              <a:gd name="connsiteY1" fmla="*/ 3852674 h 3852674"/>
              <a:gd name="connsiteX2" fmla="*/ 0 w 4711700"/>
              <a:gd name="connsiteY2" fmla="*/ 3852674 h 3852674"/>
            </a:gdLst>
            <a:ahLst/>
            <a:cxnLst>
              <a:cxn ang="0">
                <a:pos x="connsiteX0" y="connsiteY0"/>
              </a:cxn>
              <a:cxn ang="0">
                <a:pos x="connsiteX1" y="connsiteY1"/>
              </a:cxn>
              <a:cxn ang="0">
                <a:pos x="connsiteX2" y="connsiteY2"/>
              </a:cxn>
            </a:cxnLst>
            <a:rect l="l" t="t" r="r" b="b"/>
            <a:pathLst>
              <a:path w="4711700" h="3852674">
                <a:moveTo>
                  <a:pt x="2355850" y="0"/>
                </a:moveTo>
                <a:lnTo>
                  <a:pt x="4711700" y="3852674"/>
                </a:lnTo>
                <a:lnTo>
                  <a:pt x="0" y="385267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a:extLst>
              <a:ext uri="{FF2B5EF4-FFF2-40B4-BE49-F238E27FC236}">
                <a16:creationId xmlns:a16="http://schemas.microsoft.com/office/drawing/2014/main" id="{7401A48E-B14E-4F96-A489-E2B58D7994A3}"/>
              </a:ext>
            </a:extLst>
          </p:cNvPr>
          <p:cNvSpPr/>
          <p:nvPr userDrawn="1"/>
        </p:nvSpPr>
        <p:spPr>
          <a:xfrm>
            <a:off x="7063018" y="3337631"/>
            <a:ext cx="4305300" cy="3520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orange logo&#10;&#10;Description automatically generated">
            <a:extLst>
              <a:ext uri="{FF2B5EF4-FFF2-40B4-BE49-F238E27FC236}">
                <a16:creationId xmlns:a16="http://schemas.microsoft.com/office/drawing/2014/main" id="{7ED45A23-A2C6-A3C5-A452-EEC0699A94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37368" y="5327933"/>
            <a:ext cx="2356600" cy="1178300"/>
          </a:xfrm>
          <a:prstGeom prst="rect">
            <a:avLst/>
          </a:prstGeom>
        </p:spPr>
      </p:pic>
    </p:spTree>
    <p:extLst>
      <p:ext uri="{BB962C8B-B14F-4D97-AF65-F5344CB8AC3E}">
        <p14:creationId xmlns:p14="http://schemas.microsoft.com/office/powerpoint/2010/main" val="10289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A3CC-025C-4EA4-8679-C0DB5D7165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1CCA0C-FC3E-404B-B320-70688A1173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49C4C-5393-4465-A336-F8BF3D49842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21E06AD-BA6D-4C8E-A29E-048C6A64C7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2F8680-52C5-4CB5-9156-22FA22E6A073}"/>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14964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AC72C-B8A8-4A75-977F-B439F1C67E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F8BF47-1547-480D-ABAF-23B8AE264C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5BA32-BAC5-43FD-9C94-9AD5E09F476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D8641D1-8279-44B1-A286-5269CDC935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2F6642-AC8A-486C-B788-B08941366C39}"/>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85252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091CF32-D2B2-4820-BDEA-319B17BCC5CA}"/>
              </a:ext>
            </a:extLst>
          </p:cNvPr>
          <p:cNvGraphicFramePr>
            <a:graphicFrameLocks noChangeAspect="1"/>
          </p:cNvGraphicFramePr>
          <p:nvPr userDrawn="1">
            <p:custDataLst>
              <p:tags r:id="rId1"/>
            </p:custDataLst>
            <p:extLst>
              <p:ext uri="{D42A27DB-BD31-4B8C-83A1-F6EECF244321}">
                <p14:modId xmlns:p14="http://schemas.microsoft.com/office/powerpoint/2010/main" val="304994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FCE9226-7B51-4850-82B1-266E761C2CD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16" name="Rectangle 15">
            <a:extLst>
              <a:ext uri="{FF2B5EF4-FFF2-40B4-BE49-F238E27FC236}">
                <a16:creationId xmlns:a16="http://schemas.microsoft.com/office/drawing/2014/main" id="{75FDA667-2EFE-4286-A424-22483E07B632}"/>
              </a:ext>
            </a:extLst>
          </p:cNvPr>
          <p:cNvSpPr/>
          <p:nvPr userDrawn="1"/>
        </p:nvSpPr>
        <p:spPr>
          <a:xfrm>
            <a:off x="10322384" y="1252743"/>
            <a:ext cx="1090613" cy="88373"/>
          </a:xfrm>
          <a:prstGeom prst="rect">
            <a:avLst/>
          </a:prstGeom>
          <a:gradFill flip="none" rotWithShape="1">
            <a:gsLst>
              <a:gs pos="0">
                <a:schemeClr val="bg1"/>
              </a:gs>
              <a:gs pos="91000">
                <a:schemeClr val="accent3">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F41AA1-F81B-4AC3-8600-4FFE1A445C49}"/>
              </a:ext>
            </a:extLst>
          </p:cNvPr>
          <p:cNvSpPr/>
          <p:nvPr userDrawn="1"/>
        </p:nvSpPr>
        <p:spPr>
          <a:xfrm>
            <a:off x="1279615" y="1283275"/>
            <a:ext cx="10122695" cy="27309"/>
          </a:xfrm>
          <a:prstGeom prst="rect">
            <a:avLst/>
          </a:prstGeom>
          <a:gradFill flip="none" rotWithShape="1">
            <a:gsLst>
              <a:gs pos="0">
                <a:schemeClr val="bg1"/>
              </a:gs>
              <a:gs pos="91000">
                <a:schemeClr val="accent3">
                  <a:alpha val="3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66238-899C-408F-B56B-113ED372F0EC}"/>
              </a:ext>
            </a:extLst>
          </p:cNvPr>
          <p:cNvSpPr/>
          <p:nvPr userDrawn="1"/>
        </p:nvSpPr>
        <p:spPr>
          <a:xfrm>
            <a:off x="0" y="6429375"/>
            <a:ext cx="12192000" cy="428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33A47-1144-4E56-85E7-197E58A27919}"/>
              </a:ext>
            </a:extLst>
          </p:cNvPr>
          <p:cNvSpPr>
            <a:spLocks noGrp="1"/>
          </p:cNvSpPr>
          <p:nvPr>
            <p:ph type="title"/>
          </p:nvPr>
        </p:nvSpPr>
        <p:spPr>
          <a:xfrm>
            <a:off x="866775" y="580345"/>
            <a:ext cx="9815540" cy="553998"/>
          </a:xfrm>
        </p:spPr>
        <p:txBody>
          <a:bodyPr wrap="square" lIns="0" tIns="0" rIns="0" bIns="0" anchor="b" anchorCtr="0">
            <a:spAutoFit/>
          </a:bodyPr>
          <a:lstStyle>
            <a:lvl1pPr>
              <a:lnSpc>
                <a:spcPct val="100000"/>
              </a:lnSpc>
              <a:defRPr sz="36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5496587-0D3A-45BD-881D-EE3395851707}"/>
              </a:ext>
            </a:extLst>
          </p:cNvPr>
          <p:cNvSpPr>
            <a:spLocks noGrp="1"/>
          </p:cNvSpPr>
          <p:nvPr>
            <p:ph idx="1"/>
          </p:nvPr>
        </p:nvSpPr>
        <p:spPr>
          <a:xfrm>
            <a:off x="866774" y="1996020"/>
            <a:ext cx="10083433" cy="1795363"/>
          </a:xfrm>
        </p:spPr>
        <p:txBody>
          <a:bodyPr wrap="square" lIns="0" tIns="0" rIns="0" bIns="0">
            <a:sp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B2D00BE-68DB-47E8-84E6-AD8C27D7E941}"/>
              </a:ext>
            </a:extLst>
          </p:cNvPr>
          <p:cNvSpPr>
            <a:spLocks noGrp="1"/>
          </p:cNvSpPr>
          <p:nvPr>
            <p:ph type="sldNum" sz="quarter" idx="12"/>
          </p:nvPr>
        </p:nvSpPr>
        <p:spPr>
          <a:xfrm flipH="1">
            <a:off x="5846652" y="6551354"/>
            <a:ext cx="498696" cy="184666"/>
          </a:xfrm>
        </p:spPr>
        <p:txBody>
          <a:bodyPr vert="horz" wrap="square" lIns="0" tIns="0" rIns="0" bIns="0" rtlCol="0" anchor="b" anchorCtr="0">
            <a:spAutoFit/>
          </a:bodyPr>
          <a:lstStyle>
            <a:lvl1pPr algn="ctr">
              <a:defRPr lang="en-US" smtClean="0">
                <a:solidFill>
                  <a:schemeClr val="bg1"/>
                </a:solidFill>
              </a:defRPr>
            </a:lvl1pPr>
          </a:lstStyle>
          <a:p>
            <a:fld id="{C7F5C3B8-40BC-455A-BE9A-A2740983B655}" type="slidenum">
              <a:rPr lang="en-US" smtClean="0"/>
              <a:pPr/>
              <a:t>‹#›</a:t>
            </a:fld>
            <a:endParaRPr lang="en-US" dirty="0"/>
          </a:p>
        </p:txBody>
      </p:sp>
      <p:pic>
        <p:nvPicPr>
          <p:cNvPr id="54" name="Picture 53">
            <a:extLst>
              <a:ext uri="{FF2B5EF4-FFF2-40B4-BE49-F238E27FC236}">
                <a16:creationId xmlns:a16="http://schemas.microsoft.com/office/drawing/2014/main" id="{C4954C00-FDAC-465E-959D-3F7223FD1513}"/>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731042" y="1207491"/>
            <a:ext cx="801834" cy="594426"/>
          </a:xfrm>
          <a:prstGeom prst="rect">
            <a:avLst/>
          </a:prstGeom>
        </p:spPr>
      </p:pic>
      <p:pic>
        <p:nvPicPr>
          <p:cNvPr id="3115" name="Picture 43" descr="Image result for pistol bullet">
            <a:extLst>
              <a:ext uri="{FF2B5EF4-FFF2-40B4-BE49-F238E27FC236}">
                <a16:creationId xmlns:a16="http://schemas.microsoft.com/office/drawing/2014/main" id="{9BC0F0E5-2F15-42F6-BEF2-E1EC85DA508A}"/>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rot="5400000">
            <a:off x="11430636" y="1210218"/>
            <a:ext cx="116770" cy="17342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A blue and orange logo&#10;&#10;Description automatically generated">
            <a:extLst>
              <a:ext uri="{FF2B5EF4-FFF2-40B4-BE49-F238E27FC236}">
                <a16:creationId xmlns:a16="http://schemas.microsoft.com/office/drawing/2014/main" id="{909BED9C-92AA-BBC8-2D27-C67993979E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22848" y="472182"/>
            <a:ext cx="1197864" cy="598932"/>
          </a:xfrm>
          <a:prstGeom prst="rect">
            <a:avLst/>
          </a:prstGeom>
        </p:spPr>
      </p:pic>
    </p:spTree>
    <p:extLst>
      <p:ext uri="{BB962C8B-B14F-4D97-AF65-F5344CB8AC3E}">
        <p14:creationId xmlns:p14="http://schemas.microsoft.com/office/powerpoint/2010/main" val="53618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WIWL_BlueRidgeBullets.JPG"/>
          <p:cNvPicPr>
            <a:picLocks noChangeAspect="1"/>
          </p:cNvPicPr>
          <p:nvPr userDrawn="1"/>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20009" t="8118" r="7750" b="37703"/>
          <a:stretch/>
        </p:blipFill>
        <p:spPr>
          <a:xfrm>
            <a:off x="-1" y="0"/>
            <a:ext cx="12192001" cy="6858000"/>
          </a:xfrm>
          <a:prstGeom prst="rect">
            <a:avLst/>
          </a:prstGeom>
        </p:spPr>
      </p:pic>
      <p:graphicFrame>
        <p:nvGraphicFramePr>
          <p:cNvPr id="11" name="Object 10" hidden="1">
            <a:extLst>
              <a:ext uri="{FF2B5EF4-FFF2-40B4-BE49-F238E27FC236}">
                <a16:creationId xmlns:a16="http://schemas.microsoft.com/office/drawing/2014/main" id="{4713E101-41A7-481A-AD8A-09D26428A95A}"/>
              </a:ext>
            </a:extLst>
          </p:cNvPr>
          <p:cNvGraphicFramePr>
            <a:graphicFrameLocks noChangeAspect="1"/>
          </p:cNvGraphicFramePr>
          <p:nvPr userDrawn="1">
            <p:custDataLst>
              <p:tags r:id="rId1"/>
            </p:custDataLst>
            <p:extLst>
              <p:ext uri="{D42A27DB-BD31-4B8C-83A1-F6EECF244321}">
                <p14:modId xmlns:p14="http://schemas.microsoft.com/office/powerpoint/2010/main" val="135772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9" imgH="360" progId="TCLayout.ActiveDocument.1">
                  <p:embed/>
                </p:oleObj>
              </mc:Choice>
              <mc:Fallback>
                <p:oleObj name="think-cell Slide" r:id="rId6" imgW="359"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CABCD998-1A21-4B22-81B1-9D5772CC123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6EDD71CC-BBAC-4093-B616-A6D30E35BA30}"/>
              </a:ext>
            </a:extLst>
          </p:cNvPr>
          <p:cNvSpPr>
            <a:spLocks noGrp="1"/>
          </p:cNvSpPr>
          <p:nvPr userDrawn="1">
            <p:ph type="title"/>
          </p:nvPr>
        </p:nvSpPr>
        <p:spPr>
          <a:xfrm>
            <a:off x="3377632" y="4000123"/>
            <a:ext cx="5436736" cy="1354217"/>
          </a:xfrm>
        </p:spPr>
        <p:txBody>
          <a:bodyPr wrap="square" lIns="0" tIns="0" rIns="0" bIns="0" anchor="ctr" anchorCtr="0">
            <a:spAutoFit/>
          </a:bodyPr>
          <a:lstStyle>
            <a:lvl1pPr algn="ctr">
              <a:lnSpc>
                <a:spcPct val="100000"/>
              </a:lnSpc>
              <a:defRPr sz="4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FC23BD-E606-4B69-8A34-C6349CA07B26}"/>
              </a:ext>
            </a:extLst>
          </p:cNvPr>
          <p:cNvSpPr>
            <a:spLocks noGrp="1"/>
          </p:cNvSpPr>
          <p:nvPr userDrawn="1">
            <p:ph type="sldNum" sz="quarter" idx="12"/>
          </p:nvPr>
        </p:nvSpPr>
        <p:spPr>
          <a:xfrm>
            <a:off x="5905500" y="6551354"/>
            <a:ext cx="381000" cy="184666"/>
          </a:xfrm>
        </p:spPr>
        <p:txBody>
          <a:bodyPr/>
          <a:lstStyle>
            <a:lvl1pPr algn="ctr">
              <a:defRPr>
                <a:solidFill>
                  <a:schemeClr val="bg1"/>
                </a:solidFill>
              </a:defRPr>
            </a:lvl1pPr>
          </a:lstStyle>
          <a:p>
            <a:fld id="{C7F5C3B8-40BC-455A-BE9A-A2740983B655}" type="slidenum">
              <a:rPr lang="en-US" smtClean="0"/>
              <a:pPr/>
              <a:t>‹#›</a:t>
            </a:fld>
            <a:endParaRPr lang="en-US" dirty="0"/>
          </a:p>
        </p:txBody>
      </p:sp>
      <p:sp>
        <p:nvSpPr>
          <p:cNvPr id="12" name="Rectangle 11">
            <a:extLst>
              <a:ext uri="{FF2B5EF4-FFF2-40B4-BE49-F238E27FC236}">
                <a16:creationId xmlns:a16="http://schemas.microsoft.com/office/drawing/2014/main" id="{AAAF7C0B-89DC-4E8E-B303-BBD935933C64}"/>
              </a:ext>
            </a:extLst>
          </p:cNvPr>
          <p:cNvSpPr/>
          <p:nvPr userDrawn="1"/>
        </p:nvSpPr>
        <p:spPr>
          <a:xfrm>
            <a:off x="3142065" y="3813631"/>
            <a:ext cx="5907871" cy="1727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4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A53B-67BE-481D-ADD6-8AA166B298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FEC41-C211-47BC-9D4E-052F2749C8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3007F-19B6-4B2C-A58B-F13DDE6648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EB456-D89E-4E70-BCFA-E6510C3EB39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169FE49-D723-4D8C-9AAC-4CEDC56E23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AC3E49-D673-4A3D-B1A3-95F5BAC12C87}"/>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5935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521-1F61-42A1-81C2-842432678C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5694E2-DE8D-4AE0-B9C0-511B681F4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0C0697-C68D-4A9E-A063-217A9906C9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55595-E16F-45F0-BCD5-CF32992A6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6CDD24-A712-4ED9-BB13-A2FD82ACFB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1282D4-98CF-43B0-B7E3-409364A4552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4E7E7056-49C8-426B-A09F-BAF3285906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28C75C5-5551-4E1D-B963-9212026C9B0E}"/>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150385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472B-EBD5-460D-A932-3E11071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58CEB6-8734-4814-A46B-3D6945841E3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C8A27BE8-0E82-467E-9873-16FD7B8311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E9A5EF3-4E28-4A80-947D-74595E18CDB1}"/>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216566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BC353-3D9A-4F35-9B08-A863D72FA43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EBC19BB-24E2-43DF-911D-F361C7E2B5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B0858CD-2E56-41C6-B4EB-9061F06ED695}"/>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179103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EF38-BECC-49C1-911A-21803556A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64F35F-B9B0-45B4-B041-B53B0DE59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B0C199-CE48-423F-88D9-D6A5E09D0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7C597C-5297-4044-BE47-0594AE8E628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F9A8034-6C2B-4153-8F39-5024A0A33F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605C56-9124-4447-91C6-28A2F950C439}"/>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33931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CF7F-2D50-4494-BE9D-0DA39F84C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128230-4DFD-46D2-B0F2-4CA249AD3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2C5037-987D-44A3-BDCA-53DBD3717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443407-C14F-49B3-A7D4-5980B6AC570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E1D9237-8B26-4C4B-9A37-305C573065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5AABCD-CD88-47C3-9325-439E2951A312}"/>
              </a:ext>
            </a:extLst>
          </p:cNvPr>
          <p:cNvSpPr>
            <a:spLocks noGrp="1"/>
          </p:cNvSpPr>
          <p:nvPr>
            <p:ph type="sldNum" sz="quarter" idx="12"/>
          </p:nvPr>
        </p:nvSpPr>
        <p:spPr/>
        <p:txBody>
          <a:bodyPr/>
          <a:lstStyle>
            <a:lvl1pPr algn="ctr">
              <a:defRPr/>
            </a:lvl1pPr>
          </a:lstStyle>
          <a:p>
            <a:fld id="{C7F5C3B8-40BC-455A-BE9A-A2740983B655}" type="slidenum">
              <a:rPr lang="en-US" smtClean="0"/>
              <a:pPr/>
              <a:t>‹#›</a:t>
            </a:fld>
            <a:endParaRPr lang="en-US"/>
          </a:p>
        </p:txBody>
      </p:sp>
    </p:spTree>
    <p:extLst>
      <p:ext uri="{BB962C8B-B14F-4D97-AF65-F5344CB8AC3E}">
        <p14:creationId xmlns:p14="http://schemas.microsoft.com/office/powerpoint/2010/main" val="28678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969F5-5C0B-4027-ADE0-42C9A0681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18EF68-2453-4802-8EF9-A52683BEC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20ECA4-042A-48FC-B860-4D72A6D68A01}"/>
              </a:ext>
            </a:extLst>
          </p:cNvPr>
          <p:cNvSpPr>
            <a:spLocks noGrp="1"/>
          </p:cNvSpPr>
          <p:nvPr>
            <p:ph type="sldNum" sz="quarter" idx="4"/>
          </p:nvPr>
        </p:nvSpPr>
        <p:spPr>
          <a:xfrm>
            <a:off x="5905500" y="6551354"/>
            <a:ext cx="381000" cy="184666"/>
          </a:xfrm>
          <a:prstGeom prst="rect">
            <a:avLst/>
          </a:prstGeom>
        </p:spPr>
        <p:txBody>
          <a:bodyPr vert="horz" wrap="square" lIns="0" tIns="0" rIns="0" bIns="0" rtlCol="0" anchor="b" anchorCtr="0">
            <a:spAutoFit/>
          </a:bodyPr>
          <a:lstStyle>
            <a:lvl1pPr>
              <a:defRPr lang="en-US" sz="1200" smtClean="0">
                <a:solidFill>
                  <a:schemeClr val="accent4"/>
                </a:solidFill>
              </a:defRPr>
            </a:lvl1pPr>
          </a:lstStyle>
          <a:p>
            <a:pPr algn="ctr"/>
            <a:fld id="{C7F5C3B8-40BC-455A-BE9A-A2740983B655}" type="slidenum">
              <a:rPr lang="en-US" smtClean="0"/>
              <a:pPr algn="ctr"/>
              <a:t>‹#›</a:t>
            </a:fld>
            <a:endParaRPr lang="en-US"/>
          </a:p>
        </p:txBody>
      </p:sp>
    </p:spTree>
    <p:extLst>
      <p:ext uri="{BB962C8B-B14F-4D97-AF65-F5344CB8AC3E}">
        <p14:creationId xmlns:p14="http://schemas.microsoft.com/office/powerpoint/2010/main" val="1498250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package" Target="../embeddings/Microsoft_Excel_Worksheet3.xlsx"/></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2.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mailto:rick@mysasp.com"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05A54BE-5660-40E0-BEFB-051F5DE2CA39}"/>
              </a:ext>
            </a:extLst>
          </p:cNvPr>
          <p:cNvGraphicFramePr>
            <a:graphicFrameLocks noChangeAspect="1"/>
          </p:cNvGraphicFramePr>
          <p:nvPr>
            <p:custDataLst>
              <p:tags r:id="rId1"/>
            </p:custDataLst>
            <p:extLst>
              <p:ext uri="{D42A27DB-BD31-4B8C-83A1-F6EECF244321}">
                <p14:modId xmlns:p14="http://schemas.microsoft.com/office/powerpoint/2010/main" val="4049448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6EA545D3-6A41-4534-A25F-6D597053C300}"/>
              </a:ext>
            </a:extLst>
          </p:cNvPr>
          <p:cNvSpPr>
            <a:spLocks noGrp="1"/>
          </p:cNvSpPr>
          <p:nvPr>
            <p:ph type="subTitle" idx="1"/>
          </p:nvPr>
        </p:nvSpPr>
        <p:spPr/>
        <p:txBody>
          <a:bodyPr/>
          <a:lstStyle/>
          <a:p>
            <a:r>
              <a:rPr lang="en-IN" dirty="0"/>
              <a:t>2022-2023 Season Review </a:t>
            </a:r>
            <a:endParaRPr lang="en-US" dirty="0"/>
          </a:p>
        </p:txBody>
      </p:sp>
      <p:sp>
        <p:nvSpPr>
          <p:cNvPr id="12" name="Slide Number Placeholder 11">
            <a:extLst>
              <a:ext uri="{FF2B5EF4-FFF2-40B4-BE49-F238E27FC236}">
                <a16:creationId xmlns:a16="http://schemas.microsoft.com/office/drawing/2014/main" id="{38C8B8CD-9025-49A6-A8E4-186E355D8B8E}"/>
              </a:ext>
            </a:extLst>
          </p:cNvPr>
          <p:cNvSpPr>
            <a:spLocks noGrp="1"/>
          </p:cNvSpPr>
          <p:nvPr>
            <p:ph type="sldNum" sz="quarter" idx="12"/>
          </p:nvPr>
        </p:nvSpPr>
        <p:spPr/>
        <p:txBody>
          <a:bodyPr/>
          <a:lstStyle/>
          <a:p>
            <a:fld id="{C7F5C3B8-40BC-455A-BE9A-A2740983B655}" type="slidenum">
              <a:rPr lang="en-US" smtClean="0"/>
              <a:pPr/>
              <a:t>1</a:t>
            </a:fld>
            <a:endParaRPr lang="en-US" dirty="0"/>
          </a:p>
        </p:txBody>
      </p:sp>
      <p:sp>
        <p:nvSpPr>
          <p:cNvPr id="14" name="Title 13">
            <a:extLst>
              <a:ext uri="{FF2B5EF4-FFF2-40B4-BE49-F238E27FC236}">
                <a16:creationId xmlns:a16="http://schemas.microsoft.com/office/drawing/2014/main" id="{9C7FE47A-C9F1-4A48-879C-F510C0293B21}"/>
              </a:ext>
            </a:extLst>
          </p:cNvPr>
          <p:cNvSpPr>
            <a:spLocks noGrp="1"/>
          </p:cNvSpPr>
          <p:nvPr>
            <p:ph type="ctrTitle"/>
          </p:nvPr>
        </p:nvSpPr>
        <p:spPr>
          <a:xfrm>
            <a:off x="6635750" y="911961"/>
            <a:ext cx="5118100" cy="677108"/>
          </a:xfrm>
        </p:spPr>
        <p:txBody>
          <a:bodyPr/>
          <a:lstStyle/>
          <a:p>
            <a:r>
              <a:rPr lang="en-IN" dirty="0"/>
              <a:t>SSSF Update</a:t>
            </a:r>
            <a:endParaRPr lang="en-US" dirty="0"/>
          </a:p>
        </p:txBody>
      </p:sp>
    </p:spTree>
    <p:extLst>
      <p:ext uri="{BB962C8B-B14F-4D97-AF65-F5344CB8AC3E}">
        <p14:creationId xmlns:p14="http://schemas.microsoft.com/office/powerpoint/2010/main" val="108362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E47E-1E56-6F01-4989-6B8800709272}"/>
              </a:ext>
            </a:extLst>
          </p:cNvPr>
          <p:cNvSpPr>
            <a:spLocks noGrp="1"/>
          </p:cNvSpPr>
          <p:nvPr>
            <p:ph type="title"/>
          </p:nvPr>
        </p:nvSpPr>
        <p:spPr/>
        <p:txBody>
          <a:bodyPr/>
          <a:lstStyle/>
          <a:p>
            <a:r>
              <a:rPr lang="en-US" dirty="0"/>
              <a:t>SASP 2023</a:t>
            </a:r>
          </a:p>
        </p:txBody>
      </p:sp>
      <p:sp>
        <p:nvSpPr>
          <p:cNvPr id="4" name="Slide Number Placeholder 3">
            <a:extLst>
              <a:ext uri="{FF2B5EF4-FFF2-40B4-BE49-F238E27FC236}">
                <a16:creationId xmlns:a16="http://schemas.microsoft.com/office/drawing/2014/main" id="{F53CBE62-DC14-0960-67AD-09C987259A93}"/>
              </a:ext>
            </a:extLst>
          </p:cNvPr>
          <p:cNvSpPr>
            <a:spLocks noGrp="1"/>
          </p:cNvSpPr>
          <p:nvPr>
            <p:ph type="sldNum" sz="quarter" idx="12"/>
          </p:nvPr>
        </p:nvSpPr>
        <p:spPr/>
        <p:txBody>
          <a:bodyPr/>
          <a:lstStyle/>
          <a:p>
            <a:fld id="{C7F5C3B8-40BC-455A-BE9A-A2740983B655}" type="slidenum">
              <a:rPr lang="en-US" smtClean="0"/>
              <a:pPr/>
              <a:t>10</a:t>
            </a:fld>
            <a:endParaRPr lang="en-US" dirty="0"/>
          </a:p>
        </p:txBody>
      </p:sp>
      <p:sp>
        <p:nvSpPr>
          <p:cNvPr id="9" name="TextBox 8">
            <a:extLst>
              <a:ext uri="{FF2B5EF4-FFF2-40B4-BE49-F238E27FC236}">
                <a16:creationId xmlns:a16="http://schemas.microsoft.com/office/drawing/2014/main" id="{7687F970-7383-5E78-0334-AC9F77CB7157}"/>
              </a:ext>
            </a:extLst>
          </p:cNvPr>
          <p:cNvSpPr txBox="1"/>
          <p:nvPr/>
        </p:nvSpPr>
        <p:spPr>
          <a:xfrm>
            <a:off x="2184366" y="4501616"/>
            <a:ext cx="8321963" cy="400110"/>
          </a:xfrm>
          <a:prstGeom prst="rect">
            <a:avLst/>
          </a:prstGeom>
          <a:noFill/>
        </p:spPr>
        <p:txBody>
          <a:bodyPr wrap="square" rtlCol="0">
            <a:spAutoFit/>
          </a:bodyPr>
          <a:lstStyle/>
          <a:p>
            <a:pPr algn="ctr"/>
            <a:r>
              <a:rPr lang="en-US" sz="2000" b="1" dirty="0"/>
              <a:t>Averaged 12% growth each year over the past 10 year </a:t>
            </a:r>
          </a:p>
        </p:txBody>
      </p:sp>
      <p:graphicFrame>
        <p:nvGraphicFramePr>
          <p:cNvPr id="10" name="Object 9">
            <a:extLst>
              <a:ext uri="{FF2B5EF4-FFF2-40B4-BE49-F238E27FC236}">
                <a16:creationId xmlns:a16="http://schemas.microsoft.com/office/drawing/2014/main" id="{A1DB650C-E877-86F5-D76B-9DD441F3D686}"/>
              </a:ext>
            </a:extLst>
          </p:cNvPr>
          <p:cNvGraphicFramePr>
            <a:graphicFrameLocks noChangeAspect="1"/>
          </p:cNvGraphicFramePr>
          <p:nvPr>
            <p:extLst>
              <p:ext uri="{D42A27DB-BD31-4B8C-83A1-F6EECF244321}">
                <p14:modId xmlns:p14="http://schemas.microsoft.com/office/powerpoint/2010/main" val="3898841922"/>
              </p:ext>
            </p:extLst>
          </p:nvPr>
        </p:nvGraphicFramePr>
        <p:xfrm>
          <a:off x="2958833" y="3557475"/>
          <a:ext cx="6535029" cy="394667"/>
        </p:xfrm>
        <a:graphic>
          <a:graphicData uri="http://schemas.openxmlformats.org/presentationml/2006/ole">
            <mc:AlternateContent xmlns:mc="http://schemas.openxmlformats.org/markup-compatibility/2006">
              <mc:Choice xmlns:v="urn:schemas-microsoft-com:vml" Requires="v">
                <p:oleObj name="Worksheet" r:id="rId2" imgW="3154893" imgH="190469" progId="Excel.Sheet.12">
                  <p:embed/>
                </p:oleObj>
              </mc:Choice>
              <mc:Fallback>
                <p:oleObj name="Worksheet" r:id="rId2" imgW="3154893" imgH="190469" progId="Excel.Sheet.12">
                  <p:embed/>
                  <p:pic>
                    <p:nvPicPr>
                      <p:cNvPr id="0" name=""/>
                      <p:cNvPicPr/>
                      <p:nvPr/>
                    </p:nvPicPr>
                    <p:blipFill>
                      <a:blip r:embed="rId3"/>
                      <a:stretch>
                        <a:fillRect/>
                      </a:stretch>
                    </p:blipFill>
                    <p:spPr>
                      <a:xfrm>
                        <a:off x="2958833" y="3557475"/>
                        <a:ext cx="6535029" cy="39466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36F7B60-AA6A-AC8E-D431-D350CACAFDC1}"/>
              </a:ext>
            </a:extLst>
          </p:cNvPr>
          <p:cNvGraphicFramePr>
            <a:graphicFrameLocks noChangeAspect="1"/>
          </p:cNvGraphicFramePr>
          <p:nvPr>
            <p:extLst>
              <p:ext uri="{D42A27DB-BD31-4B8C-83A1-F6EECF244321}">
                <p14:modId xmlns:p14="http://schemas.microsoft.com/office/powerpoint/2010/main" val="3497212690"/>
              </p:ext>
            </p:extLst>
          </p:nvPr>
        </p:nvGraphicFramePr>
        <p:xfrm>
          <a:off x="2958833" y="1374440"/>
          <a:ext cx="6535029" cy="2114759"/>
        </p:xfrm>
        <a:graphic>
          <a:graphicData uri="http://schemas.openxmlformats.org/presentationml/2006/ole">
            <mc:AlternateContent xmlns:mc="http://schemas.openxmlformats.org/markup-compatibility/2006">
              <mc:Choice xmlns:v="urn:schemas-microsoft-com:vml" Requires="v">
                <p:oleObj name="Worksheet" r:id="rId4" imgW="3154893" imgH="1021064" progId="Excel.Sheet.12">
                  <p:embed/>
                </p:oleObj>
              </mc:Choice>
              <mc:Fallback>
                <p:oleObj name="Worksheet" r:id="rId4" imgW="3154893" imgH="1021064" progId="Excel.Sheet.12">
                  <p:embed/>
                  <p:pic>
                    <p:nvPicPr>
                      <p:cNvPr id="0" name=""/>
                      <p:cNvPicPr/>
                      <p:nvPr/>
                    </p:nvPicPr>
                    <p:blipFill>
                      <a:blip r:embed="rId5"/>
                      <a:stretch>
                        <a:fillRect/>
                      </a:stretch>
                    </p:blipFill>
                    <p:spPr>
                      <a:xfrm>
                        <a:off x="2958833" y="1374440"/>
                        <a:ext cx="6535029" cy="2114759"/>
                      </a:xfrm>
                      <a:prstGeom prst="rect">
                        <a:avLst/>
                      </a:prstGeom>
                    </p:spPr>
                  </p:pic>
                </p:oleObj>
              </mc:Fallback>
            </mc:AlternateContent>
          </a:graphicData>
        </a:graphic>
      </p:graphicFrame>
    </p:spTree>
    <p:extLst>
      <p:ext uri="{BB962C8B-B14F-4D97-AF65-F5344CB8AC3E}">
        <p14:creationId xmlns:p14="http://schemas.microsoft.com/office/powerpoint/2010/main" val="329621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0FCA-02D7-C4D3-4BB3-277D00D4968E}"/>
              </a:ext>
            </a:extLst>
          </p:cNvPr>
          <p:cNvSpPr>
            <a:spLocks noGrp="1"/>
          </p:cNvSpPr>
          <p:nvPr>
            <p:ph type="title"/>
          </p:nvPr>
        </p:nvSpPr>
        <p:spPr/>
        <p:txBody>
          <a:bodyPr/>
          <a:lstStyle/>
          <a:p>
            <a:r>
              <a:rPr lang="en-US" dirty="0"/>
              <a:t>SCTP Nationals</a:t>
            </a:r>
          </a:p>
        </p:txBody>
      </p:sp>
      <p:graphicFrame>
        <p:nvGraphicFramePr>
          <p:cNvPr id="5" name="Content Placeholder 4">
            <a:extLst>
              <a:ext uri="{FF2B5EF4-FFF2-40B4-BE49-F238E27FC236}">
                <a16:creationId xmlns:a16="http://schemas.microsoft.com/office/drawing/2014/main" id="{F80FBD78-0B40-724C-F815-7DE7F8AF4AFE}"/>
              </a:ext>
            </a:extLst>
          </p:cNvPr>
          <p:cNvGraphicFramePr>
            <a:graphicFrameLocks noGrp="1"/>
          </p:cNvGraphicFramePr>
          <p:nvPr>
            <p:ph idx="1"/>
            <p:extLst>
              <p:ext uri="{D42A27DB-BD31-4B8C-83A1-F6EECF244321}">
                <p14:modId xmlns:p14="http://schemas.microsoft.com/office/powerpoint/2010/main" val="2554666604"/>
              </p:ext>
            </p:extLst>
          </p:nvPr>
        </p:nvGraphicFramePr>
        <p:xfrm>
          <a:off x="96865" y="1792527"/>
          <a:ext cx="3505200" cy="4486283"/>
        </p:xfrm>
        <a:graphic>
          <a:graphicData uri="http://schemas.openxmlformats.org/drawingml/2006/table">
            <a:tbl>
              <a:tblPr>
                <a:tableStyleId>{5C22544A-7EE6-4342-B048-85BDC9FD1C3A}</a:tableStyleId>
              </a:tblPr>
              <a:tblGrid>
                <a:gridCol w="2336798">
                  <a:extLst>
                    <a:ext uri="{9D8B030D-6E8A-4147-A177-3AD203B41FA5}">
                      <a16:colId xmlns:a16="http://schemas.microsoft.com/office/drawing/2014/main" val="3156575479"/>
                    </a:ext>
                  </a:extLst>
                </a:gridCol>
                <a:gridCol w="1168402">
                  <a:extLst>
                    <a:ext uri="{9D8B030D-6E8A-4147-A177-3AD203B41FA5}">
                      <a16:colId xmlns:a16="http://schemas.microsoft.com/office/drawing/2014/main" val="2220869180"/>
                    </a:ext>
                  </a:extLst>
                </a:gridCol>
              </a:tblGrid>
              <a:tr h="263899">
                <a:tc>
                  <a:txBody>
                    <a:bodyPr/>
                    <a:lstStyle/>
                    <a:p>
                      <a:pPr algn="l" fontAlgn="b"/>
                      <a:r>
                        <a:rPr lang="en-US" sz="1600" b="1" u="none" strike="noStrike" dirty="0">
                          <a:effectLst/>
                        </a:rPr>
                        <a:t>Events</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l" fontAlgn="b"/>
                      <a:r>
                        <a:rPr lang="en-US" sz="1600" b="1" u="none" strike="noStrike" dirty="0">
                          <a:effectLst/>
                        </a:rPr>
                        <a:t>Entries</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4269069768"/>
                  </a:ext>
                </a:extLst>
              </a:tr>
              <a:tr h="263899">
                <a:tc>
                  <a:txBody>
                    <a:bodyPr/>
                    <a:lstStyle/>
                    <a:p>
                      <a:pPr algn="l" fontAlgn="b"/>
                      <a:r>
                        <a:rPr lang="en-US" sz="1600" b="1" u="none" strike="noStrike" dirty="0">
                          <a:effectLst/>
                        </a:rPr>
                        <a:t>Skeet</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1479</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393601158"/>
                  </a:ext>
                </a:extLst>
              </a:tr>
              <a:tr h="263899">
                <a:tc>
                  <a:txBody>
                    <a:bodyPr/>
                    <a:lstStyle/>
                    <a:p>
                      <a:pPr algn="l" fontAlgn="b"/>
                      <a:r>
                        <a:rPr lang="en-US" sz="1600" b="1" u="none" strike="noStrike" dirty="0">
                          <a:effectLst/>
                        </a:rPr>
                        <a:t>Sporting Clays</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1685</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949659456"/>
                  </a:ext>
                </a:extLst>
              </a:tr>
              <a:tr h="263899">
                <a:tc>
                  <a:txBody>
                    <a:bodyPr/>
                    <a:lstStyle/>
                    <a:p>
                      <a:pPr algn="l" fontAlgn="b"/>
                      <a:r>
                        <a:rPr lang="en-US" sz="1600" b="1" u="none" strike="noStrike" dirty="0">
                          <a:effectLst/>
                        </a:rPr>
                        <a:t>Trap</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2807</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774642496"/>
                  </a:ext>
                </a:extLst>
              </a:tr>
              <a:tr h="263899">
                <a:tc>
                  <a:txBody>
                    <a:bodyPr/>
                    <a:lstStyle/>
                    <a:p>
                      <a:pPr algn="l" fontAlgn="b"/>
                      <a:r>
                        <a:rPr lang="en-US" sz="1600" b="1" u="none" strike="noStrike" dirty="0">
                          <a:effectLst/>
                        </a:rPr>
                        <a:t>Sub Total</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5971</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3444514290"/>
                  </a:ext>
                </a:extLst>
              </a:tr>
              <a:tr h="263899">
                <a:tc>
                  <a:txBody>
                    <a:bodyPr/>
                    <a:lstStyle/>
                    <a:p>
                      <a:pPr algn="l" fontAlgn="b"/>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3211529256"/>
                  </a:ext>
                </a:extLst>
              </a:tr>
              <a:tr h="263899">
                <a:tc>
                  <a:txBody>
                    <a:bodyPr/>
                    <a:lstStyle/>
                    <a:p>
                      <a:pPr algn="l" fontAlgn="b"/>
                      <a:r>
                        <a:rPr lang="en-US" sz="1600" b="1" u="none" strike="noStrike" dirty="0">
                          <a:effectLst/>
                        </a:rPr>
                        <a:t>Double Trap</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799</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1240459846"/>
                  </a:ext>
                </a:extLst>
              </a:tr>
              <a:tr h="263899">
                <a:tc>
                  <a:txBody>
                    <a:bodyPr/>
                    <a:lstStyle/>
                    <a:p>
                      <a:pPr algn="l" fontAlgn="b"/>
                      <a:r>
                        <a:rPr lang="en-US" sz="1600" b="1" u="none" strike="noStrike" dirty="0">
                          <a:effectLst/>
                        </a:rPr>
                        <a:t>Double Skeet</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697</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3543195878"/>
                  </a:ext>
                </a:extLst>
              </a:tr>
              <a:tr h="263899">
                <a:tc>
                  <a:txBody>
                    <a:bodyPr/>
                    <a:lstStyle/>
                    <a:p>
                      <a:pPr algn="l" fontAlgn="b"/>
                      <a:r>
                        <a:rPr lang="en-US" sz="1600" b="1" u="none" strike="noStrike" dirty="0">
                          <a:effectLst/>
                        </a:rPr>
                        <a:t>Handicap Trap</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685</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968922712"/>
                  </a:ext>
                </a:extLst>
              </a:tr>
              <a:tr h="263899">
                <a:tc>
                  <a:txBody>
                    <a:bodyPr/>
                    <a:lstStyle/>
                    <a:p>
                      <a:pPr algn="l" fontAlgn="b"/>
                      <a:r>
                        <a:rPr lang="en-US" sz="1600" b="1" u="none" strike="noStrike" dirty="0">
                          <a:effectLst/>
                        </a:rPr>
                        <a:t>Bunker Trap</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104</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4011743441"/>
                  </a:ext>
                </a:extLst>
              </a:tr>
              <a:tr h="263899">
                <a:tc>
                  <a:txBody>
                    <a:bodyPr/>
                    <a:lstStyle/>
                    <a:p>
                      <a:pPr algn="l" fontAlgn="b"/>
                      <a:r>
                        <a:rPr lang="en-US" sz="1600" b="1" u="none" strike="noStrike" dirty="0">
                          <a:effectLst/>
                        </a:rPr>
                        <a:t>I Skeet</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34</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2369699847"/>
                  </a:ext>
                </a:extLst>
              </a:tr>
              <a:tr h="263899">
                <a:tc>
                  <a:txBody>
                    <a:bodyPr/>
                    <a:lstStyle/>
                    <a:p>
                      <a:pPr algn="l" fontAlgn="b"/>
                      <a:r>
                        <a:rPr lang="en-US" sz="1600" b="1" u="none" strike="noStrike" dirty="0">
                          <a:effectLst/>
                        </a:rPr>
                        <a:t>5-Stand</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237</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3144272186"/>
                  </a:ext>
                </a:extLst>
              </a:tr>
              <a:tr h="263899">
                <a:tc>
                  <a:txBody>
                    <a:bodyPr/>
                    <a:lstStyle/>
                    <a:p>
                      <a:pPr algn="l" fontAlgn="b"/>
                      <a:r>
                        <a:rPr lang="en-US" sz="1600" b="1" u="none" strike="noStrike" dirty="0">
                          <a:effectLst/>
                        </a:rPr>
                        <a:t>Make a Break Team</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444</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3288433750"/>
                  </a:ext>
                </a:extLst>
              </a:tr>
              <a:tr h="263899">
                <a:tc>
                  <a:txBody>
                    <a:bodyPr/>
                    <a:lstStyle/>
                    <a:p>
                      <a:pPr algn="l" fontAlgn="b"/>
                      <a:r>
                        <a:rPr lang="en-US" sz="1600" b="1" u="none" strike="noStrike" dirty="0">
                          <a:effectLst/>
                        </a:rPr>
                        <a:t>Subtotal</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3000</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2820078359"/>
                  </a:ext>
                </a:extLst>
              </a:tr>
              <a:tr h="263899">
                <a:tc>
                  <a:txBody>
                    <a:bodyPr/>
                    <a:lstStyle/>
                    <a:p>
                      <a:pPr algn="l"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8971</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1711589368"/>
                  </a:ext>
                </a:extLst>
              </a:tr>
              <a:tr h="263899">
                <a:tc>
                  <a:txBody>
                    <a:bodyPr/>
                    <a:lstStyle/>
                    <a:p>
                      <a:pPr algn="l" fontAlgn="b"/>
                      <a:endParaRPr lang="en-US" sz="1600" b="1" i="0" u="none" strike="noStrike" dirty="0">
                        <a:solidFill>
                          <a:srgbClr val="000000"/>
                        </a:solidFill>
                        <a:effectLst/>
                        <a:latin typeface="Calibri" panose="020F0502020204030204" pitchFamily="34" charset="0"/>
                      </a:endParaRPr>
                    </a:p>
                  </a:txBody>
                  <a:tcPr marL="4401" marR="4401" marT="4401"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4148058142"/>
                  </a:ext>
                </a:extLst>
              </a:tr>
              <a:tr h="263899">
                <a:tc>
                  <a:txBody>
                    <a:bodyPr/>
                    <a:lstStyle/>
                    <a:p>
                      <a:pPr algn="l" fontAlgn="b"/>
                      <a:r>
                        <a:rPr lang="en-US" sz="1600" b="1" u="none" strike="noStrike">
                          <a:effectLst/>
                        </a:rPr>
                        <a:t>Athletes</a:t>
                      </a:r>
                      <a:endParaRPr lang="en-US" sz="1600" b="1" i="0" u="none" strike="noStrike">
                        <a:solidFill>
                          <a:srgbClr val="000000"/>
                        </a:solidFill>
                        <a:effectLst/>
                        <a:latin typeface="Calibri" panose="020F0502020204030204" pitchFamily="34" charset="0"/>
                      </a:endParaRPr>
                    </a:p>
                  </a:txBody>
                  <a:tcPr marL="4401" marR="4401" marT="4401" marB="0" anchor="b"/>
                </a:tc>
                <a:tc>
                  <a:txBody>
                    <a:bodyPr/>
                    <a:lstStyle/>
                    <a:p>
                      <a:pPr algn="r" fontAlgn="b"/>
                      <a:r>
                        <a:rPr lang="en-US" sz="1600" b="1" u="none" strike="noStrike" dirty="0">
                          <a:effectLst/>
                        </a:rPr>
                        <a:t>3131</a:t>
                      </a:r>
                      <a:endParaRPr lang="en-US" sz="1600" b="1" i="0" u="none" strike="noStrike" dirty="0">
                        <a:solidFill>
                          <a:srgbClr val="000000"/>
                        </a:solidFill>
                        <a:effectLst/>
                        <a:latin typeface="Calibri" panose="020F0502020204030204" pitchFamily="34" charset="0"/>
                      </a:endParaRPr>
                    </a:p>
                  </a:txBody>
                  <a:tcPr marL="4401" marR="4401" marT="4401" marB="0" anchor="b"/>
                </a:tc>
                <a:extLst>
                  <a:ext uri="{0D108BD9-81ED-4DB2-BD59-A6C34878D82A}">
                    <a16:rowId xmlns:a16="http://schemas.microsoft.com/office/drawing/2014/main" val="1821822052"/>
                  </a:ext>
                </a:extLst>
              </a:tr>
            </a:tbl>
          </a:graphicData>
        </a:graphic>
      </p:graphicFrame>
      <p:sp>
        <p:nvSpPr>
          <p:cNvPr id="4" name="Slide Number Placeholder 3">
            <a:extLst>
              <a:ext uri="{FF2B5EF4-FFF2-40B4-BE49-F238E27FC236}">
                <a16:creationId xmlns:a16="http://schemas.microsoft.com/office/drawing/2014/main" id="{77F4ED32-31D0-2B34-43F2-997633A4330D}"/>
              </a:ext>
            </a:extLst>
          </p:cNvPr>
          <p:cNvSpPr>
            <a:spLocks noGrp="1"/>
          </p:cNvSpPr>
          <p:nvPr>
            <p:ph type="sldNum" sz="quarter" idx="12"/>
          </p:nvPr>
        </p:nvSpPr>
        <p:spPr/>
        <p:txBody>
          <a:bodyPr/>
          <a:lstStyle/>
          <a:p>
            <a:fld id="{C7F5C3B8-40BC-455A-BE9A-A2740983B655}" type="slidenum">
              <a:rPr lang="en-US" smtClean="0"/>
              <a:pPr/>
              <a:t>11</a:t>
            </a:fld>
            <a:endParaRPr lang="en-US" dirty="0"/>
          </a:p>
        </p:txBody>
      </p:sp>
      <p:sp>
        <p:nvSpPr>
          <p:cNvPr id="6" name="TextBox 5">
            <a:extLst>
              <a:ext uri="{FF2B5EF4-FFF2-40B4-BE49-F238E27FC236}">
                <a16:creationId xmlns:a16="http://schemas.microsoft.com/office/drawing/2014/main" id="{D5A7A823-7879-4BF7-4370-B48CB132CD08}"/>
              </a:ext>
            </a:extLst>
          </p:cNvPr>
          <p:cNvSpPr txBox="1"/>
          <p:nvPr/>
        </p:nvSpPr>
        <p:spPr>
          <a:xfrm>
            <a:off x="3857625" y="1866900"/>
            <a:ext cx="8229599"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Nation’s Largest American Trap Event</a:t>
            </a:r>
          </a:p>
          <a:p>
            <a:pPr marL="285750" indent="-285750">
              <a:buFont typeface="Arial" panose="020B0604020202020204" pitchFamily="34" charset="0"/>
              <a:buChar char="•"/>
            </a:pPr>
            <a:r>
              <a:rPr lang="en-US" b="1" dirty="0"/>
              <a:t>World’s Largest Skeet Event for past 7 years</a:t>
            </a:r>
          </a:p>
          <a:p>
            <a:pPr marL="285750" indent="-285750">
              <a:buFont typeface="Arial" panose="020B0604020202020204" pitchFamily="34" charset="0"/>
              <a:buChar char="•"/>
            </a:pPr>
            <a:r>
              <a:rPr lang="en-US" b="1" dirty="0"/>
              <a:t>Second Largest Sporting Clay Event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Over 2 Million Competition Targets Thrown Plus Side Events</a:t>
            </a:r>
          </a:p>
          <a:p>
            <a:pPr marL="285750" indent="-285750">
              <a:buFont typeface="Arial" panose="020B0604020202020204" pitchFamily="34" charset="0"/>
              <a:buChar char="•"/>
            </a:pPr>
            <a:endParaRPr lang="en-US" b="1" dirty="0"/>
          </a:p>
        </p:txBody>
      </p:sp>
      <p:pic>
        <p:nvPicPr>
          <p:cNvPr id="8" name="Picture 7">
            <a:extLst>
              <a:ext uri="{FF2B5EF4-FFF2-40B4-BE49-F238E27FC236}">
                <a16:creationId xmlns:a16="http://schemas.microsoft.com/office/drawing/2014/main" id="{7FBF4D71-CB52-C779-C70E-12B9BDA94FE9}"/>
              </a:ext>
            </a:extLst>
          </p:cNvPr>
          <p:cNvPicPr>
            <a:picLocks noChangeAspect="1"/>
          </p:cNvPicPr>
          <p:nvPr/>
        </p:nvPicPr>
        <p:blipFill>
          <a:blip r:embed="rId2"/>
          <a:stretch>
            <a:fillRect/>
          </a:stretch>
        </p:blipFill>
        <p:spPr>
          <a:xfrm>
            <a:off x="3667766" y="3484879"/>
            <a:ext cx="1694746" cy="553999"/>
          </a:xfrm>
          <a:prstGeom prst="rect">
            <a:avLst/>
          </a:prstGeom>
        </p:spPr>
      </p:pic>
      <p:pic>
        <p:nvPicPr>
          <p:cNvPr id="11" name="Picture 10">
            <a:extLst>
              <a:ext uri="{FF2B5EF4-FFF2-40B4-BE49-F238E27FC236}">
                <a16:creationId xmlns:a16="http://schemas.microsoft.com/office/drawing/2014/main" id="{1F0232AD-1B3B-5A7C-C233-734BA2F088B7}"/>
              </a:ext>
            </a:extLst>
          </p:cNvPr>
          <p:cNvPicPr>
            <a:picLocks noChangeAspect="1"/>
          </p:cNvPicPr>
          <p:nvPr/>
        </p:nvPicPr>
        <p:blipFill>
          <a:blip r:embed="rId2"/>
          <a:stretch>
            <a:fillRect/>
          </a:stretch>
        </p:blipFill>
        <p:spPr>
          <a:xfrm>
            <a:off x="5362512" y="3523118"/>
            <a:ext cx="1694746" cy="553999"/>
          </a:xfrm>
          <a:prstGeom prst="rect">
            <a:avLst/>
          </a:prstGeom>
        </p:spPr>
      </p:pic>
      <p:pic>
        <p:nvPicPr>
          <p:cNvPr id="12" name="Picture 11">
            <a:extLst>
              <a:ext uri="{FF2B5EF4-FFF2-40B4-BE49-F238E27FC236}">
                <a16:creationId xmlns:a16="http://schemas.microsoft.com/office/drawing/2014/main" id="{CB2E6CAC-8D81-A822-EFC9-338534468BFA}"/>
              </a:ext>
            </a:extLst>
          </p:cNvPr>
          <p:cNvPicPr>
            <a:picLocks noChangeAspect="1"/>
          </p:cNvPicPr>
          <p:nvPr/>
        </p:nvPicPr>
        <p:blipFill>
          <a:blip r:embed="rId2"/>
          <a:stretch>
            <a:fillRect/>
          </a:stretch>
        </p:blipFill>
        <p:spPr>
          <a:xfrm>
            <a:off x="7057258" y="3523118"/>
            <a:ext cx="1694746" cy="553999"/>
          </a:xfrm>
          <a:prstGeom prst="rect">
            <a:avLst/>
          </a:prstGeom>
        </p:spPr>
      </p:pic>
      <p:pic>
        <p:nvPicPr>
          <p:cNvPr id="13" name="Picture 12">
            <a:extLst>
              <a:ext uri="{FF2B5EF4-FFF2-40B4-BE49-F238E27FC236}">
                <a16:creationId xmlns:a16="http://schemas.microsoft.com/office/drawing/2014/main" id="{4E5DB581-2B4B-DA77-E5B9-E3DA75F9D432}"/>
              </a:ext>
            </a:extLst>
          </p:cNvPr>
          <p:cNvPicPr>
            <a:picLocks noChangeAspect="1"/>
          </p:cNvPicPr>
          <p:nvPr/>
        </p:nvPicPr>
        <p:blipFill>
          <a:blip r:embed="rId2"/>
          <a:stretch>
            <a:fillRect/>
          </a:stretch>
        </p:blipFill>
        <p:spPr>
          <a:xfrm>
            <a:off x="8767699" y="3554910"/>
            <a:ext cx="1694746" cy="553999"/>
          </a:xfrm>
          <a:prstGeom prst="rect">
            <a:avLst/>
          </a:prstGeom>
        </p:spPr>
      </p:pic>
      <p:pic>
        <p:nvPicPr>
          <p:cNvPr id="14" name="Picture 13">
            <a:extLst>
              <a:ext uri="{FF2B5EF4-FFF2-40B4-BE49-F238E27FC236}">
                <a16:creationId xmlns:a16="http://schemas.microsoft.com/office/drawing/2014/main" id="{555555C3-80C2-CD0B-4B59-F8BAA7D5634A}"/>
              </a:ext>
            </a:extLst>
          </p:cNvPr>
          <p:cNvPicPr>
            <a:picLocks noChangeAspect="1"/>
          </p:cNvPicPr>
          <p:nvPr/>
        </p:nvPicPr>
        <p:blipFill>
          <a:blip r:embed="rId2"/>
          <a:stretch>
            <a:fillRect/>
          </a:stretch>
        </p:blipFill>
        <p:spPr>
          <a:xfrm>
            <a:off x="10471225" y="3561763"/>
            <a:ext cx="1694746" cy="553999"/>
          </a:xfrm>
          <a:prstGeom prst="rect">
            <a:avLst/>
          </a:prstGeom>
        </p:spPr>
      </p:pic>
      <p:pic>
        <p:nvPicPr>
          <p:cNvPr id="15" name="Picture 14">
            <a:extLst>
              <a:ext uri="{FF2B5EF4-FFF2-40B4-BE49-F238E27FC236}">
                <a16:creationId xmlns:a16="http://schemas.microsoft.com/office/drawing/2014/main" id="{1189C508-F339-9B85-F201-5189ABEB71A4}"/>
              </a:ext>
            </a:extLst>
          </p:cNvPr>
          <p:cNvPicPr>
            <a:picLocks noChangeAspect="1"/>
          </p:cNvPicPr>
          <p:nvPr/>
        </p:nvPicPr>
        <p:blipFill>
          <a:blip r:embed="rId2"/>
          <a:stretch>
            <a:fillRect/>
          </a:stretch>
        </p:blipFill>
        <p:spPr>
          <a:xfrm>
            <a:off x="3645074" y="4028068"/>
            <a:ext cx="1694746" cy="553999"/>
          </a:xfrm>
          <a:prstGeom prst="rect">
            <a:avLst/>
          </a:prstGeom>
        </p:spPr>
      </p:pic>
      <p:pic>
        <p:nvPicPr>
          <p:cNvPr id="16" name="Picture 15">
            <a:extLst>
              <a:ext uri="{FF2B5EF4-FFF2-40B4-BE49-F238E27FC236}">
                <a16:creationId xmlns:a16="http://schemas.microsoft.com/office/drawing/2014/main" id="{D0831A75-0176-2629-D62F-DA785CF9062A}"/>
              </a:ext>
            </a:extLst>
          </p:cNvPr>
          <p:cNvPicPr>
            <a:picLocks noChangeAspect="1"/>
          </p:cNvPicPr>
          <p:nvPr/>
        </p:nvPicPr>
        <p:blipFill>
          <a:blip r:embed="rId2"/>
          <a:stretch>
            <a:fillRect/>
          </a:stretch>
        </p:blipFill>
        <p:spPr>
          <a:xfrm>
            <a:off x="5481286" y="4647064"/>
            <a:ext cx="1694746" cy="553999"/>
          </a:xfrm>
          <a:prstGeom prst="rect">
            <a:avLst/>
          </a:prstGeom>
        </p:spPr>
      </p:pic>
      <p:pic>
        <p:nvPicPr>
          <p:cNvPr id="17" name="Picture 16">
            <a:extLst>
              <a:ext uri="{FF2B5EF4-FFF2-40B4-BE49-F238E27FC236}">
                <a16:creationId xmlns:a16="http://schemas.microsoft.com/office/drawing/2014/main" id="{299AE47A-C98A-A85F-7696-52DFA3D9DC9B}"/>
              </a:ext>
            </a:extLst>
          </p:cNvPr>
          <p:cNvPicPr>
            <a:picLocks noChangeAspect="1"/>
          </p:cNvPicPr>
          <p:nvPr/>
        </p:nvPicPr>
        <p:blipFill>
          <a:blip r:embed="rId2"/>
          <a:stretch>
            <a:fillRect/>
          </a:stretch>
        </p:blipFill>
        <p:spPr>
          <a:xfrm>
            <a:off x="7112882" y="4102335"/>
            <a:ext cx="1694746" cy="553999"/>
          </a:xfrm>
          <a:prstGeom prst="rect">
            <a:avLst/>
          </a:prstGeom>
        </p:spPr>
      </p:pic>
      <p:pic>
        <p:nvPicPr>
          <p:cNvPr id="18" name="Picture 17">
            <a:extLst>
              <a:ext uri="{FF2B5EF4-FFF2-40B4-BE49-F238E27FC236}">
                <a16:creationId xmlns:a16="http://schemas.microsoft.com/office/drawing/2014/main" id="{2204559C-50EB-DBC2-F82F-069CF2820221}"/>
              </a:ext>
            </a:extLst>
          </p:cNvPr>
          <p:cNvPicPr>
            <a:picLocks noChangeAspect="1"/>
          </p:cNvPicPr>
          <p:nvPr/>
        </p:nvPicPr>
        <p:blipFill>
          <a:blip r:embed="rId2"/>
          <a:stretch>
            <a:fillRect/>
          </a:stretch>
        </p:blipFill>
        <p:spPr>
          <a:xfrm>
            <a:off x="8750039" y="4147333"/>
            <a:ext cx="1694746" cy="553999"/>
          </a:xfrm>
          <a:prstGeom prst="rect">
            <a:avLst/>
          </a:prstGeom>
        </p:spPr>
      </p:pic>
      <p:pic>
        <p:nvPicPr>
          <p:cNvPr id="19" name="Picture 18">
            <a:extLst>
              <a:ext uri="{FF2B5EF4-FFF2-40B4-BE49-F238E27FC236}">
                <a16:creationId xmlns:a16="http://schemas.microsoft.com/office/drawing/2014/main" id="{3DA8442A-2AD9-A79C-B8A1-CDE970E34BA0}"/>
              </a:ext>
            </a:extLst>
          </p:cNvPr>
          <p:cNvPicPr>
            <a:picLocks noChangeAspect="1"/>
          </p:cNvPicPr>
          <p:nvPr/>
        </p:nvPicPr>
        <p:blipFill>
          <a:blip r:embed="rId2"/>
          <a:stretch>
            <a:fillRect/>
          </a:stretch>
        </p:blipFill>
        <p:spPr>
          <a:xfrm>
            <a:off x="10475988" y="4147333"/>
            <a:ext cx="1694746" cy="553999"/>
          </a:xfrm>
          <a:prstGeom prst="rect">
            <a:avLst/>
          </a:prstGeom>
        </p:spPr>
      </p:pic>
      <p:pic>
        <p:nvPicPr>
          <p:cNvPr id="20" name="Picture 19">
            <a:extLst>
              <a:ext uri="{FF2B5EF4-FFF2-40B4-BE49-F238E27FC236}">
                <a16:creationId xmlns:a16="http://schemas.microsoft.com/office/drawing/2014/main" id="{7B6DF555-3F40-EDF7-A6CB-1A8706A268B9}"/>
              </a:ext>
            </a:extLst>
          </p:cNvPr>
          <p:cNvPicPr>
            <a:picLocks noChangeAspect="1"/>
          </p:cNvPicPr>
          <p:nvPr/>
        </p:nvPicPr>
        <p:blipFill>
          <a:blip r:embed="rId2"/>
          <a:stretch>
            <a:fillRect/>
          </a:stretch>
        </p:blipFill>
        <p:spPr>
          <a:xfrm>
            <a:off x="3721895" y="4583724"/>
            <a:ext cx="1694746" cy="553999"/>
          </a:xfrm>
          <a:prstGeom prst="rect">
            <a:avLst/>
          </a:prstGeom>
        </p:spPr>
      </p:pic>
      <p:pic>
        <p:nvPicPr>
          <p:cNvPr id="21" name="Picture 20">
            <a:extLst>
              <a:ext uri="{FF2B5EF4-FFF2-40B4-BE49-F238E27FC236}">
                <a16:creationId xmlns:a16="http://schemas.microsoft.com/office/drawing/2014/main" id="{6DFCD66E-5AB2-1534-5610-0C8EF4CD4671}"/>
              </a:ext>
            </a:extLst>
          </p:cNvPr>
          <p:cNvPicPr>
            <a:picLocks noChangeAspect="1"/>
          </p:cNvPicPr>
          <p:nvPr/>
        </p:nvPicPr>
        <p:blipFill>
          <a:blip r:embed="rId2"/>
          <a:stretch>
            <a:fillRect/>
          </a:stretch>
        </p:blipFill>
        <p:spPr>
          <a:xfrm>
            <a:off x="5396970" y="4053421"/>
            <a:ext cx="1694746" cy="553999"/>
          </a:xfrm>
          <a:prstGeom prst="rect">
            <a:avLst/>
          </a:prstGeom>
        </p:spPr>
      </p:pic>
      <p:pic>
        <p:nvPicPr>
          <p:cNvPr id="23" name="Picture 22">
            <a:extLst>
              <a:ext uri="{FF2B5EF4-FFF2-40B4-BE49-F238E27FC236}">
                <a16:creationId xmlns:a16="http://schemas.microsoft.com/office/drawing/2014/main" id="{6764CCF6-F9B1-B798-9FFA-22EC3E5BA230}"/>
              </a:ext>
            </a:extLst>
          </p:cNvPr>
          <p:cNvPicPr>
            <a:picLocks noChangeAspect="1"/>
          </p:cNvPicPr>
          <p:nvPr/>
        </p:nvPicPr>
        <p:blipFill>
          <a:blip r:embed="rId2"/>
          <a:stretch>
            <a:fillRect/>
          </a:stretch>
        </p:blipFill>
        <p:spPr>
          <a:xfrm>
            <a:off x="7106395" y="4678856"/>
            <a:ext cx="1694746" cy="553999"/>
          </a:xfrm>
          <a:prstGeom prst="rect">
            <a:avLst/>
          </a:prstGeom>
        </p:spPr>
      </p:pic>
      <p:pic>
        <p:nvPicPr>
          <p:cNvPr id="24" name="Picture 23">
            <a:extLst>
              <a:ext uri="{FF2B5EF4-FFF2-40B4-BE49-F238E27FC236}">
                <a16:creationId xmlns:a16="http://schemas.microsoft.com/office/drawing/2014/main" id="{988D9DD5-9FD8-EDE7-A6E2-F8A75F6255DF}"/>
              </a:ext>
            </a:extLst>
          </p:cNvPr>
          <p:cNvPicPr>
            <a:picLocks noChangeAspect="1"/>
          </p:cNvPicPr>
          <p:nvPr/>
        </p:nvPicPr>
        <p:blipFill>
          <a:blip r:embed="rId2"/>
          <a:stretch>
            <a:fillRect/>
          </a:stretch>
        </p:blipFill>
        <p:spPr>
          <a:xfrm>
            <a:off x="8767409" y="4746330"/>
            <a:ext cx="1694746" cy="553999"/>
          </a:xfrm>
          <a:prstGeom prst="rect">
            <a:avLst/>
          </a:prstGeom>
        </p:spPr>
      </p:pic>
      <p:pic>
        <p:nvPicPr>
          <p:cNvPr id="29" name="Picture 28">
            <a:extLst>
              <a:ext uri="{FF2B5EF4-FFF2-40B4-BE49-F238E27FC236}">
                <a16:creationId xmlns:a16="http://schemas.microsoft.com/office/drawing/2014/main" id="{1571F264-1BE6-5C27-FDD9-935A2D86E201}"/>
              </a:ext>
            </a:extLst>
          </p:cNvPr>
          <p:cNvPicPr>
            <a:picLocks noChangeAspect="1"/>
          </p:cNvPicPr>
          <p:nvPr/>
        </p:nvPicPr>
        <p:blipFill>
          <a:blip r:embed="rId2"/>
          <a:stretch>
            <a:fillRect/>
          </a:stretch>
        </p:blipFill>
        <p:spPr>
          <a:xfrm>
            <a:off x="10497254" y="4732903"/>
            <a:ext cx="1694746" cy="553999"/>
          </a:xfrm>
          <a:prstGeom prst="rect">
            <a:avLst/>
          </a:prstGeom>
        </p:spPr>
      </p:pic>
      <p:sp>
        <p:nvSpPr>
          <p:cNvPr id="35" name="TextBox 34">
            <a:extLst>
              <a:ext uri="{FF2B5EF4-FFF2-40B4-BE49-F238E27FC236}">
                <a16:creationId xmlns:a16="http://schemas.microsoft.com/office/drawing/2014/main" id="{2D811FF3-89C0-92E9-C7DD-C9DE6C808364}"/>
              </a:ext>
            </a:extLst>
          </p:cNvPr>
          <p:cNvSpPr txBox="1"/>
          <p:nvPr/>
        </p:nvSpPr>
        <p:spPr>
          <a:xfrm>
            <a:off x="3766473" y="5286902"/>
            <a:ext cx="8248650" cy="646331"/>
          </a:xfrm>
          <a:prstGeom prst="rect">
            <a:avLst/>
          </a:prstGeom>
          <a:noFill/>
        </p:spPr>
        <p:txBody>
          <a:bodyPr wrap="square" rtlCol="0">
            <a:spAutoFit/>
          </a:bodyPr>
          <a:lstStyle/>
          <a:p>
            <a:pPr marL="285750" indent="-285750">
              <a:buFont typeface="Arial" panose="020B0604020202020204" pitchFamily="34" charset="0"/>
              <a:buChar char="•"/>
            </a:pPr>
            <a:r>
              <a:rPr lang="en-US" sz="1600" dirty="0"/>
              <a:t>22 pallets per trailer x 63 cases a pallet </a:t>
            </a:r>
            <a:r>
              <a:rPr lang="en-US" dirty="0"/>
              <a:t> = 1386 cases a trailer</a:t>
            </a:r>
          </a:p>
          <a:p>
            <a:pPr marL="285750" indent="-285750">
              <a:buFont typeface="Arial" panose="020B0604020202020204" pitchFamily="34" charset="0"/>
              <a:buChar char="•"/>
            </a:pPr>
            <a:r>
              <a:rPr lang="en-US" dirty="0"/>
              <a:t>Case has 135 targets x 1386 x 15 semi =2,806,650 targets</a:t>
            </a:r>
          </a:p>
        </p:txBody>
      </p:sp>
    </p:spTree>
    <p:extLst>
      <p:ext uri="{BB962C8B-B14F-4D97-AF65-F5344CB8AC3E}">
        <p14:creationId xmlns:p14="http://schemas.microsoft.com/office/powerpoint/2010/main" val="40196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32FB-B277-112F-C04B-DC063F1398C8}"/>
              </a:ext>
            </a:extLst>
          </p:cNvPr>
          <p:cNvSpPr>
            <a:spLocks noGrp="1"/>
          </p:cNvSpPr>
          <p:nvPr>
            <p:ph type="title"/>
          </p:nvPr>
        </p:nvSpPr>
        <p:spPr/>
        <p:txBody>
          <a:bodyPr/>
          <a:lstStyle/>
          <a:p>
            <a:r>
              <a:rPr lang="en-US" dirty="0"/>
              <a:t>SASP National</a:t>
            </a:r>
          </a:p>
        </p:txBody>
      </p:sp>
      <p:sp>
        <p:nvSpPr>
          <p:cNvPr id="4" name="Slide Number Placeholder 3">
            <a:extLst>
              <a:ext uri="{FF2B5EF4-FFF2-40B4-BE49-F238E27FC236}">
                <a16:creationId xmlns:a16="http://schemas.microsoft.com/office/drawing/2014/main" id="{E19F8424-A4CB-3C3A-B3E1-F396AF3EC8A1}"/>
              </a:ext>
            </a:extLst>
          </p:cNvPr>
          <p:cNvSpPr>
            <a:spLocks noGrp="1"/>
          </p:cNvSpPr>
          <p:nvPr>
            <p:ph type="sldNum" sz="quarter" idx="12"/>
          </p:nvPr>
        </p:nvSpPr>
        <p:spPr/>
        <p:txBody>
          <a:bodyPr/>
          <a:lstStyle/>
          <a:p>
            <a:fld id="{C7F5C3B8-40BC-455A-BE9A-A2740983B655}" type="slidenum">
              <a:rPr lang="en-US" smtClean="0"/>
              <a:pPr/>
              <a:t>12</a:t>
            </a:fld>
            <a:endParaRPr lang="en-US" dirty="0"/>
          </a:p>
        </p:txBody>
      </p:sp>
      <p:pic>
        <p:nvPicPr>
          <p:cNvPr id="5" name="Content Placeholder 10">
            <a:extLst>
              <a:ext uri="{FF2B5EF4-FFF2-40B4-BE49-F238E27FC236}">
                <a16:creationId xmlns:a16="http://schemas.microsoft.com/office/drawing/2014/main" id="{26E79540-ADA0-1ACD-8D2C-137EB8155F47}"/>
              </a:ext>
            </a:extLst>
          </p:cNvPr>
          <p:cNvPicPr>
            <a:picLocks noGrp="1" noChangeAspect="1"/>
          </p:cNvPicPr>
          <p:nvPr>
            <p:ph idx="1"/>
          </p:nvPr>
        </p:nvPicPr>
        <p:blipFill>
          <a:blip r:embed="rId2"/>
          <a:stretch>
            <a:fillRect/>
          </a:stretch>
        </p:blipFill>
        <p:spPr>
          <a:xfrm>
            <a:off x="578790" y="1986250"/>
            <a:ext cx="10848781" cy="2327131"/>
          </a:xfrm>
        </p:spPr>
      </p:pic>
      <p:sp>
        <p:nvSpPr>
          <p:cNvPr id="6" name="TextBox 5">
            <a:extLst>
              <a:ext uri="{FF2B5EF4-FFF2-40B4-BE49-F238E27FC236}">
                <a16:creationId xmlns:a16="http://schemas.microsoft.com/office/drawing/2014/main" id="{F1CF147B-D775-026B-DEC2-8B78E8B26281}"/>
              </a:ext>
            </a:extLst>
          </p:cNvPr>
          <p:cNvSpPr txBox="1"/>
          <p:nvPr/>
        </p:nvSpPr>
        <p:spPr>
          <a:xfrm>
            <a:off x="3749842" y="4980622"/>
            <a:ext cx="4692316" cy="400110"/>
          </a:xfrm>
          <a:prstGeom prst="rect">
            <a:avLst/>
          </a:prstGeom>
          <a:noFill/>
        </p:spPr>
        <p:txBody>
          <a:bodyPr wrap="square" rtlCol="0">
            <a:spAutoFit/>
          </a:bodyPr>
          <a:lstStyle/>
          <a:p>
            <a:pPr algn="ctr"/>
            <a:r>
              <a:rPr lang="en-US" sz="2000" b="1" dirty="0"/>
              <a:t>31% Female participation SCTP 22%</a:t>
            </a:r>
          </a:p>
        </p:txBody>
      </p:sp>
    </p:spTree>
    <p:extLst>
      <p:ext uri="{BB962C8B-B14F-4D97-AF65-F5344CB8AC3E}">
        <p14:creationId xmlns:p14="http://schemas.microsoft.com/office/powerpoint/2010/main" val="133045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C2BB-570A-2C1A-9D21-8300B0FDBD25}"/>
              </a:ext>
            </a:extLst>
          </p:cNvPr>
          <p:cNvSpPr>
            <a:spLocks noGrp="1"/>
          </p:cNvSpPr>
          <p:nvPr>
            <p:ph type="title"/>
          </p:nvPr>
        </p:nvSpPr>
        <p:spPr/>
        <p:txBody>
          <a:bodyPr/>
          <a:lstStyle/>
          <a:p>
            <a:r>
              <a:rPr lang="en-US" dirty="0"/>
              <a:t>SASP Nationals</a:t>
            </a:r>
          </a:p>
        </p:txBody>
      </p:sp>
      <p:sp>
        <p:nvSpPr>
          <p:cNvPr id="4" name="Slide Number Placeholder 3">
            <a:extLst>
              <a:ext uri="{FF2B5EF4-FFF2-40B4-BE49-F238E27FC236}">
                <a16:creationId xmlns:a16="http://schemas.microsoft.com/office/drawing/2014/main" id="{22BD6A61-D514-B0CF-E9E8-25FE1A15A29D}"/>
              </a:ext>
            </a:extLst>
          </p:cNvPr>
          <p:cNvSpPr>
            <a:spLocks noGrp="1"/>
          </p:cNvSpPr>
          <p:nvPr>
            <p:ph type="sldNum" sz="quarter" idx="12"/>
          </p:nvPr>
        </p:nvSpPr>
        <p:spPr/>
        <p:txBody>
          <a:bodyPr/>
          <a:lstStyle/>
          <a:p>
            <a:fld id="{C7F5C3B8-40BC-455A-BE9A-A2740983B655}" type="slidenum">
              <a:rPr lang="en-US" smtClean="0"/>
              <a:pPr/>
              <a:t>13</a:t>
            </a:fld>
            <a:endParaRPr lang="en-US" dirty="0"/>
          </a:p>
        </p:txBody>
      </p:sp>
      <p:pic>
        <p:nvPicPr>
          <p:cNvPr id="5" name="Content Placeholder 11">
            <a:extLst>
              <a:ext uri="{FF2B5EF4-FFF2-40B4-BE49-F238E27FC236}">
                <a16:creationId xmlns:a16="http://schemas.microsoft.com/office/drawing/2014/main" id="{6F649B49-FF94-D7DB-C7EA-38F9BA883B65}"/>
              </a:ext>
            </a:extLst>
          </p:cNvPr>
          <p:cNvPicPr>
            <a:picLocks noGrp="1" noChangeAspect="1"/>
          </p:cNvPicPr>
          <p:nvPr>
            <p:ph idx="1"/>
          </p:nvPr>
        </p:nvPicPr>
        <p:blipFill>
          <a:blip r:embed="rId2"/>
          <a:stretch>
            <a:fillRect/>
          </a:stretch>
        </p:blipFill>
        <p:spPr>
          <a:xfrm>
            <a:off x="1361718" y="1480097"/>
            <a:ext cx="3709046" cy="4725502"/>
          </a:xfrm>
        </p:spPr>
      </p:pic>
      <p:sp>
        <p:nvSpPr>
          <p:cNvPr id="6" name="TextBox 5">
            <a:extLst>
              <a:ext uri="{FF2B5EF4-FFF2-40B4-BE49-F238E27FC236}">
                <a16:creationId xmlns:a16="http://schemas.microsoft.com/office/drawing/2014/main" id="{C7382238-7031-C6DE-092C-6E609D0825DC}"/>
              </a:ext>
            </a:extLst>
          </p:cNvPr>
          <p:cNvSpPr txBox="1"/>
          <p:nvPr/>
        </p:nvSpPr>
        <p:spPr>
          <a:xfrm>
            <a:off x="6096000" y="2181267"/>
            <a:ext cx="552152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World’s Largest Action Shooting or Steel Match</a:t>
            </a:r>
          </a:p>
          <a:p>
            <a:pPr marL="285750" indent="-285750">
              <a:buFont typeface="Arial" panose="020B0604020202020204" pitchFamily="34" charset="0"/>
              <a:buChar char="•"/>
            </a:pPr>
            <a:r>
              <a:rPr lang="en-US" dirty="0"/>
              <a:t>USPSA Steel Challenge- started about 2006</a:t>
            </a:r>
          </a:p>
          <a:p>
            <a:pPr marL="285750" indent="-285750">
              <a:buFont typeface="Arial" panose="020B0604020202020204" pitchFamily="34" charset="0"/>
              <a:buChar char="•"/>
            </a:pPr>
            <a:r>
              <a:rPr lang="en-US" dirty="0"/>
              <a:t>Our nationals is over 4 times their nationals' size.</a:t>
            </a:r>
          </a:p>
          <a:p>
            <a:pPr marL="285750" indent="-285750">
              <a:buFont typeface="Arial" panose="020B0604020202020204" pitchFamily="34" charset="0"/>
              <a:buChar char="•"/>
            </a:pPr>
            <a:r>
              <a:rPr lang="en-US" dirty="0"/>
              <a:t>Next closest largest action match GLOCK’s GSSF </a:t>
            </a:r>
          </a:p>
          <a:p>
            <a:pPr marL="285750" indent="-285750">
              <a:buFont typeface="Arial" panose="020B0604020202020204" pitchFamily="34" charset="0"/>
              <a:buChar char="•"/>
            </a:pPr>
            <a:r>
              <a:rPr lang="en-US" dirty="0"/>
              <a:t>375,000 rounds fired in competition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935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C938-E424-053B-9A00-04E521BEDABF}"/>
              </a:ext>
            </a:extLst>
          </p:cNvPr>
          <p:cNvSpPr>
            <a:spLocks noGrp="1"/>
          </p:cNvSpPr>
          <p:nvPr>
            <p:ph type="title"/>
          </p:nvPr>
        </p:nvSpPr>
        <p:spPr/>
        <p:txBody>
          <a:bodyPr/>
          <a:lstStyle/>
          <a:p>
            <a:r>
              <a:rPr lang="en-US" dirty="0"/>
              <a:t>Economic Impact of Nationals 2023</a:t>
            </a:r>
          </a:p>
        </p:txBody>
      </p:sp>
      <p:pic>
        <p:nvPicPr>
          <p:cNvPr id="6" name="Content Placeholder 5">
            <a:extLst>
              <a:ext uri="{FF2B5EF4-FFF2-40B4-BE49-F238E27FC236}">
                <a16:creationId xmlns:a16="http://schemas.microsoft.com/office/drawing/2014/main" id="{72AD9F20-708F-8DA7-9332-7D4A564B6214}"/>
              </a:ext>
            </a:extLst>
          </p:cNvPr>
          <p:cNvPicPr>
            <a:picLocks noGrp="1" noChangeAspect="1"/>
          </p:cNvPicPr>
          <p:nvPr>
            <p:ph idx="1"/>
          </p:nvPr>
        </p:nvPicPr>
        <p:blipFill>
          <a:blip r:embed="rId2"/>
          <a:stretch>
            <a:fillRect/>
          </a:stretch>
        </p:blipFill>
        <p:spPr>
          <a:xfrm>
            <a:off x="470931" y="2245213"/>
            <a:ext cx="5448296" cy="1280675"/>
          </a:xfrm>
        </p:spPr>
      </p:pic>
      <p:sp>
        <p:nvSpPr>
          <p:cNvPr id="4" name="Slide Number Placeholder 3">
            <a:extLst>
              <a:ext uri="{FF2B5EF4-FFF2-40B4-BE49-F238E27FC236}">
                <a16:creationId xmlns:a16="http://schemas.microsoft.com/office/drawing/2014/main" id="{32DEF376-7744-100B-A680-B0CCA08EEAAC}"/>
              </a:ext>
            </a:extLst>
          </p:cNvPr>
          <p:cNvSpPr>
            <a:spLocks noGrp="1"/>
          </p:cNvSpPr>
          <p:nvPr>
            <p:ph type="sldNum" sz="quarter" idx="12"/>
          </p:nvPr>
        </p:nvSpPr>
        <p:spPr/>
        <p:txBody>
          <a:bodyPr/>
          <a:lstStyle/>
          <a:p>
            <a:fld id="{C7F5C3B8-40BC-455A-BE9A-A2740983B655}" type="slidenum">
              <a:rPr lang="en-US" smtClean="0"/>
              <a:pPr/>
              <a:t>14</a:t>
            </a:fld>
            <a:endParaRPr lang="en-US" dirty="0"/>
          </a:p>
        </p:txBody>
      </p:sp>
      <p:sp>
        <p:nvSpPr>
          <p:cNvPr id="7" name="TextBox 6">
            <a:extLst>
              <a:ext uri="{FF2B5EF4-FFF2-40B4-BE49-F238E27FC236}">
                <a16:creationId xmlns:a16="http://schemas.microsoft.com/office/drawing/2014/main" id="{54A00C92-13DE-C0C8-E3F8-2F3E3266E769}"/>
              </a:ext>
            </a:extLst>
          </p:cNvPr>
          <p:cNvSpPr txBox="1"/>
          <p:nvPr/>
        </p:nvSpPr>
        <p:spPr>
          <a:xfrm>
            <a:off x="1695450" y="1543050"/>
            <a:ext cx="2752725" cy="367149"/>
          </a:xfrm>
          <a:prstGeom prst="rect">
            <a:avLst/>
          </a:prstGeom>
          <a:noFill/>
        </p:spPr>
        <p:txBody>
          <a:bodyPr wrap="square" rtlCol="0">
            <a:spAutoFit/>
          </a:bodyPr>
          <a:lstStyle/>
          <a:p>
            <a:r>
              <a:rPr lang="en-US" b="1" dirty="0"/>
              <a:t>2015 NSSF Study Results</a:t>
            </a:r>
          </a:p>
        </p:txBody>
      </p:sp>
      <p:pic>
        <p:nvPicPr>
          <p:cNvPr id="9" name="Picture 8">
            <a:extLst>
              <a:ext uri="{FF2B5EF4-FFF2-40B4-BE49-F238E27FC236}">
                <a16:creationId xmlns:a16="http://schemas.microsoft.com/office/drawing/2014/main" id="{4895DDA5-A7FF-065E-BD21-59A7D6355E47}"/>
              </a:ext>
            </a:extLst>
          </p:cNvPr>
          <p:cNvPicPr>
            <a:picLocks noChangeAspect="1"/>
          </p:cNvPicPr>
          <p:nvPr/>
        </p:nvPicPr>
        <p:blipFill>
          <a:blip r:embed="rId3"/>
          <a:stretch>
            <a:fillRect/>
          </a:stretch>
        </p:blipFill>
        <p:spPr>
          <a:xfrm>
            <a:off x="470931" y="3558023"/>
            <a:ext cx="2955348" cy="2805209"/>
          </a:xfrm>
          <a:prstGeom prst="rect">
            <a:avLst/>
          </a:prstGeom>
        </p:spPr>
      </p:pic>
      <p:sp>
        <p:nvSpPr>
          <p:cNvPr id="10" name="Rectangle 9">
            <a:extLst>
              <a:ext uri="{FF2B5EF4-FFF2-40B4-BE49-F238E27FC236}">
                <a16:creationId xmlns:a16="http://schemas.microsoft.com/office/drawing/2014/main" id="{75DFBDB0-F814-81CE-0CFE-BB35C8FFA113}"/>
              </a:ext>
            </a:extLst>
          </p:cNvPr>
          <p:cNvSpPr/>
          <p:nvPr/>
        </p:nvSpPr>
        <p:spPr>
          <a:xfrm>
            <a:off x="6622472" y="2243484"/>
            <a:ext cx="5569528" cy="140488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Average Spending while at the event: </a:t>
            </a:r>
            <a:r>
              <a:rPr lang="en-US" b="1" dirty="0">
                <a:solidFill>
                  <a:schemeClr val="tx1"/>
                </a:solidFill>
              </a:rPr>
              <a:t>$1859.00</a:t>
            </a:r>
          </a:p>
          <a:p>
            <a:pPr algn="ctr"/>
            <a:r>
              <a:rPr lang="en-US" dirty="0">
                <a:solidFill>
                  <a:schemeClr val="tx1"/>
                </a:solidFill>
              </a:rPr>
              <a:t>Average Spending while Traveling to/from event: </a:t>
            </a:r>
            <a:r>
              <a:rPr lang="en-US" b="1" dirty="0">
                <a:solidFill>
                  <a:schemeClr val="tx1"/>
                </a:solidFill>
              </a:rPr>
              <a:t>$585</a:t>
            </a:r>
          </a:p>
          <a:p>
            <a:pPr algn="ctr"/>
            <a:r>
              <a:rPr lang="en-US" dirty="0">
                <a:solidFill>
                  <a:schemeClr val="tx1"/>
                </a:solidFill>
              </a:rPr>
              <a:t>Event Organizer Spending: </a:t>
            </a:r>
            <a:r>
              <a:rPr lang="en-US" b="1" dirty="0">
                <a:solidFill>
                  <a:schemeClr val="tx1"/>
                </a:solidFill>
              </a:rPr>
              <a:t>$884500</a:t>
            </a:r>
          </a:p>
          <a:p>
            <a:pPr algn="ctr"/>
            <a:r>
              <a:rPr lang="en-US" dirty="0">
                <a:solidFill>
                  <a:schemeClr val="tx1"/>
                </a:solidFill>
              </a:rPr>
              <a:t>SCTP Nationals Total Clay Targets : over </a:t>
            </a:r>
            <a:r>
              <a:rPr lang="en-US" b="1" dirty="0">
                <a:solidFill>
                  <a:schemeClr val="tx1"/>
                </a:solidFill>
              </a:rPr>
              <a:t>2,000,000</a:t>
            </a:r>
          </a:p>
          <a:p>
            <a:pPr algn="ctr"/>
            <a:endParaRPr lang="en-US" dirty="0"/>
          </a:p>
        </p:txBody>
      </p:sp>
      <p:sp>
        <p:nvSpPr>
          <p:cNvPr id="12" name="TextBox 11">
            <a:extLst>
              <a:ext uri="{FF2B5EF4-FFF2-40B4-BE49-F238E27FC236}">
                <a16:creationId xmlns:a16="http://schemas.microsoft.com/office/drawing/2014/main" id="{E90A6F6B-FEA7-9422-45A7-7F34CB57371C}"/>
              </a:ext>
            </a:extLst>
          </p:cNvPr>
          <p:cNvSpPr txBox="1"/>
          <p:nvPr/>
        </p:nvSpPr>
        <p:spPr>
          <a:xfrm>
            <a:off x="6622472" y="4234782"/>
            <a:ext cx="5569528" cy="1938992"/>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Jobs 335</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Labor income = $16,903,000</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State </a:t>
            </a:r>
            <a:r>
              <a:rPr lang="en-US" sz="2000" dirty="0">
                <a:effectLst/>
                <a:latin typeface="Calibri" panose="020F0502020204030204" pitchFamily="34" charset="0"/>
                <a:ea typeface="Calibri" panose="020F0502020204030204" pitchFamily="34" charset="0"/>
              </a:rPr>
              <a:t>GDP</a:t>
            </a:r>
            <a:r>
              <a:rPr lang="en-US" sz="2400" dirty="0">
                <a:effectLst/>
                <a:latin typeface="Calibri" panose="020F0502020204030204" pitchFamily="34" charset="0"/>
                <a:ea typeface="Calibri" panose="020F0502020204030204" pitchFamily="34" charset="0"/>
              </a:rPr>
              <a:t> = $27,725,000</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State Taxes = $3,090,700</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Federal taxes = $3,860,700</a:t>
            </a:r>
          </a:p>
        </p:txBody>
      </p:sp>
      <p:pic>
        <p:nvPicPr>
          <p:cNvPr id="14" name="Picture 13">
            <a:extLst>
              <a:ext uri="{FF2B5EF4-FFF2-40B4-BE49-F238E27FC236}">
                <a16:creationId xmlns:a16="http://schemas.microsoft.com/office/drawing/2014/main" id="{05095C52-3D03-2930-92F7-03004201AD2A}"/>
              </a:ext>
            </a:extLst>
          </p:cNvPr>
          <p:cNvPicPr>
            <a:picLocks noChangeAspect="1"/>
          </p:cNvPicPr>
          <p:nvPr/>
        </p:nvPicPr>
        <p:blipFill>
          <a:blip r:embed="rId4"/>
          <a:stretch>
            <a:fillRect/>
          </a:stretch>
        </p:blipFill>
        <p:spPr>
          <a:xfrm>
            <a:off x="516844" y="1823648"/>
            <a:ext cx="4503707" cy="419837"/>
          </a:xfrm>
          <a:prstGeom prst="rect">
            <a:avLst/>
          </a:prstGeom>
        </p:spPr>
      </p:pic>
      <p:sp>
        <p:nvSpPr>
          <p:cNvPr id="15" name="TextBox 14">
            <a:extLst>
              <a:ext uri="{FF2B5EF4-FFF2-40B4-BE49-F238E27FC236}">
                <a16:creationId xmlns:a16="http://schemas.microsoft.com/office/drawing/2014/main" id="{0D6332DE-4599-0E6B-1957-4B7A463DB25E}"/>
              </a:ext>
            </a:extLst>
          </p:cNvPr>
          <p:cNvSpPr txBox="1"/>
          <p:nvPr/>
        </p:nvSpPr>
        <p:spPr>
          <a:xfrm>
            <a:off x="6622472" y="1468582"/>
            <a:ext cx="5048250" cy="646331"/>
          </a:xfrm>
          <a:prstGeom prst="rect">
            <a:avLst/>
          </a:prstGeom>
          <a:noFill/>
        </p:spPr>
        <p:txBody>
          <a:bodyPr wrap="square" rtlCol="0">
            <a:spAutoFit/>
          </a:bodyPr>
          <a:lstStyle/>
          <a:p>
            <a:r>
              <a:rPr lang="en-US" b="1" dirty="0"/>
              <a:t>2023 numbers adjusted for growth and cost of living </a:t>
            </a:r>
          </a:p>
          <a:p>
            <a:r>
              <a:rPr lang="en-US" b="1" dirty="0"/>
              <a:t>9900 competitors, parents, coaches attended event</a:t>
            </a:r>
          </a:p>
        </p:txBody>
      </p:sp>
    </p:spTree>
    <p:extLst>
      <p:ext uri="{BB962C8B-B14F-4D97-AF65-F5344CB8AC3E}">
        <p14:creationId xmlns:p14="http://schemas.microsoft.com/office/powerpoint/2010/main" val="317570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C88AEF-A6A5-41D2-BCE1-19BD90F4AB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4EC88AEF-A6A5-41D2-BCE1-19BD90F4AB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37D9DDE-A2DF-4ACB-A000-3918EE7C0DA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360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E1BD7C72-E815-4D57-932E-9B9A39F85683}"/>
              </a:ext>
            </a:extLst>
          </p:cNvPr>
          <p:cNvSpPr>
            <a:spLocks noGrp="1"/>
          </p:cNvSpPr>
          <p:nvPr>
            <p:ph type="title"/>
          </p:nvPr>
        </p:nvSpPr>
        <p:spPr/>
        <p:txBody>
          <a:bodyPr/>
          <a:lstStyle/>
          <a:p>
            <a:r>
              <a:rPr lang="en-IN" dirty="0"/>
              <a:t>QUESTIONS</a:t>
            </a:r>
            <a:endParaRPr lang="en-US" dirty="0"/>
          </a:p>
        </p:txBody>
      </p:sp>
      <p:pic>
        <p:nvPicPr>
          <p:cNvPr id="7" name="Content Placeholder 6">
            <a:extLst>
              <a:ext uri="{FF2B5EF4-FFF2-40B4-BE49-F238E27FC236}">
                <a16:creationId xmlns:a16="http://schemas.microsoft.com/office/drawing/2014/main" id="{9601C08A-F12B-401E-A1A4-BDB2597A2B1C}"/>
              </a:ext>
            </a:extLst>
          </p:cNvPr>
          <p:cNvPicPr>
            <a:picLocks noGrp="1" noChangeAspect="1"/>
          </p:cNvPicPr>
          <p:nvPr>
            <p:ph idx="1"/>
          </p:nvPr>
        </p:nvPicPr>
        <p:blipFill>
          <a:blip r:embed="rId6"/>
          <a:stretch>
            <a:fillRect/>
          </a:stretch>
        </p:blipFill>
        <p:spPr>
          <a:xfrm>
            <a:off x="3663883" y="1477032"/>
            <a:ext cx="4864233" cy="4864233"/>
          </a:xfrm>
          <a:prstGeom prst="rect">
            <a:avLst/>
          </a:prstGeom>
        </p:spPr>
      </p:pic>
      <p:sp>
        <p:nvSpPr>
          <p:cNvPr id="4" name="Slide Number Placeholder 3">
            <a:extLst>
              <a:ext uri="{FF2B5EF4-FFF2-40B4-BE49-F238E27FC236}">
                <a16:creationId xmlns:a16="http://schemas.microsoft.com/office/drawing/2014/main" id="{1BF2203A-CF29-4942-98AE-6FA5CC9DF383}"/>
              </a:ext>
            </a:extLst>
          </p:cNvPr>
          <p:cNvSpPr>
            <a:spLocks noGrp="1"/>
          </p:cNvSpPr>
          <p:nvPr>
            <p:ph type="sldNum" sz="quarter" idx="12"/>
          </p:nvPr>
        </p:nvSpPr>
        <p:spPr>
          <a:xfrm flipH="1">
            <a:off x="5846652" y="6539562"/>
            <a:ext cx="498696" cy="184666"/>
          </a:xfrm>
        </p:spPr>
        <p:txBody>
          <a:bodyPr/>
          <a:lstStyle/>
          <a:p>
            <a:fld id="{C7F5C3B8-40BC-455A-BE9A-A2740983B655}" type="slidenum">
              <a:rPr lang="en-US" smtClean="0"/>
              <a:pPr/>
              <a:t>15</a:t>
            </a:fld>
            <a:endParaRPr lang="en-US"/>
          </a:p>
        </p:txBody>
      </p:sp>
      <p:sp>
        <p:nvSpPr>
          <p:cNvPr id="8" name="Rectangle 7">
            <a:extLst>
              <a:ext uri="{FF2B5EF4-FFF2-40B4-BE49-F238E27FC236}">
                <a16:creationId xmlns:a16="http://schemas.microsoft.com/office/drawing/2014/main" id="{6C493FD6-88D3-4D6A-84A4-272B8D8DDEF3}"/>
              </a:ext>
            </a:extLst>
          </p:cNvPr>
          <p:cNvSpPr/>
          <p:nvPr/>
        </p:nvSpPr>
        <p:spPr>
          <a:xfrm>
            <a:off x="-4049485" y="1173517"/>
            <a:ext cx="2960914" cy="3693319"/>
          </a:xfrm>
          <a:prstGeom prst="rect">
            <a:avLst/>
          </a:prstGeom>
          <a:solidFill>
            <a:srgbClr val="FFFF00"/>
          </a:solidFill>
        </p:spPr>
        <p:txBody>
          <a:bodyPr wrap="square">
            <a:spAutoFit/>
          </a:bodyPr>
          <a:lstStyle/>
          <a:p>
            <a:r>
              <a:rPr lang="en-IN" dirty="0"/>
              <a:t> Lastly, could we replace the pistol with a Glock (a pistol manufacturer).  I'm attaching a picture (glock.jpg)  I think if you just flip the image it should be fine.  Glock is a founding partner of the Scholastic Action Shooting Program so we'd like to highlight their gun, plus we have the right to use their logo and gun images so we have no issues with copyright.</a:t>
            </a:r>
            <a:endParaRPr lang="en-US" dirty="0"/>
          </a:p>
        </p:txBody>
      </p:sp>
    </p:spTree>
    <p:extLst>
      <p:ext uri="{BB962C8B-B14F-4D97-AF65-F5344CB8AC3E}">
        <p14:creationId xmlns:p14="http://schemas.microsoft.com/office/powerpoint/2010/main" val="405553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C88AEF-A6A5-41D2-BCE1-19BD90F4AB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4EC88AEF-A6A5-41D2-BCE1-19BD90F4AB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37D9DDE-A2DF-4ACB-A000-3918EE7C0DA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360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E1BD7C72-E815-4D57-932E-9B9A39F85683}"/>
              </a:ext>
            </a:extLst>
          </p:cNvPr>
          <p:cNvSpPr>
            <a:spLocks noGrp="1"/>
          </p:cNvSpPr>
          <p:nvPr>
            <p:ph type="title"/>
          </p:nvPr>
        </p:nvSpPr>
        <p:spPr/>
        <p:txBody>
          <a:bodyPr/>
          <a:lstStyle/>
          <a:p>
            <a:r>
              <a:rPr lang="en-IN" dirty="0"/>
              <a:t>THANK YOU!</a:t>
            </a:r>
            <a:endParaRPr lang="en-US" dirty="0"/>
          </a:p>
        </p:txBody>
      </p:sp>
      <p:pic>
        <p:nvPicPr>
          <p:cNvPr id="7" name="Content Placeholder 6">
            <a:extLst>
              <a:ext uri="{FF2B5EF4-FFF2-40B4-BE49-F238E27FC236}">
                <a16:creationId xmlns:a16="http://schemas.microsoft.com/office/drawing/2014/main" id="{11D81B6D-A413-4786-B61C-1354AA0BCF1E}"/>
              </a:ext>
            </a:extLst>
          </p:cNvPr>
          <p:cNvPicPr>
            <a:picLocks noGrp="1" noChangeAspect="1"/>
          </p:cNvPicPr>
          <p:nvPr>
            <p:ph idx="1"/>
          </p:nvPr>
        </p:nvPicPr>
        <p:blipFill>
          <a:blip r:embed="rId6"/>
          <a:stretch>
            <a:fillRect/>
          </a:stretch>
        </p:blipFill>
        <p:spPr>
          <a:xfrm>
            <a:off x="3487916" y="1469792"/>
            <a:ext cx="5451707" cy="3918415"/>
          </a:xfrm>
          <a:prstGeom prst="rect">
            <a:avLst/>
          </a:prstGeom>
        </p:spPr>
      </p:pic>
      <p:sp>
        <p:nvSpPr>
          <p:cNvPr id="4" name="Slide Number Placeholder 3">
            <a:extLst>
              <a:ext uri="{FF2B5EF4-FFF2-40B4-BE49-F238E27FC236}">
                <a16:creationId xmlns:a16="http://schemas.microsoft.com/office/drawing/2014/main" id="{1BF2203A-CF29-4942-98AE-6FA5CC9DF383}"/>
              </a:ext>
            </a:extLst>
          </p:cNvPr>
          <p:cNvSpPr>
            <a:spLocks noGrp="1"/>
          </p:cNvSpPr>
          <p:nvPr>
            <p:ph type="sldNum" sz="quarter" idx="12"/>
          </p:nvPr>
        </p:nvSpPr>
        <p:spPr>
          <a:xfrm flipH="1">
            <a:off x="5846652" y="6539562"/>
            <a:ext cx="498696" cy="184666"/>
          </a:xfrm>
        </p:spPr>
        <p:txBody>
          <a:bodyPr/>
          <a:lstStyle/>
          <a:p>
            <a:fld id="{C7F5C3B8-40BC-455A-BE9A-A2740983B655}" type="slidenum">
              <a:rPr lang="en-US" smtClean="0"/>
              <a:pPr/>
              <a:t>16</a:t>
            </a:fld>
            <a:endParaRPr lang="en-US"/>
          </a:p>
        </p:txBody>
      </p:sp>
      <p:sp>
        <p:nvSpPr>
          <p:cNvPr id="8" name="Rectangle 7">
            <a:extLst>
              <a:ext uri="{FF2B5EF4-FFF2-40B4-BE49-F238E27FC236}">
                <a16:creationId xmlns:a16="http://schemas.microsoft.com/office/drawing/2014/main" id="{6C493FD6-88D3-4D6A-84A4-272B8D8DDEF3}"/>
              </a:ext>
            </a:extLst>
          </p:cNvPr>
          <p:cNvSpPr/>
          <p:nvPr/>
        </p:nvSpPr>
        <p:spPr>
          <a:xfrm>
            <a:off x="-4049485" y="1173517"/>
            <a:ext cx="2960914" cy="3693319"/>
          </a:xfrm>
          <a:prstGeom prst="rect">
            <a:avLst/>
          </a:prstGeom>
          <a:solidFill>
            <a:srgbClr val="FFFF00"/>
          </a:solidFill>
        </p:spPr>
        <p:txBody>
          <a:bodyPr wrap="square">
            <a:spAutoFit/>
          </a:bodyPr>
          <a:lstStyle/>
          <a:p>
            <a:r>
              <a:rPr lang="en-IN" dirty="0"/>
              <a:t> Lastly, could we replace the pistol with a Glock (a pistol manufacturer).  I'm attaching a picture (glock.jpg)  I think if you just flip the image it should be fine.  Glock is a founding partner of the Scholastic Action Shooting Program so we'd like to highlight their gun, plus we have the right to use their logo and gun images so we have no issues with copyright.</a:t>
            </a:r>
            <a:endParaRPr lang="en-US" dirty="0"/>
          </a:p>
        </p:txBody>
      </p:sp>
      <p:sp>
        <p:nvSpPr>
          <p:cNvPr id="3" name="TextBox 2">
            <a:extLst>
              <a:ext uri="{FF2B5EF4-FFF2-40B4-BE49-F238E27FC236}">
                <a16:creationId xmlns:a16="http://schemas.microsoft.com/office/drawing/2014/main" id="{25FE3ABC-2582-53AB-DF4A-B7EB64C48DD2}"/>
              </a:ext>
            </a:extLst>
          </p:cNvPr>
          <p:cNvSpPr txBox="1"/>
          <p:nvPr/>
        </p:nvSpPr>
        <p:spPr>
          <a:xfrm>
            <a:off x="1514507" y="5147034"/>
            <a:ext cx="9398524" cy="923330"/>
          </a:xfrm>
          <a:prstGeom prst="rect">
            <a:avLst/>
          </a:prstGeom>
          <a:noFill/>
        </p:spPr>
        <p:txBody>
          <a:bodyPr wrap="square" rtlCol="0">
            <a:spAutoFit/>
          </a:bodyPr>
          <a:lstStyle/>
          <a:p>
            <a:pPr algn="ctr"/>
            <a:r>
              <a:rPr lang="en-US" b="1" dirty="0"/>
              <a:t>Rick Leach</a:t>
            </a:r>
          </a:p>
          <a:p>
            <a:pPr algn="ctr"/>
            <a:r>
              <a:rPr lang="en-US" b="1" dirty="0">
                <a:hlinkClick r:id="rId7"/>
              </a:rPr>
              <a:t>rick@mysasp.com</a:t>
            </a:r>
            <a:endParaRPr lang="en-US" b="1" dirty="0"/>
          </a:p>
          <a:p>
            <a:pPr algn="ctr"/>
            <a:r>
              <a:rPr lang="en-US" b="1" dirty="0"/>
              <a:t>262-894-4284</a:t>
            </a:r>
          </a:p>
        </p:txBody>
      </p:sp>
    </p:spTree>
    <p:extLst>
      <p:ext uri="{BB962C8B-B14F-4D97-AF65-F5344CB8AC3E}">
        <p14:creationId xmlns:p14="http://schemas.microsoft.com/office/powerpoint/2010/main" val="427929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9D1E156-F116-4736-BE3A-1EAFB8142804}"/>
              </a:ext>
            </a:extLst>
          </p:cNvPr>
          <p:cNvGraphicFramePr>
            <a:graphicFrameLocks noChangeAspect="1"/>
          </p:cNvGraphicFramePr>
          <p:nvPr>
            <p:custDataLst>
              <p:tags r:id="rId1"/>
            </p:custDataLst>
            <p:extLst>
              <p:ext uri="{D42A27DB-BD31-4B8C-83A1-F6EECF244321}">
                <p14:modId xmlns:p14="http://schemas.microsoft.com/office/powerpoint/2010/main" val="3993482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A8B5F5E8-D0EE-4D88-9F2E-12BE0167375C}"/>
              </a:ext>
            </a:extLst>
          </p:cNvPr>
          <p:cNvSpPr>
            <a:spLocks noGrp="1"/>
          </p:cNvSpPr>
          <p:nvPr>
            <p:ph type="title"/>
          </p:nvPr>
        </p:nvSpPr>
        <p:spPr>
          <a:xfrm>
            <a:off x="3377632" y="4338677"/>
            <a:ext cx="5436736" cy="677108"/>
          </a:xfrm>
        </p:spPr>
        <p:txBody>
          <a:bodyPr/>
          <a:lstStyle/>
          <a:p>
            <a:r>
              <a:rPr lang="en-IN" dirty="0"/>
              <a:t>Divider</a:t>
            </a:r>
            <a:endParaRPr lang="en-US" dirty="0"/>
          </a:p>
        </p:txBody>
      </p:sp>
      <p:sp>
        <p:nvSpPr>
          <p:cNvPr id="4" name="Slide Number Placeholder 3">
            <a:extLst>
              <a:ext uri="{FF2B5EF4-FFF2-40B4-BE49-F238E27FC236}">
                <a16:creationId xmlns:a16="http://schemas.microsoft.com/office/drawing/2014/main" id="{A598890B-70B4-441D-A50F-06D83F7F0F1E}"/>
              </a:ext>
            </a:extLst>
          </p:cNvPr>
          <p:cNvSpPr>
            <a:spLocks noGrp="1"/>
          </p:cNvSpPr>
          <p:nvPr>
            <p:ph type="sldNum" sz="quarter" idx="12"/>
          </p:nvPr>
        </p:nvSpPr>
        <p:spPr/>
        <p:txBody>
          <a:bodyPr/>
          <a:lstStyle/>
          <a:p>
            <a:fld id="{C7F5C3B8-40BC-455A-BE9A-A2740983B655}" type="slidenum">
              <a:rPr lang="en-US" smtClean="0"/>
              <a:pPr/>
              <a:t>17</a:t>
            </a:fld>
            <a:endParaRPr lang="en-US" dirty="0"/>
          </a:p>
        </p:txBody>
      </p:sp>
    </p:spTree>
    <p:extLst>
      <p:ext uri="{BB962C8B-B14F-4D97-AF65-F5344CB8AC3E}">
        <p14:creationId xmlns:p14="http://schemas.microsoft.com/office/powerpoint/2010/main" val="75483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C88AEF-A6A5-41D2-BCE1-19BD90F4ABE9}"/>
              </a:ext>
            </a:extLst>
          </p:cNvPr>
          <p:cNvGraphicFramePr>
            <a:graphicFrameLocks noChangeAspect="1"/>
          </p:cNvGraphicFramePr>
          <p:nvPr>
            <p:custDataLst>
              <p:tags r:id="rId1"/>
            </p:custDataLst>
            <p:extLst>
              <p:ext uri="{D42A27DB-BD31-4B8C-83A1-F6EECF244321}">
                <p14:modId xmlns:p14="http://schemas.microsoft.com/office/powerpoint/2010/main" val="271747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37D9DDE-A2DF-4ACB-A000-3918EE7C0DA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360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E1BD7C72-E815-4D57-932E-9B9A39F85683}"/>
              </a:ext>
            </a:extLst>
          </p:cNvPr>
          <p:cNvSpPr>
            <a:spLocks noGrp="1"/>
          </p:cNvSpPr>
          <p:nvPr>
            <p:ph type="title"/>
          </p:nvPr>
        </p:nvSpPr>
        <p:spPr>
          <a:xfrm>
            <a:off x="841627" y="504896"/>
            <a:ext cx="9815540" cy="553998"/>
          </a:xfrm>
        </p:spPr>
        <p:txBody>
          <a:bodyPr/>
          <a:lstStyle/>
          <a:p>
            <a:r>
              <a:rPr lang="en-IN" dirty="0"/>
              <a:t>Rick Leach </a:t>
            </a:r>
            <a:endParaRPr lang="en-US" dirty="0"/>
          </a:p>
        </p:txBody>
      </p:sp>
      <p:sp>
        <p:nvSpPr>
          <p:cNvPr id="3" name="Content Placeholder 2">
            <a:extLst>
              <a:ext uri="{FF2B5EF4-FFF2-40B4-BE49-F238E27FC236}">
                <a16:creationId xmlns:a16="http://schemas.microsoft.com/office/drawing/2014/main" id="{294BD568-32D4-4D47-B7BA-658D98FA6823}"/>
              </a:ext>
            </a:extLst>
          </p:cNvPr>
          <p:cNvSpPr>
            <a:spLocks noGrp="1"/>
          </p:cNvSpPr>
          <p:nvPr>
            <p:ph idx="1"/>
          </p:nvPr>
        </p:nvSpPr>
        <p:spPr>
          <a:xfrm>
            <a:off x="1063531" y="1604754"/>
            <a:ext cx="10776688" cy="2359620"/>
          </a:xfrm>
        </p:spPr>
        <p:txBody>
          <a:bodyPr/>
          <a:lstStyle/>
          <a:p>
            <a:r>
              <a:rPr lang="en-US" sz="2400" dirty="0"/>
              <a:t>Scholastic Shooting Sports Foundation Co-President</a:t>
            </a:r>
          </a:p>
          <a:p>
            <a:r>
              <a:rPr lang="en-US" sz="2400" dirty="0"/>
              <a:t>Scholastic Action Shooting Program National Director</a:t>
            </a:r>
          </a:p>
          <a:p>
            <a:r>
              <a:rPr lang="en-US" sz="2400" dirty="0"/>
              <a:t>Joined SSSF staff in 2015</a:t>
            </a:r>
          </a:p>
          <a:p>
            <a:r>
              <a:rPr lang="en-US" sz="2400" dirty="0"/>
              <a:t>Coached in both programs before that</a:t>
            </a:r>
          </a:p>
          <a:p>
            <a:r>
              <a:rPr lang="en-US" sz="2400" dirty="0"/>
              <a:t>Retired police sergeant and currently also a part-time police chief</a:t>
            </a:r>
          </a:p>
        </p:txBody>
      </p:sp>
      <p:sp>
        <p:nvSpPr>
          <p:cNvPr id="4" name="Slide Number Placeholder 3">
            <a:extLst>
              <a:ext uri="{FF2B5EF4-FFF2-40B4-BE49-F238E27FC236}">
                <a16:creationId xmlns:a16="http://schemas.microsoft.com/office/drawing/2014/main" id="{1BF2203A-CF29-4942-98AE-6FA5CC9DF383}"/>
              </a:ext>
            </a:extLst>
          </p:cNvPr>
          <p:cNvSpPr>
            <a:spLocks noGrp="1"/>
          </p:cNvSpPr>
          <p:nvPr>
            <p:ph type="sldNum" sz="quarter" idx="12"/>
          </p:nvPr>
        </p:nvSpPr>
        <p:spPr>
          <a:xfrm flipH="1">
            <a:off x="5846652" y="6539562"/>
            <a:ext cx="498696" cy="184666"/>
          </a:xfrm>
        </p:spPr>
        <p:txBody>
          <a:bodyPr/>
          <a:lstStyle/>
          <a:p>
            <a:fld id="{C7F5C3B8-40BC-455A-BE9A-A2740983B655}" type="slidenum">
              <a:rPr lang="en-US" smtClean="0"/>
              <a:pPr/>
              <a:t>2</a:t>
            </a:fld>
            <a:endParaRPr lang="en-US"/>
          </a:p>
        </p:txBody>
      </p:sp>
    </p:spTree>
    <p:extLst>
      <p:ext uri="{BB962C8B-B14F-4D97-AF65-F5344CB8AC3E}">
        <p14:creationId xmlns:p14="http://schemas.microsoft.com/office/powerpoint/2010/main" val="175280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2B7F-0514-4B89-E1ED-532FC4A418BD}"/>
              </a:ext>
            </a:extLst>
          </p:cNvPr>
          <p:cNvSpPr>
            <a:spLocks noGrp="1"/>
          </p:cNvSpPr>
          <p:nvPr>
            <p:ph type="title"/>
          </p:nvPr>
        </p:nvSpPr>
        <p:spPr/>
        <p:txBody>
          <a:bodyPr/>
          <a:lstStyle/>
          <a:p>
            <a:r>
              <a:rPr lang="en-US" dirty="0"/>
              <a:t>Tom Wondrash</a:t>
            </a:r>
          </a:p>
        </p:txBody>
      </p:sp>
      <p:sp>
        <p:nvSpPr>
          <p:cNvPr id="3" name="Content Placeholder 2">
            <a:extLst>
              <a:ext uri="{FF2B5EF4-FFF2-40B4-BE49-F238E27FC236}">
                <a16:creationId xmlns:a16="http://schemas.microsoft.com/office/drawing/2014/main" id="{92218837-ADB5-2C36-5C33-2034D4FC347B}"/>
              </a:ext>
            </a:extLst>
          </p:cNvPr>
          <p:cNvSpPr>
            <a:spLocks noGrp="1"/>
          </p:cNvSpPr>
          <p:nvPr>
            <p:ph idx="1"/>
          </p:nvPr>
        </p:nvSpPr>
        <p:spPr>
          <a:xfrm>
            <a:off x="866774" y="1996020"/>
            <a:ext cx="10083433" cy="743793"/>
          </a:xfrm>
        </p:spPr>
        <p:txBody>
          <a:bodyPr/>
          <a:lstStyle/>
          <a:p>
            <a:r>
              <a:rPr lang="en-US" dirty="0"/>
              <a:t>Co-President SSSF</a:t>
            </a:r>
          </a:p>
          <a:p>
            <a:r>
              <a:rPr lang="en-US" dirty="0"/>
              <a:t>National Director Scholastic Clay Target Program</a:t>
            </a:r>
          </a:p>
        </p:txBody>
      </p:sp>
      <p:sp>
        <p:nvSpPr>
          <p:cNvPr id="4" name="Slide Number Placeholder 3">
            <a:extLst>
              <a:ext uri="{FF2B5EF4-FFF2-40B4-BE49-F238E27FC236}">
                <a16:creationId xmlns:a16="http://schemas.microsoft.com/office/drawing/2014/main" id="{7FC0B6E6-552E-4C7F-CA42-9BA655D84167}"/>
              </a:ext>
            </a:extLst>
          </p:cNvPr>
          <p:cNvSpPr>
            <a:spLocks noGrp="1"/>
          </p:cNvSpPr>
          <p:nvPr>
            <p:ph type="sldNum" sz="quarter" idx="12"/>
          </p:nvPr>
        </p:nvSpPr>
        <p:spPr/>
        <p:txBody>
          <a:bodyPr/>
          <a:lstStyle/>
          <a:p>
            <a:fld id="{C7F5C3B8-40BC-455A-BE9A-A2740983B655}" type="slidenum">
              <a:rPr lang="en-US" smtClean="0"/>
              <a:pPr/>
              <a:t>3</a:t>
            </a:fld>
            <a:endParaRPr lang="en-US" dirty="0"/>
          </a:p>
        </p:txBody>
      </p:sp>
      <p:pic>
        <p:nvPicPr>
          <p:cNvPr id="8194" name="Picture 2">
            <a:extLst>
              <a:ext uri="{FF2B5EF4-FFF2-40B4-BE49-F238E27FC236}">
                <a16:creationId xmlns:a16="http://schemas.microsoft.com/office/drawing/2014/main" id="{45282222-330A-43F5-F686-0BFE05140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809" y="2927927"/>
            <a:ext cx="3101398" cy="310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C88AEF-A6A5-41D2-BCE1-19BD90F4AB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4EC88AEF-A6A5-41D2-BCE1-19BD90F4AB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37D9DDE-A2DF-4ACB-A000-3918EE7C0DA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360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E1BD7C72-E815-4D57-932E-9B9A39F85683}"/>
              </a:ext>
            </a:extLst>
          </p:cNvPr>
          <p:cNvSpPr>
            <a:spLocks noGrp="1"/>
          </p:cNvSpPr>
          <p:nvPr>
            <p:ph type="title"/>
          </p:nvPr>
        </p:nvSpPr>
        <p:spPr>
          <a:xfrm>
            <a:off x="841627" y="504896"/>
            <a:ext cx="9815540" cy="553998"/>
          </a:xfrm>
        </p:spPr>
        <p:txBody>
          <a:bodyPr/>
          <a:lstStyle/>
          <a:p>
            <a:r>
              <a:rPr lang="en-IN" dirty="0"/>
              <a:t>What is SSSF</a:t>
            </a:r>
            <a:endParaRPr lang="en-US" dirty="0"/>
          </a:p>
        </p:txBody>
      </p:sp>
      <p:sp>
        <p:nvSpPr>
          <p:cNvPr id="3" name="Content Placeholder 2">
            <a:extLst>
              <a:ext uri="{FF2B5EF4-FFF2-40B4-BE49-F238E27FC236}">
                <a16:creationId xmlns:a16="http://schemas.microsoft.com/office/drawing/2014/main" id="{294BD568-32D4-4D47-B7BA-658D98FA6823}"/>
              </a:ext>
            </a:extLst>
          </p:cNvPr>
          <p:cNvSpPr>
            <a:spLocks noGrp="1"/>
          </p:cNvSpPr>
          <p:nvPr>
            <p:ph idx="1"/>
          </p:nvPr>
        </p:nvSpPr>
        <p:spPr>
          <a:xfrm>
            <a:off x="707656" y="2334426"/>
            <a:ext cx="10776688" cy="2836674"/>
          </a:xfrm>
        </p:spPr>
        <p:txBody>
          <a:bodyPr/>
          <a:lstStyle/>
          <a:p>
            <a:r>
              <a:rPr lang="en-US" sz="2400" dirty="0"/>
              <a:t>The Scholastic Shooting Sports Foundation is a 501c3 not for profit that has two youth shooting programs the Scholastic Clay Target Program (SCTP) and the Scholastic Action Shooting Program (SASP) which are </a:t>
            </a:r>
            <a:r>
              <a:rPr lang="en-US" sz="2000" b="0" i="0" dirty="0">
                <a:effectLst/>
                <a:latin typeface="Montserrat" panose="00000500000000000000" pitchFamily="2" charset="0"/>
              </a:rPr>
              <a:t>youth development programs in which adult coaches and other volunteers use shooting sports to teach and demonstrate sportsmanship, responsibility, honesty, ethics, integrity, teamwork, and other positive life skills. Athletes compete in team-based shooting sports where there is no such thing as being “benched”, offering a truly level playing field to all.</a:t>
            </a: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1BF2203A-CF29-4942-98AE-6FA5CC9DF383}"/>
              </a:ext>
            </a:extLst>
          </p:cNvPr>
          <p:cNvSpPr>
            <a:spLocks noGrp="1"/>
          </p:cNvSpPr>
          <p:nvPr>
            <p:ph type="sldNum" sz="quarter" idx="12"/>
          </p:nvPr>
        </p:nvSpPr>
        <p:spPr>
          <a:xfrm flipH="1">
            <a:off x="5846652" y="6539562"/>
            <a:ext cx="498696" cy="184666"/>
          </a:xfrm>
        </p:spPr>
        <p:txBody>
          <a:bodyPr/>
          <a:lstStyle/>
          <a:p>
            <a:fld id="{C7F5C3B8-40BC-455A-BE9A-A2740983B655}" type="slidenum">
              <a:rPr lang="en-US" smtClean="0"/>
              <a:pPr/>
              <a:t>4</a:t>
            </a:fld>
            <a:endParaRPr lang="en-US"/>
          </a:p>
        </p:txBody>
      </p:sp>
    </p:spTree>
    <p:extLst>
      <p:ext uri="{BB962C8B-B14F-4D97-AF65-F5344CB8AC3E}">
        <p14:creationId xmlns:p14="http://schemas.microsoft.com/office/powerpoint/2010/main" val="129518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E3A2-492A-AB30-87A8-71E9FBA33F2A}"/>
              </a:ext>
            </a:extLst>
          </p:cNvPr>
          <p:cNvSpPr>
            <a:spLocks noGrp="1"/>
          </p:cNvSpPr>
          <p:nvPr>
            <p:ph type="title"/>
          </p:nvPr>
        </p:nvSpPr>
        <p:spPr/>
        <p:txBody>
          <a:bodyPr/>
          <a:lstStyle/>
          <a:p>
            <a:r>
              <a:rPr lang="en-US" dirty="0"/>
              <a:t>SCTP</a:t>
            </a:r>
          </a:p>
        </p:txBody>
      </p:sp>
      <p:sp>
        <p:nvSpPr>
          <p:cNvPr id="3" name="Content Placeholder 2">
            <a:extLst>
              <a:ext uri="{FF2B5EF4-FFF2-40B4-BE49-F238E27FC236}">
                <a16:creationId xmlns:a16="http://schemas.microsoft.com/office/drawing/2014/main" id="{F274DC7B-1E78-C88C-3174-D356711C7A09}"/>
              </a:ext>
            </a:extLst>
          </p:cNvPr>
          <p:cNvSpPr>
            <a:spLocks noGrp="1"/>
          </p:cNvSpPr>
          <p:nvPr>
            <p:ph idx="1"/>
          </p:nvPr>
        </p:nvSpPr>
        <p:spPr>
          <a:xfrm>
            <a:off x="866774" y="1996020"/>
            <a:ext cx="10083433" cy="2667397"/>
          </a:xfrm>
        </p:spPr>
        <p:txBody>
          <a:bodyPr/>
          <a:lstStyle/>
          <a:p>
            <a:r>
              <a:rPr lang="en-US" sz="2000" dirty="0"/>
              <a:t>SCTP was started in 2001 by National Shooting Sports Foundation(NSSF) The Firearm Industry Trade Association. As the Scholastic Trap Program</a:t>
            </a:r>
          </a:p>
          <a:p>
            <a:r>
              <a:rPr lang="en-US" sz="2000" dirty="0"/>
              <a:t>In 2007 the industry with the assistance of the </a:t>
            </a:r>
            <a:r>
              <a:rPr lang="en-US" sz="2000" dirty="0" err="1"/>
              <a:t>Potterfield</a:t>
            </a:r>
            <a:r>
              <a:rPr lang="en-US" sz="2000" dirty="0"/>
              <a:t> family started SSSF to take over NSSF’s trap program, and the name was change to the Scholastic Clay Target Program.</a:t>
            </a:r>
          </a:p>
          <a:p>
            <a:pPr marL="0" indent="0">
              <a:buNone/>
            </a:pPr>
            <a:endParaRPr lang="en-US" sz="2000" dirty="0"/>
          </a:p>
          <a:p>
            <a:endParaRPr lang="en-US" sz="2000" dirty="0"/>
          </a:p>
          <a:p>
            <a:endParaRPr lang="en-US" dirty="0"/>
          </a:p>
        </p:txBody>
      </p:sp>
      <p:sp>
        <p:nvSpPr>
          <p:cNvPr id="4" name="Slide Number Placeholder 3">
            <a:extLst>
              <a:ext uri="{FF2B5EF4-FFF2-40B4-BE49-F238E27FC236}">
                <a16:creationId xmlns:a16="http://schemas.microsoft.com/office/drawing/2014/main" id="{EEA81544-FF14-D63A-9434-4A8A1BF33161}"/>
              </a:ext>
            </a:extLst>
          </p:cNvPr>
          <p:cNvSpPr>
            <a:spLocks noGrp="1"/>
          </p:cNvSpPr>
          <p:nvPr>
            <p:ph type="sldNum" sz="quarter" idx="12"/>
          </p:nvPr>
        </p:nvSpPr>
        <p:spPr/>
        <p:txBody>
          <a:bodyPr/>
          <a:lstStyle/>
          <a:p>
            <a:fld id="{C7F5C3B8-40BC-455A-BE9A-A2740983B655}" type="slidenum">
              <a:rPr lang="en-US" smtClean="0"/>
              <a:pPr/>
              <a:t>5</a:t>
            </a:fld>
            <a:endParaRPr lang="en-US" dirty="0"/>
          </a:p>
        </p:txBody>
      </p:sp>
    </p:spTree>
    <p:extLst>
      <p:ext uri="{BB962C8B-B14F-4D97-AF65-F5344CB8AC3E}">
        <p14:creationId xmlns:p14="http://schemas.microsoft.com/office/powerpoint/2010/main" val="346994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C239-13B7-4B1C-02A5-14254966D3AF}"/>
              </a:ext>
            </a:extLst>
          </p:cNvPr>
          <p:cNvSpPr>
            <a:spLocks noGrp="1"/>
          </p:cNvSpPr>
          <p:nvPr>
            <p:ph type="title"/>
          </p:nvPr>
        </p:nvSpPr>
        <p:spPr/>
        <p:txBody>
          <a:bodyPr/>
          <a:lstStyle/>
          <a:p>
            <a:r>
              <a:rPr lang="en-US" dirty="0"/>
              <a:t>SASP</a:t>
            </a:r>
          </a:p>
        </p:txBody>
      </p:sp>
      <p:sp>
        <p:nvSpPr>
          <p:cNvPr id="3" name="Content Placeholder 2">
            <a:extLst>
              <a:ext uri="{FF2B5EF4-FFF2-40B4-BE49-F238E27FC236}">
                <a16:creationId xmlns:a16="http://schemas.microsoft.com/office/drawing/2014/main" id="{7F1167E7-A0DD-62A5-2A87-3005FA8B4D37}"/>
              </a:ext>
            </a:extLst>
          </p:cNvPr>
          <p:cNvSpPr>
            <a:spLocks noGrp="1"/>
          </p:cNvSpPr>
          <p:nvPr>
            <p:ph idx="1"/>
          </p:nvPr>
        </p:nvSpPr>
        <p:spPr>
          <a:xfrm>
            <a:off x="866774" y="1996020"/>
            <a:ext cx="10083433" cy="2359620"/>
          </a:xfrm>
        </p:spPr>
        <p:txBody>
          <a:bodyPr/>
          <a:lstStyle/>
          <a:p>
            <a:r>
              <a:rPr lang="en-US" dirty="0"/>
              <a:t>2012 with the assistance of the industry and Larry and Brenda the Scholastic Pistol Program was added to SSSF as an action shooting program </a:t>
            </a:r>
          </a:p>
          <a:p>
            <a:r>
              <a:rPr lang="en-US" dirty="0"/>
              <a:t>2016 we added rifle and rebranded as the Scholastic Action Shooting Program</a:t>
            </a:r>
          </a:p>
          <a:p>
            <a:r>
              <a:rPr lang="en-US" dirty="0"/>
              <a:t>2021 Added International Air Pistol, Precision and Sporter Air Rifle, and Sport Pistol. </a:t>
            </a:r>
          </a:p>
          <a:p>
            <a:r>
              <a:rPr lang="en-US" dirty="0"/>
              <a:t>2021 began running the Intercollegiate International Pistol Program for the NRA</a:t>
            </a:r>
          </a:p>
          <a:p>
            <a:endParaRPr lang="en-US" dirty="0"/>
          </a:p>
        </p:txBody>
      </p:sp>
      <p:sp>
        <p:nvSpPr>
          <p:cNvPr id="4" name="Slide Number Placeholder 3">
            <a:extLst>
              <a:ext uri="{FF2B5EF4-FFF2-40B4-BE49-F238E27FC236}">
                <a16:creationId xmlns:a16="http://schemas.microsoft.com/office/drawing/2014/main" id="{BD3D7C35-2DF6-FD0F-9D6E-AF5FE6F849D2}"/>
              </a:ext>
            </a:extLst>
          </p:cNvPr>
          <p:cNvSpPr>
            <a:spLocks noGrp="1"/>
          </p:cNvSpPr>
          <p:nvPr>
            <p:ph type="sldNum" sz="quarter" idx="12"/>
          </p:nvPr>
        </p:nvSpPr>
        <p:spPr/>
        <p:txBody>
          <a:bodyPr/>
          <a:lstStyle/>
          <a:p>
            <a:fld id="{C7F5C3B8-40BC-455A-BE9A-A2740983B655}" type="slidenum">
              <a:rPr lang="en-US" smtClean="0"/>
              <a:pPr/>
              <a:t>6</a:t>
            </a:fld>
            <a:endParaRPr lang="en-US" dirty="0"/>
          </a:p>
        </p:txBody>
      </p:sp>
    </p:spTree>
    <p:extLst>
      <p:ext uri="{BB962C8B-B14F-4D97-AF65-F5344CB8AC3E}">
        <p14:creationId xmlns:p14="http://schemas.microsoft.com/office/powerpoint/2010/main" val="74988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581009-1C58-5416-FCA5-3DBD3A824841}"/>
              </a:ext>
            </a:extLst>
          </p:cNvPr>
          <p:cNvSpPr/>
          <p:nvPr/>
        </p:nvSpPr>
        <p:spPr>
          <a:xfrm>
            <a:off x="1396225" y="1553351"/>
            <a:ext cx="5772149" cy="20859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FC432-FA8D-388D-3B42-5389134F6361}"/>
              </a:ext>
            </a:extLst>
          </p:cNvPr>
          <p:cNvSpPr>
            <a:spLocks noGrp="1"/>
          </p:cNvSpPr>
          <p:nvPr>
            <p:ph type="title"/>
          </p:nvPr>
        </p:nvSpPr>
        <p:spPr/>
        <p:txBody>
          <a:bodyPr/>
          <a:lstStyle/>
          <a:p>
            <a:r>
              <a:rPr lang="en-US" dirty="0"/>
              <a:t>SSSF Board of Directors</a:t>
            </a:r>
          </a:p>
        </p:txBody>
      </p:sp>
      <p:sp>
        <p:nvSpPr>
          <p:cNvPr id="4" name="Slide Number Placeholder 3">
            <a:extLst>
              <a:ext uri="{FF2B5EF4-FFF2-40B4-BE49-F238E27FC236}">
                <a16:creationId xmlns:a16="http://schemas.microsoft.com/office/drawing/2014/main" id="{2D373A92-A9A8-9E0F-62C2-80011D0DD3C0}"/>
              </a:ext>
            </a:extLst>
          </p:cNvPr>
          <p:cNvSpPr>
            <a:spLocks noGrp="1"/>
          </p:cNvSpPr>
          <p:nvPr>
            <p:ph type="sldNum" sz="quarter" idx="12"/>
          </p:nvPr>
        </p:nvSpPr>
        <p:spPr/>
        <p:txBody>
          <a:bodyPr/>
          <a:lstStyle/>
          <a:p>
            <a:fld id="{C7F5C3B8-40BC-455A-BE9A-A2740983B655}" type="slidenum">
              <a:rPr lang="en-US" smtClean="0"/>
              <a:pPr/>
              <a:t>7</a:t>
            </a:fld>
            <a:endParaRPr lang="en-US" dirty="0"/>
          </a:p>
        </p:txBody>
      </p:sp>
      <p:pic>
        <p:nvPicPr>
          <p:cNvPr id="10" name="Picture 9">
            <a:extLst>
              <a:ext uri="{FF2B5EF4-FFF2-40B4-BE49-F238E27FC236}">
                <a16:creationId xmlns:a16="http://schemas.microsoft.com/office/drawing/2014/main" id="{4BC2EE8B-493B-ADA7-8EDB-3FD42DA0F4CA}"/>
              </a:ext>
            </a:extLst>
          </p:cNvPr>
          <p:cNvPicPr>
            <a:picLocks noChangeAspect="1"/>
          </p:cNvPicPr>
          <p:nvPr/>
        </p:nvPicPr>
        <p:blipFill>
          <a:blip r:embed="rId2"/>
          <a:stretch>
            <a:fillRect/>
          </a:stretch>
        </p:blipFill>
        <p:spPr>
          <a:xfrm>
            <a:off x="1510470" y="1685998"/>
            <a:ext cx="1300546" cy="1619356"/>
          </a:xfrm>
          <a:prstGeom prst="rect">
            <a:avLst/>
          </a:prstGeom>
        </p:spPr>
      </p:pic>
      <p:pic>
        <p:nvPicPr>
          <p:cNvPr id="14" name="Picture 13">
            <a:extLst>
              <a:ext uri="{FF2B5EF4-FFF2-40B4-BE49-F238E27FC236}">
                <a16:creationId xmlns:a16="http://schemas.microsoft.com/office/drawing/2014/main" id="{69887EC4-1FFE-226B-42DF-821FBAFC2F11}"/>
              </a:ext>
            </a:extLst>
          </p:cNvPr>
          <p:cNvPicPr>
            <a:picLocks noChangeAspect="1"/>
          </p:cNvPicPr>
          <p:nvPr/>
        </p:nvPicPr>
        <p:blipFill>
          <a:blip r:embed="rId3"/>
          <a:stretch>
            <a:fillRect/>
          </a:stretch>
        </p:blipFill>
        <p:spPr>
          <a:xfrm>
            <a:off x="2912440" y="1656598"/>
            <a:ext cx="1369785" cy="1631655"/>
          </a:xfrm>
          <a:prstGeom prst="rect">
            <a:avLst/>
          </a:prstGeom>
        </p:spPr>
      </p:pic>
      <p:pic>
        <p:nvPicPr>
          <p:cNvPr id="16" name="Picture 15">
            <a:extLst>
              <a:ext uri="{FF2B5EF4-FFF2-40B4-BE49-F238E27FC236}">
                <a16:creationId xmlns:a16="http://schemas.microsoft.com/office/drawing/2014/main" id="{40DA1ADD-C093-A2E7-BEBB-CE4CDA2FC9CC}"/>
              </a:ext>
            </a:extLst>
          </p:cNvPr>
          <p:cNvPicPr>
            <a:picLocks noChangeAspect="1"/>
          </p:cNvPicPr>
          <p:nvPr/>
        </p:nvPicPr>
        <p:blipFill>
          <a:blip r:embed="rId4"/>
          <a:stretch>
            <a:fillRect/>
          </a:stretch>
        </p:blipFill>
        <p:spPr>
          <a:xfrm>
            <a:off x="4422039" y="1685998"/>
            <a:ext cx="1062807" cy="1619356"/>
          </a:xfrm>
          <a:prstGeom prst="rect">
            <a:avLst/>
          </a:prstGeom>
        </p:spPr>
      </p:pic>
      <p:pic>
        <p:nvPicPr>
          <p:cNvPr id="9218" name="Picture 2" descr="Ed White">
            <a:extLst>
              <a:ext uri="{FF2B5EF4-FFF2-40B4-BE49-F238E27FC236}">
                <a16:creationId xmlns:a16="http://schemas.microsoft.com/office/drawing/2014/main" id="{2F8A9D93-6447-C9CC-FCD4-F74461BC05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946" y="1685998"/>
            <a:ext cx="1294956" cy="12949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837AAF5-A8D2-6F2A-2140-03185192E432}"/>
              </a:ext>
            </a:extLst>
          </p:cNvPr>
          <p:cNvSpPr/>
          <p:nvPr/>
        </p:nvSpPr>
        <p:spPr>
          <a:xfrm>
            <a:off x="5687695" y="3029504"/>
            <a:ext cx="1292519" cy="31469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DC91641-97E1-A3C5-DC9E-B3BBD87FABCD}"/>
              </a:ext>
            </a:extLst>
          </p:cNvPr>
          <p:cNvSpPr txBox="1"/>
          <p:nvPr/>
        </p:nvSpPr>
        <p:spPr>
          <a:xfrm>
            <a:off x="5708778" y="3036019"/>
            <a:ext cx="1184477" cy="338554"/>
          </a:xfrm>
          <a:prstGeom prst="rect">
            <a:avLst/>
          </a:prstGeom>
          <a:noFill/>
        </p:spPr>
        <p:txBody>
          <a:bodyPr wrap="square" rtlCol="0">
            <a:spAutoFit/>
          </a:bodyPr>
          <a:lstStyle/>
          <a:p>
            <a:pPr algn="ctr"/>
            <a:r>
              <a:rPr lang="en-US" sz="1600" b="1" dirty="0"/>
              <a:t>Ed White</a:t>
            </a:r>
          </a:p>
        </p:txBody>
      </p:sp>
      <p:sp>
        <p:nvSpPr>
          <p:cNvPr id="24" name="TextBox 23">
            <a:extLst>
              <a:ext uri="{FF2B5EF4-FFF2-40B4-BE49-F238E27FC236}">
                <a16:creationId xmlns:a16="http://schemas.microsoft.com/office/drawing/2014/main" id="{E59408DC-5E4B-59AA-8EA1-19A40C1788B5}"/>
              </a:ext>
            </a:extLst>
          </p:cNvPr>
          <p:cNvSpPr txBox="1"/>
          <p:nvPr/>
        </p:nvSpPr>
        <p:spPr>
          <a:xfrm>
            <a:off x="2927129" y="3269993"/>
            <a:ext cx="2295525" cy="369332"/>
          </a:xfrm>
          <a:prstGeom prst="rect">
            <a:avLst/>
          </a:prstGeom>
          <a:noFill/>
        </p:spPr>
        <p:txBody>
          <a:bodyPr wrap="square" rtlCol="0">
            <a:spAutoFit/>
          </a:bodyPr>
          <a:lstStyle/>
          <a:p>
            <a:r>
              <a:rPr lang="en-US" dirty="0">
                <a:solidFill>
                  <a:schemeClr val="bg1"/>
                </a:solidFill>
              </a:rPr>
              <a:t>Executive Committee</a:t>
            </a:r>
          </a:p>
        </p:txBody>
      </p:sp>
      <p:pic>
        <p:nvPicPr>
          <p:cNvPr id="26" name="Picture 25">
            <a:extLst>
              <a:ext uri="{FF2B5EF4-FFF2-40B4-BE49-F238E27FC236}">
                <a16:creationId xmlns:a16="http://schemas.microsoft.com/office/drawing/2014/main" id="{9DD1BA04-1ECA-A101-446C-21841DE9ECF2}"/>
              </a:ext>
            </a:extLst>
          </p:cNvPr>
          <p:cNvPicPr>
            <a:picLocks noChangeAspect="1"/>
          </p:cNvPicPr>
          <p:nvPr/>
        </p:nvPicPr>
        <p:blipFill>
          <a:blip r:embed="rId6"/>
          <a:stretch>
            <a:fillRect/>
          </a:stretch>
        </p:blipFill>
        <p:spPr>
          <a:xfrm>
            <a:off x="7862331" y="1649219"/>
            <a:ext cx="1443036" cy="1758129"/>
          </a:xfrm>
          <a:prstGeom prst="rect">
            <a:avLst/>
          </a:prstGeom>
        </p:spPr>
      </p:pic>
      <p:pic>
        <p:nvPicPr>
          <p:cNvPr id="30" name="Picture 29">
            <a:extLst>
              <a:ext uri="{FF2B5EF4-FFF2-40B4-BE49-F238E27FC236}">
                <a16:creationId xmlns:a16="http://schemas.microsoft.com/office/drawing/2014/main" id="{AA23FDF6-791E-9F99-0D78-3909E60925BB}"/>
              </a:ext>
            </a:extLst>
          </p:cNvPr>
          <p:cNvPicPr>
            <a:picLocks noChangeAspect="1"/>
          </p:cNvPicPr>
          <p:nvPr/>
        </p:nvPicPr>
        <p:blipFill>
          <a:blip r:embed="rId7"/>
          <a:stretch>
            <a:fillRect/>
          </a:stretch>
        </p:blipFill>
        <p:spPr>
          <a:xfrm>
            <a:off x="9854515" y="1588208"/>
            <a:ext cx="1154873" cy="1755990"/>
          </a:xfrm>
          <a:prstGeom prst="rect">
            <a:avLst/>
          </a:prstGeom>
        </p:spPr>
      </p:pic>
      <p:pic>
        <p:nvPicPr>
          <p:cNvPr id="9216" name="Picture 9215">
            <a:extLst>
              <a:ext uri="{FF2B5EF4-FFF2-40B4-BE49-F238E27FC236}">
                <a16:creationId xmlns:a16="http://schemas.microsoft.com/office/drawing/2014/main" id="{33D8F49D-57D2-A7C4-C127-3E1165EE1957}"/>
              </a:ext>
            </a:extLst>
          </p:cNvPr>
          <p:cNvPicPr>
            <a:picLocks noChangeAspect="1"/>
          </p:cNvPicPr>
          <p:nvPr/>
        </p:nvPicPr>
        <p:blipFill>
          <a:blip r:embed="rId8"/>
          <a:stretch>
            <a:fillRect/>
          </a:stretch>
        </p:blipFill>
        <p:spPr>
          <a:xfrm>
            <a:off x="1512466" y="4130769"/>
            <a:ext cx="1563600" cy="1814366"/>
          </a:xfrm>
          <a:prstGeom prst="rect">
            <a:avLst/>
          </a:prstGeom>
        </p:spPr>
      </p:pic>
      <p:pic>
        <p:nvPicPr>
          <p:cNvPr id="9219" name="Picture 9218">
            <a:extLst>
              <a:ext uri="{FF2B5EF4-FFF2-40B4-BE49-F238E27FC236}">
                <a16:creationId xmlns:a16="http://schemas.microsoft.com/office/drawing/2014/main" id="{379F7468-7CE7-2397-DC6B-5A11B53AA1D3}"/>
              </a:ext>
            </a:extLst>
          </p:cNvPr>
          <p:cNvPicPr>
            <a:picLocks noChangeAspect="1"/>
          </p:cNvPicPr>
          <p:nvPr/>
        </p:nvPicPr>
        <p:blipFill>
          <a:blip r:embed="rId9"/>
          <a:stretch>
            <a:fillRect/>
          </a:stretch>
        </p:blipFill>
        <p:spPr>
          <a:xfrm>
            <a:off x="3691054" y="4130769"/>
            <a:ext cx="1248731" cy="1952634"/>
          </a:xfrm>
          <a:prstGeom prst="rect">
            <a:avLst/>
          </a:prstGeom>
        </p:spPr>
      </p:pic>
      <p:pic>
        <p:nvPicPr>
          <p:cNvPr id="9220" name="Picture 4" descr="Bernie Till">
            <a:extLst>
              <a:ext uri="{FF2B5EF4-FFF2-40B4-BE49-F238E27FC236}">
                <a16:creationId xmlns:a16="http://schemas.microsoft.com/office/drawing/2014/main" id="{06E92017-7414-5EB8-F7B8-8674B99C20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8127" y="4148319"/>
            <a:ext cx="1563600" cy="156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2" name="Picture 6" descr="Jen Ramsay">
            <a:extLst>
              <a:ext uri="{FF2B5EF4-FFF2-40B4-BE49-F238E27FC236}">
                <a16:creationId xmlns:a16="http://schemas.microsoft.com/office/drawing/2014/main" id="{A9FA5944-39DE-9AA8-4164-AE5B1E35F3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1739" y="4130769"/>
            <a:ext cx="1581150" cy="1581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221" name="TextBox 9220">
            <a:extLst>
              <a:ext uri="{FF2B5EF4-FFF2-40B4-BE49-F238E27FC236}">
                <a16:creationId xmlns:a16="http://schemas.microsoft.com/office/drawing/2014/main" id="{5981C944-789F-710F-5DB3-58EBD3469528}"/>
              </a:ext>
            </a:extLst>
          </p:cNvPr>
          <p:cNvSpPr txBox="1"/>
          <p:nvPr/>
        </p:nvSpPr>
        <p:spPr>
          <a:xfrm>
            <a:off x="10005689" y="5760469"/>
            <a:ext cx="1347689" cy="369332"/>
          </a:xfrm>
          <a:prstGeom prst="rect">
            <a:avLst/>
          </a:prstGeom>
          <a:noFill/>
        </p:spPr>
        <p:txBody>
          <a:bodyPr wrap="square" rtlCol="0">
            <a:spAutoFit/>
          </a:bodyPr>
          <a:lstStyle/>
          <a:p>
            <a:r>
              <a:rPr lang="en-US" b="1" dirty="0"/>
              <a:t>JW Worthen</a:t>
            </a:r>
          </a:p>
        </p:txBody>
      </p:sp>
      <p:sp>
        <p:nvSpPr>
          <p:cNvPr id="9223" name="TextBox 9222">
            <a:extLst>
              <a:ext uri="{FF2B5EF4-FFF2-40B4-BE49-F238E27FC236}">
                <a16:creationId xmlns:a16="http://schemas.microsoft.com/office/drawing/2014/main" id="{138822EB-CD01-A87A-2F27-A48D7CBF23D1}"/>
              </a:ext>
            </a:extLst>
          </p:cNvPr>
          <p:cNvSpPr txBox="1"/>
          <p:nvPr/>
        </p:nvSpPr>
        <p:spPr>
          <a:xfrm>
            <a:off x="5743519" y="5760469"/>
            <a:ext cx="1248731" cy="369332"/>
          </a:xfrm>
          <a:prstGeom prst="rect">
            <a:avLst/>
          </a:prstGeom>
          <a:noFill/>
        </p:spPr>
        <p:txBody>
          <a:bodyPr wrap="square" rtlCol="0">
            <a:spAutoFit/>
          </a:bodyPr>
          <a:lstStyle/>
          <a:p>
            <a:r>
              <a:rPr lang="en-US" b="1" dirty="0"/>
              <a:t>Jen Ramsay</a:t>
            </a:r>
          </a:p>
        </p:txBody>
      </p:sp>
      <p:pic>
        <p:nvPicPr>
          <p:cNvPr id="9224" name="Picture 8" descr="Profile photo of JW Worthen">
            <a:extLst>
              <a:ext uri="{FF2B5EF4-FFF2-40B4-BE49-F238E27FC236}">
                <a16:creationId xmlns:a16="http://schemas.microsoft.com/office/drawing/2014/main" id="{65405F8D-7D22-A327-4AB3-CC60109AA6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54515" y="4148319"/>
            <a:ext cx="1563600" cy="156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225" name="TextBox 9224">
            <a:extLst>
              <a:ext uri="{FF2B5EF4-FFF2-40B4-BE49-F238E27FC236}">
                <a16:creationId xmlns:a16="http://schemas.microsoft.com/office/drawing/2014/main" id="{3A3A7D98-5B9B-6C60-BF90-F0B2C4CAD0E0}"/>
              </a:ext>
            </a:extLst>
          </p:cNvPr>
          <p:cNvSpPr txBox="1"/>
          <p:nvPr/>
        </p:nvSpPr>
        <p:spPr>
          <a:xfrm>
            <a:off x="8017961" y="5760469"/>
            <a:ext cx="1131777" cy="369332"/>
          </a:xfrm>
          <a:prstGeom prst="rect">
            <a:avLst/>
          </a:prstGeom>
          <a:noFill/>
        </p:spPr>
        <p:txBody>
          <a:bodyPr wrap="square" rtlCol="0">
            <a:spAutoFit/>
          </a:bodyPr>
          <a:lstStyle/>
          <a:p>
            <a:r>
              <a:rPr lang="en-US" b="1" dirty="0"/>
              <a:t>Bernie Till</a:t>
            </a:r>
          </a:p>
        </p:txBody>
      </p:sp>
    </p:spTree>
    <p:extLst>
      <p:ext uri="{BB962C8B-B14F-4D97-AF65-F5344CB8AC3E}">
        <p14:creationId xmlns:p14="http://schemas.microsoft.com/office/powerpoint/2010/main" val="102347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BA6A-31F3-F8FF-B02C-C6164F6E060F}"/>
              </a:ext>
            </a:extLst>
          </p:cNvPr>
          <p:cNvSpPr>
            <a:spLocks noGrp="1"/>
          </p:cNvSpPr>
          <p:nvPr>
            <p:ph type="title"/>
          </p:nvPr>
        </p:nvSpPr>
        <p:spPr/>
        <p:txBody>
          <a:bodyPr/>
          <a:lstStyle/>
          <a:p>
            <a:r>
              <a:rPr lang="en-US" dirty="0"/>
              <a:t>What’s New</a:t>
            </a:r>
          </a:p>
        </p:txBody>
      </p:sp>
      <p:sp>
        <p:nvSpPr>
          <p:cNvPr id="4" name="Slide Number Placeholder 3">
            <a:extLst>
              <a:ext uri="{FF2B5EF4-FFF2-40B4-BE49-F238E27FC236}">
                <a16:creationId xmlns:a16="http://schemas.microsoft.com/office/drawing/2014/main" id="{E4C8A864-2CB2-41F3-F9CB-32B53910995A}"/>
              </a:ext>
            </a:extLst>
          </p:cNvPr>
          <p:cNvSpPr>
            <a:spLocks noGrp="1"/>
          </p:cNvSpPr>
          <p:nvPr>
            <p:ph type="sldNum" sz="quarter" idx="12"/>
          </p:nvPr>
        </p:nvSpPr>
        <p:spPr/>
        <p:txBody>
          <a:bodyPr/>
          <a:lstStyle/>
          <a:p>
            <a:fld id="{C7F5C3B8-40BC-455A-BE9A-A2740983B655}" type="slidenum">
              <a:rPr lang="en-US" smtClean="0"/>
              <a:pPr/>
              <a:t>8</a:t>
            </a:fld>
            <a:endParaRPr lang="en-US" dirty="0"/>
          </a:p>
        </p:txBody>
      </p:sp>
      <p:pic>
        <p:nvPicPr>
          <p:cNvPr id="2050" name="Picture 2">
            <a:extLst>
              <a:ext uri="{FF2B5EF4-FFF2-40B4-BE49-F238E27FC236}">
                <a16:creationId xmlns:a16="http://schemas.microsoft.com/office/drawing/2014/main" id="{F3880F93-A8A5-D0B8-5B16-EA9E61251B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2619" y="1441490"/>
            <a:ext cx="3406761" cy="3647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4B7767-B6FD-FEC0-E02B-9A873A3BCCD0}"/>
              </a:ext>
            </a:extLst>
          </p:cNvPr>
          <p:cNvSpPr txBox="1"/>
          <p:nvPr/>
        </p:nvSpPr>
        <p:spPr>
          <a:xfrm>
            <a:off x="4767907" y="5354325"/>
            <a:ext cx="2656184" cy="923330"/>
          </a:xfrm>
          <a:prstGeom prst="rect">
            <a:avLst/>
          </a:prstGeom>
          <a:noFill/>
        </p:spPr>
        <p:txBody>
          <a:bodyPr wrap="square">
            <a:spAutoFit/>
          </a:bodyPr>
          <a:lstStyle/>
          <a:p>
            <a:pPr algn="ctr"/>
            <a:r>
              <a:rPr lang="en-US" b="0" i="0" dirty="0">
                <a:effectLst/>
                <a:latin typeface="Arimo"/>
              </a:rPr>
              <a:t>1420 County Road 276</a:t>
            </a:r>
            <a:br>
              <a:rPr lang="en-US" b="0" i="0" dirty="0">
                <a:effectLst/>
                <a:latin typeface="Arimo"/>
              </a:rPr>
            </a:br>
            <a:r>
              <a:rPr lang="en-US" b="0" i="0" dirty="0">
                <a:effectLst/>
                <a:latin typeface="Arimo"/>
              </a:rPr>
              <a:t>Columbia, MO 65202</a:t>
            </a:r>
          </a:p>
          <a:p>
            <a:pPr algn="l"/>
            <a:r>
              <a:rPr lang="en-US" b="0" i="0" dirty="0">
                <a:effectLst/>
                <a:latin typeface="Arimo"/>
              </a:rPr>
              <a:t>phone / fax:</a:t>
            </a:r>
            <a:r>
              <a:rPr lang="en-US" b="1" i="0" dirty="0">
                <a:effectLst/>
                <a:latin typeface="Arimo"/>
              </a:rPr>
              <a:t> 573.387.4747</a:t>
            </a:r>
            <a:endParaRPr lang="en-US" b="0" i="0" dirty="0">
              <a:effectLst/>
              <a:latin typeface="Arimo"/>
            </a:endParaRPr>
          </a:p>
        </p:txBody>
      </p:sp>
    </p:spTree>
    <p:extLst>
      <p:ext uri="{BB962C8B-B14F-4D97-AF65-F5344CB8AC3E}">
        <p14:creationId xmlns:p14="http://schemas.microsoft.com/office/powerpoint/2010/main" val="304200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9FBB-4EC6-C81A-EF15-5B19873BFE83}"/>
              </a:ext>
            </a:extLst>
          </p:cNvPr>
          <p:cNvSpPr>
            <a:spLocks noGrp="1"/>
          </p:cNvSpPr>
          <p:nvPr>
            <p:ph type="title"/>
          </p:nvPr>
        </p:nvSpPr>
        <p:spPr/>
        <p:txBody>
          <a:bodyPr/>
          <a:lstStyle/>
          <a:p>
            <a:r>
              <a:rPr lang="en-US" dirty="0"/>
              <a:t>SCTP 2023</a:t>
            </a:r>
          </a:p>
        </p:txBody>
      </p:sp>
      <p:sp>
        <p:nvSpPr>
          <p:cNvPr id="3" name="Content Placeholder 2">
            <a:extLst>
              <a:ext uri="{FF2B5EF4-FFF2-40B4-BE49-F238E27FC236}">
                <a16:creationId xmlns:a16="http://schemas.microsoft.com/office/drawing/2014/main" id="{49BEF8D6-0D41-EB30-4B15-27EF7C5F3ADA}"/>
              </a:ext>
            </a:extLst>
          </p:cNvPr>
          <p:cNvSpPr>
            <a:spLocks noGrp="1"/>
          </p:cNvSpPr>
          <p:nvPr>
            <p:ph idx="1"/>
          </p:nvPr>
        </p:nvSpPr>
        <p:spPr>
          <a:xfrm>
            <a:off x="1658625" y="4277307"/>
            <a:ext cx="10083433" cy="307777"/>
          </a:xfrm>
        </p:spPr>
        <p:txBody>
          <a:bodyPr/>
          <a:lstStyle/>
          <a:p>
            <a:pPr marL="0" indent="0" algn="ctr">
              <a:buNone/>
            </a:pPr>
            <a:r>
              <a:rPr lang="en-US" dirty="0"/>
              <a:t> Averaged 11.24% increase each year over the past 13 year.</a:t>
            </a:r>
          </a:p>
        </p:txBody>
      </p:sp>
      <p:sp>
        <p:nvSpPr>
          <p:cNvPr id="4" name="Slide Number Placeholder 3">
            <a:extLst>
              <a:ext uri="{FF2B5EF4-FFF2-40B4-BE49-F238E27FC236}">
                <a16:creationId xmlns:a16="http://schemas.microsoft.com/office/drawing/2014/main" id="{A68C0552-692F-27C5-5DE0-13C880137CE6}"/>
              </a:ext>
            </a:extLst>
          </p:cNvPr>
          <p:cNvSpPr>
            <a:spLocks noGrp="1"/>
          </p:cNvSpPr>
          <p:nvPr>
            <p:ph type="sldNum" sz="quarter" idx="12"/>
          </p:nvPr>
        </p:nvSpPr>
        <p:spPr/>
        <p:txBody>
          <a:bodyPr/>
          <a:lstStyle/>
          <a:p>
            <a:fld id="{C7F5C3B8-40BC-455A-BE9A-A2740983B655}" type="slidenum">
              <a:rPr lang="en-US" smtClean="0"/>
              <a:pPr/>
              <a:t>9</a:t>
            </a:fld>
            <a:endParaRPr lang="en-US" dirty="0"/>
          </a:p>
        </p:txBody>
      </p:sp>
      <p:graphicFrame>
        <p:nvGraphicFramePr>
          <p:cNvPr id="7" name="Object 6">
            <a:extLst>
              <a:ext uri="{FF2B5EF4-FFF2-40B4-BE49-F238E27FC236}">
                <a16:creationId xmlns:a16="http://schemas.microsoft.com/office/drawing/2014/main" id="{5BC7D7DA-A5E3-35E5-9DB0-4A1FFD3B1D00}"/>
              </a:ext>
            </a:extLst>
          </p:cNvPr>
          <p:cNvGraphicFramePr>
            <a:graphicFrameLocks noChangeAspect="1"/>
          </p:cNvGraphicFramePr>
          <p:nvPr>
            <p:extLst>
              <p:ext uri="{D42A27DB-BD31-4B8C-83A1-F6EECF244321}">
                <p14:modId xmlns:p14="http://schemas.microsoft.com/office/powerpoint/2010/main" val="3704072996"/>
              </p:ext>
            </p:extLst>
          </p:nvPr>
        </p:nvGraphicFramePr>
        <p:xfrm>
          <a:off x="3100677" y="2392422"/>
          <a:ext cx="6775340" cy="1179657"/>
        </p:xfrm>
        <a:graphic>
          <a:graphicData uri="http://schemas.openxmlformats.org/presentationml/2006/ole">
            <mc:AlternateContent xmlns:mc="http://schemas.openxmlformats.org/markup-compatibility/2006">
              <mc:Choice xmlns:v="urn:schemas-microsoft-com:vml" Requires="v">
                <p:oleObj name="Worksheet" r:id="rId2" imgW="4549034" imgH="792417" progId="Excel.Sheet.12">
                  <p:embed/>
                </p:oleObj>
              </mc:Choice>
              <mc:Fallback>
                <p:oleObj name="Worksheet" r:id="rId2" imgW="4549034" imgH="792417" progId="Excel.Sheet.12">
                  <p:embed/>
                  <p:pic>
                    <p:nvPicPr>
                      <p:cNvPr id="0" name=""/>
                      <p:cNvPicPr/>
                      <p:nvPr/>
                    </p:nvPicPr>
                    <p:blipFill>
                      <a:blip r:embed="rId3"/>
                      <a:stretch>
                        <a:fillRect/>
                      </a:stretch>
                    </p:blipFill>
                    <p:spPr>
                      <a:xfrm>
                        <a:off x="3100677" y="2392422"/>
                        <a:ext cx="6775340" cy="117965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390AE98-E208-2241-19C6-62F92BC08C88}"/>
              </a:ext>
            </a:extLst>
          </p:cNvPr>
          <p:cNvGraphicFramePr>
            <a:graphicFrameLocks noChangeAspect="1"/>
          </p:cNvGraphicFramePr>
          <p:nvPr>
            <p:extLst>
              <p:ext uri="{D42A27DB-BD31-4B8C-83A1-F6EECF244321}">
                <p14:modId xmlns:p14="http://schemas.microsoft.com/office/powerpoint/2010/main" val="1882928983"/>
              </p:ext>
            </p:extLst>
          </p:nvPr>
        </p:nvGraphicFramePr>
        <p:xfrm>
          <a:off x="3100677" y="3565141"/>
          <a:ext cx="6775340" cy="283685"/>
        </p:xfrm>
        <a:graphic>
          <a:graphicData uri="http://schemas.openxmlformats.org/presentationml/2006/ole">
            <mc:AlternateContent xmlns:mc="http://schemas.openxmlformats.org/markup-compatibility/2006">
              <mc:Choice xmlns:v="urn:schemas-microsoft-com:vml" Requires="v">
                <p:oleObj name="Worksheet" r:id="rId4" imgW="4549034" imgH="190469" progId="Excel.Sheet.12">
                  <p:embed/>
                </p:oleObj>
              </mc:Choice>
              <mc:Fallback>
                <p:oleObj name="Worksheet" r:id="rId4" imgW="4549034" imgH="190469" progId="Excel.Sheet.12">
                  <p:embed/>
                  <p:pic>
                    <p:nvPicPr>
                      <p:cNvPr id="0" name=""/>
                      <p:cNvPicPr/>
                      <p:nvPr/>
                    </p:nvPicPr>
                    <p:blipFill>
                      <a:blip r:embed="rId5"/>
                      <a:stretch>
                        <a:fillRect/>
                      </a:stretch>
                    </p:blipFill>
                    <p:spPr>
                      <a:xfrm>
                        <a:off x="3100677" y="3565141"/>
                        <a:ext cx="6775340" cy="283685"/>
                      </a:xfrm>
                      <a:prstGeom prst="rect">
                        <a:avLst/>
                      </a:prstGeom>
                    </p:spPr>
                  </p:pic>
                </p:oleObj>
              </mc:Fallback>
            </mc:AlternateContent>
          </a:graphicData>
        </a:graphic>
      </p:graphicFrame>
    </p:spTree>
    <p:extLst>
      <p:ext uri="{BB962C8B-B14F-4D97-AF65-F5344CB8AC3E}">
        <p14:creationId xmlns:p14="http://schemas.microsoft.com/office/powerpoint/2010/main" val="81212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3yRmuFpRumtnvpY4tA3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3yRmuFpRumtnvpY4tA3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3yRmuFpRumtnvpY4tA3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3yRmuFpRumtnvpY4tA3D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NE1lTShSXmfHxWk5tGV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t6Ud_uDRHeTw866eVaLU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VppWz2fTfKXpL7dpwLo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35">
      <a:dk1>
        <a:sysClr val="windowText" lastClr="000000"/>
      </a:dk1>
      <a:lt1>
        <a:sysClr val="window" lastClr="FFFFFF"/>
      </a:lt1>
      <a:dk2>
        <a:srgbClr val="44546A"/>
      </a:dk2>
      <a:lt2>
        <a:srgbClr val="E7E6E6"/>
      </a:lt2>
      <a:accent1>
        <a:srgbClr val="0069AA"/>
      </a:accent1>
      <a:accent2>
        <a:srgbClr val="C12E1E"/>
      </a:accent2>
      <a:accent3>
        <a:srgbClr val="F4901E"/>
      </a:accent3>
      <a:accent4>
        <a:srgbClr val="000000"/>
      </a:accent4>
      <a:accent5>
        <a:srgbClr val="4D4D4D"/>
      </a:accent5>
      <a:accent6>
        <a:srgbClr val="70AD47"/>
      </a:accent6>
      <a:hlink>
        <a:srgbClr val="0563C1"/>
      </a:hlink>
      <a:folHlink>
        <a:srgbClr val="954F72"/>
      </a:folHlink>
    </a:clrScheme>
    <a:fontScheme name="Custom 92">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D98AF74FE0B4A89508E66A217D6D2" ma:contentTypeVersion="14" ma:contentTypeDescription="Create a new document." ma:contentTypeScope="" ma:versionID="4b302449e47fb509106971cda194d42b">
  <xsd:schema xmlns:xsd="http://www.w3.org/2001/XMLSchema" xmlns:xs="http://www.w3.org/2001/XMLSchema" xmlns:p="http://schemas.microsoft.com/office/2006/metadata/properties" xmlns:ns2="650b242b-e381-4b77-886e-543c4678da09" xmlns:ns3="2d3be834-5d4c-4e43-a35f-e0a90fe03baf" targetNamespace="http://schemas.microsoft.com/office/2006/metadata/properties" ma:root="true" ma:fieldsID="194768f2783745c46bead9f490b63619" ns2:_="" ns3:_="">
    <xsd:import namespace="650b242b-e381-4b77-886e-543c4678da09"/>
    <xsd:import namespace="2d3be834-5d4c-4e43-a35f-e0a90fe03ba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b242b-e381-4b77-886e-543c4678da0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91d6445e-2d5b-45ac-a532-1034da9774a8}" ma:internalName="TaxCatchAll" ma:showField="CatchAllData" ma:web="650b242b-e381-4b77-886e-543c4678da0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3be834-5d4c-4e43-a35f-e0a90fe03b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546cdec-35b0-46fd-99b1-b7ad91dc8b6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0A0DC-AF4B-4464-9C26-6A0A3CDBF8A8}"/>
</file>

<file path=customXml/itemProps2.xml><?xml version="1.0" encoding="utf-8"?>
<ds:datastoreItem xmlns:ds="http://schemas.openxmlformats.org/officeDocument/2006/customXml" ds:itemID="{7F23DC6C-B93C-41C3-85BA-AC088D3731F7}"/>
</file>

<file path=customXml/itemProps3.xml><?xml version="1.0" encoding="utf-8"?>
<ds:datastoreItem xmlns:ds="http://schemas.openxmlformats.org/officeDocument/2006/customXml" ds:itemID="{C9766F68-978B-41B3-B3B6-B2005A24F145}"/>
</file>

<file path=docProps/app.xml><?xml version="1.0" encoding="utf-8"?>
<Properties xmlns="http://schemas.openxmlformats.org/officeDocument/2006/extended-properties" xmlns:vt="http://schemas.openxmlformats.org/officeDocument/2006/docPropsVTypes">
  <TotalTime>4220</TotalTime>
  <Words>736</Words>
  <Application>Microsoft Office PowerPoint</Application>
  <PresentationFormat>Widescreen</PresentationFormat>
  <Paragraphs>119</Paragraphs>
  <Slides>17</Slides>
  <Notes>0</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5" baseType="lpstr">
      <vt:lpstr>Arial</vt:lpstr>
      <vt:lpstr>Arimo</vt:lpstr>
      <vt:lpstr>Calibri</vt:lpstr>
      <vt:lpstr>Calibri Light</vt:lpstr>
      <vt:lpstr>Montserrat</vt:lpstr>
      <vt:lpstr>Office Theme</vt:lpstr>
      <vt:lpstr>think-cell Slide</vt:lpstr>
      <vt:lpstr>Microsoft Excel Worksheet</vt:lpstr>
      <vt:lpstr>SSSF Update</vt:lpstr>
      <vt:lpstr>Rick Leach </vt:lpstr>
      <vt:lpstr>Tom Wondrash</vt:lpstr>
      <vt:lpstr>What is SSSF</vt:lpstr>
      <vt:lpstr>SCTP</vt:lpstr>
      <vt:lpstr>SASP</vt:lpstr>
      <vt:lpstr>SSSF Board of Directors</vt:lpstr>
      <vt:lpstr>What’s New</vt:lpstr>
      <vt:lpstr>SCTP 2023</vt:lpstr>
      <vt:lpstr>SASP 2023</vt:lpstr>
      <vt:lpstr>SCTP Nationals</vt:lpstr>
      <vt:lpstr>SASP National</vt:lpstr>
      <vt:lpstr>SASP Nationals</vt:lpstr>
      <vt:lpstr>Economic Impact of Nationals 2023</vt:lpstr>
      <vt:lpstr>QUESTIONS</vt:lpstr>
      <vt:lpstr>THANK YOU!</vt:lpstr>
      <vt:lpstr>Divider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Sridhar</dc:creator>
  <cp:lastModifiedBy>Rick Leach</cp:lastModifiedBy>
  <cp:revision>49</cp:revision>
  <dcterms:created xsi:type="dcterms:W3CDTF">2018-09-07T12:08:52Z</dcterms:created>
  <dcterms:modified xsi:type="dcterms:W3CDTF">2023-10-07T04:14:33Z</dcterms:modified>
</cp:coreProperties>
</file>