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37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85D1C7-6022-433D-8728-3CB546F9C689}" type="doc">
      <dgm:prSet loTypeId="urn:microsoft.com/office/officeart/2005/8/layout/process1" loCatId="process" qsTypeId="urn:microsoft.com/office/officeart/2005/8/quickstyle/simple1" qsCatId="simple" csTypeId="urn:microsoft.com/office/officeart/2005/8/colors/colorful5" csCatId="colorful" phldr="1"/>
      <dgm:spPr/>
      <dgm:t>
        <a:bodyPr/>
        <a:lstStyle/>
        <a:p>
          <a:endParaRPr lang="en-US"/>
        </a:p>
      </dgm:t>
    </dgm:pt>
    <dgm:pt modelId="{79D22115-99A8-4304-8C7E-CAD7FA710FB4}">
      <dgm:prSet/>
      <dgm:spPr/>
      <dgm:t>
        <a:bodyPr/>
        <a:lstStyle/>
        <a:p>
          <a:r>
            <a:rPr lang="en-US" baseline="0"/>
            <a:t>From March 2020 to March 2022 one in five households purchased a firearm. During that same period one in 20 Americans purchased their first firearm. From 1972 to 2023 the percentage of homes owning firearms has increased two percent…BUT the population has increased by 135 million individuals. </a:t>
          </a:r>
          <a:endParaRPr lang="en-US"/>
        </a:p>
      </dgm:t>
    </dgm:pt>
    <dgm:pt modelId="{703BF0EA-029A-4267-AD9E-40A3FF33EFC8}" type="parTrans" cxnId="{1588CE05-6B20-446E-B922-3DDC2B468626}">
      <dgm:prSet/>
      <dgm:spPr/>
      <dgm:t>
        <a:bodyPr/>
        <a:lstStyle/>
        <a:p>
          <a:endParaRPr lang="en-US"/>
        </a:p>
      </dgm:t>
    </dgm:pt>
    <dgm:pt modelId="{061A9941-6275-436F-9C3F-011CAE49C0B4}" type="sibTrans" cxnId="{1588CE05-6B20-446E-B922-3DDC2B468626}">
      <dgm:prSet/>
      <dgm:spPr/>
      <dgm:t>
        <a:bodyPr/>
        <a:lstStyle/>
        <a:p>
          <a:endParaRPr lang="en-US"/>
        </a:p>
      </dgm:t>
    </dgm:pt>
    <dgm:pt modelId="{06E0B4EE-958F-4A22-94A3-6862769D92D0}">
      <dgm:prSet/>
      <dgm:spPr/>
      <dgm:t>
        <a:bodyPr/>
        <a:lstStyle/>
        <a:p>
          <a:r>
            <a:rPr lang="en-US" baseline="0" dirty="0"/>
            <a:t>Much of the increase in use and ownership of firearms is due to the normalization and recognition of the shooting sports, hunting and self defense as a mainstream ideal.</a:t>
          </a:r>
          <a:endParaRPr lang="en-US" dirty="0"/>
        </a:p>
      </dgm:t>
    </dgm:pt>
    <dgm:pt modelId="{F51C6F86-C00B-4E15-94BE-CB256B9F416B}" type="parTrans" cxnId="{759C9552-FB89-40A9-95EC-82ED5DC0D57D}">
      <dgm:prSet/>
      <dgm:spPr/>
      <dgm:t>
        <a:bodyPr/>
        <a:lstStyle/>
        <a:p>
          <a:endParaRPr lang="en-US"/>
        </a:p>
      </dgm:t>
    </dgm:pt>
    <dgm:pt modelId="{1D8F375D-7BF0-4746-936C-3298E9C99F81}" type="sibTrans" cxnId="{759C9552-FB89-40A9-95EC-82ED5DC0D57D}">
      <dgm:prSet/>
      <dgm:spPr/>
      <dgm:t>
        <a:bodyPr/>
        <a:lstStyle/>
        <a:p>
          <a:endParaRPr lang="en-US"/>
        </a:p>
      </dgm:t>
    </dgm:pt>
    <dgm:pt modelId="{4EFA4116-1B14-4067-ABCE-93F1078E0216}">
      <dgm:prSet/>
      <dgm:spPr/>
      <dgm:t>
        <a:bodyPr/>
        <a:lstStyle/>
        <a:p>
          <a:r>
            <a:rPr lang="en-US" baseline="0" dirty="0"/>
            <a:t>From the plethora of magazines on the newsstand to podcasts, </a:t>
          </a:r>
          <a:r>
            <a:rPr lang="en-US" baseline="0" dirty="0" err="1"/>
            <a:t>youtube</a:t>
          </a:r>
          <a:r>
            <a:rPr lang="en-US" baseline="0" dirty="0"/>
            <a:t> and other social media platforms, much of the stigma previously associated with firearms no longer exists within the ranks of the average American. (Caveat)</a:t>
          </a:r>
          <a:endParaRPr lang="en-US" dirty="0"/>
        </a:p>
      </dgm:t>
    </dgm:pt>
    <dgm:pt modelId="{58B361DB-1F5F-41FF-93A5-7A50BB606807}" type="parTrans" cxnId="{FF190BB4-0E6E-41E5-AE85-B0BE682FA635}">
      <dgm:prSet/>
      <dgm:spPr/>
      <dgm:t>
        <a:bodyPr/>
        <a:lstStyle/>
        <a:p>
          <a:endParaRPr lang="en-US"/>
        </a:p>
      </dgm:t>
    </dgm:pt>
    <dgm:pt modelId="{E8C2BA84-0D3A-451F-9562-F239C7ED82D4}" type="sibTrans" cxnId="{FF190BB4-0E6E-41E5-AE85-B0BE682FA635}">
      <dgm:prSet/>
      <dgm:spPr/>
      <dgm:t>
        <a:bodyPr/>
        <a:lstStyle/>
        <a:p>
          <a:endParaRPr lang="en-US"/>
        </a:p>
      </dgm:t>
    </dgm:pt>
    <dgm:pt modelId="{2E23F51C-AD7D-4785-A63B-9FACE9AA9BE4}" type="pres">
      <dgm:prSet presAssocID="{5585D1C7-6022-433D-8728-3CB546F9C689}" presName="Name0" presStyleCnt="0">
        <dgm:presLayoutVars>
          <dgm:dir/>
          <dgm:resizeHandles val="exact"/>
        </dgm:presLayoutVars>
      </dgm:prSet>
      <dgm:spPr/>
    </dgm:pt>
    <dgm:pt modelId="{BDCF8DDF-76A1-475A-8A35-AC4B80BA3611}" type="pres">
      <dgm:prSet presAssocID="{79D22115-99A8-4304-8C7E-CAD7FA710FB4}" presName="node" presStyleLbl="node1" presStyleIdx="0" presStyleCnt="3">
        <dgm:presLayoutVars>
          <dgm:bulletEnabled val="1"/>
        </dgm:presLayoutVars>
      </dgm:prSet>
      <dgm:spPr/>
    </dgm:pt>
    <dgm:pt modelId="{0C95EBD5-EAC7-487F-8B21-01234D492840}" type="pres">
      <dgm:prSet presAssocID="{061A9941-6275-436F-9C3F-011CAE49C0B4}" presName="sibTrans" presStyleLbl="sibTrans2D1" presStyleIdx="0" presStyleCnt="2"/>
      <dgm:spPr/>
    </dgm:pt>
    <dgm:pt modelId="{367E6C95-3CEB-4FC3-B6C2-FA332AEB3904}" type="pres">
      <dgm:prSet presAssocID="{061A9941-6275-436F-9C3F-011CAE49C0B4}" presName="connectorText" presStyleLbl="sibTrans2D1" presStyleIdx="0" presStyleCnt="2"/>
      <dgm:spPr/>
    </dgm:pt>
    <dgm:pt modelId="{39D53331-1D5E-4F4E-A98F-F389DD22C09D}" type="pres">
      <dgm:prSet presAssocID="{06E0B4EE-958F-4A22-94A3-6862769D92D0}" presName="node" presStyleLbl="node1" presStyleIdx="1" presStyleCnt="3">
        <dgm:presLayoutVars>
          <dgm:bulletEnabled val="1"/>
        </dgm:presLayoutVars>
      </dgm:prSet>
      <dgm:spPr/>
    </dgm:pt>
    <dgm:pt modelId="{E81AA548-6F2E-499A-8846-EBEBE27928C0}" type="pres">
      <dgm:prSet presAssocID="{1D8F375D-7BF0-4746-936C-3298E9C99F81}" presName="sibTrans" presStyleLbl="sibTrans2D1" presStyleIdx="1" presStyleCnt="2"/>
      <dgm:spPr/>
    </dgm:pt>
    <dgm:pt modelId="{6570337D-6612-4142-BAB6-8C7E371AB568}" type="pres">
      <dgm:prSet presAssocID="{1D8F375D-7BF0-4746-936C-3298E9C99F81}" presName="connectorText" presStyleLbl="sibTrans2D1" presStyleIdx="1" presStyleCnt="2"/>
      <dgm:spPr/>
    </dgm:pt>
    <dgm:pt modelId="{EE6AA486-6BB9-42CC-97D0-D8CB64A83FCD}" type="pres">
      <dgm:prSet presAssocID="{4EFA4116-1B14-4067-ABCE-93F1078E0216}" presName="node" presStyleLbl="node1" presStyleIdx="2" presStyleCnt="3">
        <dgm:presLayoutVars>
          <dgm:bulletEnabled val="1"/>
        </dgm:presLayoutVars>
      </dgm:prSet>
      <dgm:spPr/>
    </dgm:pt>
  </dgm:ptLst>
  <dgm:cxnLst>
    <dgm:cxn modelId="{1588CE05-6B20-446E-B922-3DDC2B468626}" srcId="{5585D1C7-6022-433D-8728-3CB546F9C689}" destId="{79D22115-99A8-4304-8C7E-CAD7FA710FB4}" srcOrd="0" destOrd="0" parTransId="{703BF0EA-029A-4267-AD9E-40A3FF33EFC8}" sibTransId="{061A9941-6275-436F-9C3F-011CAE49C0B4}"/>
    <dgm:cxn modelId="{0797E905-6A12-4412-815E-9EDE090AB8F8}" type="presOf" srcId="{79D22115-99A8-4304-8C7E-CAD7FA710FB4}" destId="{BDCF8DDF-76A1-475A-8A35-AC4B80BA3611}" srcOrd="0" destOrd="0" presId="urn:microsoft.com/office/officeart/2005/8/layout/process1"/>
    <dgm:cxn modelId="{E5B8821A-4C10-488F-AF99-DFFD3466D555}" type="presOf" srcId="{1D8F375D-7BF0-4746-936C-3298E9C99F81}" destId="{E81AA548-6F2E-499A-8846-EBEBE27928C0}" srcOrd="0" destOrd="0" presId="urn:microsoft.com/office/officeart/2005/8/layout/process1"/>
    <dgm:cxn modelId="{4995D34A-6610-469F-8879-BF2EFA606522}" type="presOf" srcId="{1D8F375D-7BF0-4746-936C-3298E9C99F81}" destId="{6570337D-6612-4142-BAB6-8C7E371AB568}" srcOrd="1" destOrd="0" presId="urn:microsoft.com/office/officeart/2005/8/layout/process1"/>
    <dgm:cxn modelId="{759C9552-FB89-40A9-95EC-82ED5DC0D57D}" srcId="{5585D1C7-6022-433D-8728-3CB546F9C689}" destId="{06E0B4EE-958F-4A22-94A3-6862769D92D0}" srcOrd="1" destOrd="0" parTransId="{F51C6F86-C00B-4E15-94BE-CB256B9F416B}" sibTransId="{1D8F375D-7BF0-4746-936C-3298E9C99F81}"/>
    <dgm:cxn modelId="{3CC77A7E-947B-4327-921A-0987E5B82DF3}" type="presOf" srcId="{4EFA4116-1B14-4067-ABCE-93F1078E0216}" destId="{EE6AA486-6BB9-42CC-97D0-D8CB64A83FCD}" srcOrd="0" destOrd="0" presId="urn:microsoft.com/office/officeart/2005/8/layout/process1"/>
    <dgm:cxn modelId="{3BE12783-423E-4C42-BCA3-1843C6C8253D}" type="presOf" srcId="{061A9941-6275-436F-9C3F-011CAE49C0B4}" destId="{367E6C95-3CEB-4FC3-B6C2-FA332AEB3904}" srcOrd="1" destOrd="0" presId="urn:microsoft.com/office/officeart/2005/8/layout/process1"/>
    <dgm:cxn modelId="{3FC67A8D-8029-4982-84E7-65C07E2C3992}" type="presOf" srcId="{061A9941-6275-436F-9C3F-011CAE49C0B4}" destId="{0C95EBD5-EAC7-487F-8B21-01234D492840}" srcOrd="0" destOrd="0" presId="urn:microsoft.com/office/officeart/2005/8/layout/process1"/>
    <dgm:cxn modelId="{FF190BB4-0E6E-41E5-AE85-B0BE682FA635}" srcId="{5585D1C7-6022-433D-8728-3CB546F9C689}" destId="{4EFA4116-1B14-4067-ABCE-93F1078E0216}" srcOrd="2" destOrd="0" parTransId="{58B361DB-1F5F-41FF-93A5-7A50BB606807}" sibTransId="{E8C2BA84-0D3A-451F-9562-F239C7ED82D4}"/>
    <dgm:cxn modelId="{8AB438DC-92CD-4552-87B9-25ECEFDA22F0}" type="presOf" srcId="{5585D1C7-6022-433D-8728-3CB546F9C689}" destId="{2E23F51C-AD7D-4785-A63B-9FACE9AA9BE4}" srcOrd="0" destOrd="0" presId="urn:microsoft.com/office/officeart/2005/8/layout/process1"/>
    <dgm:cxn modelId="{49EE00E5-A2E6-460C-A6D0-4D36BB3CFF48}" type="presOf" srcId="{06E0B4EE-958F-4A22-94A3-6862769D92D0}" destId="{39D53331-1D5E-4F4E-A98F-F389DD22C09D}" srcOrd="0" destOrd="0" presId="urn:microsoft.com/office/officeart/2005/8/layout/process1"/>
    <dgm:cxn modelId="{3F27E425-F409-4BEF-92D9-1FFCC8E02494}" type="presParOf" srcId="{2E23F51C-AD7D-4785-A63B-9FACE9AA9BE4}" destId="{BDCF8DDF-76A1-475A-8A35-AC4B80BA3611}" srcOrd="0" destOrd="0" presId="urn:microsoft.com/office/officeart/2005/8/layout/process1"/>
    <dgm:cxn modelId="{C565AE7E-4035-4251-8742-099FD0EF0319}" type="presParOf" srcId="{2E23F51C-AD7D-4785-A63B-9FACE9AA9BE4}" destId="{0C95EBD5-EAC7-487F-8B21-01234D492840}" srcOrd="1" destOrd="0" presId="urn:microsoft.com/office/officeart/2005/8/layout/process1"/>
    <dgm:cxn modelId="{A2FEF9C8-E968-49B0-88F7-6EBB9493D82F}" type="presParOf" srcId="{0C95EBD5-EAC7-487F-8B21-01234D492840}" destId="{367E6C95-3CEB-4FC3-B6C2-FA332AEB3904}" srcOrd="0" destOrd="0" presId="urn:microsoft.com/office/officeart/2005/8/layout/process1"/>
    <dgm:cxn modelId="{26F1E949-AAC1-426D-8859-D551D58E3D64}" type="presParOf" srcId="{2E23F51C-AD7D-4785-A63B-9FACE9AA9BE4}" destId="{39D53331-1D5E-4F4E-A98F-F389DD22C09D}" srcOrd="2" destOrd="0" presId="urn:microsoft.com/office/officeart/2005/8/layout/process1"/>
    <dgm:cxn modelId="{714AB49A-8D22-4E3C-B3FE-472E4B4A9357}" type="presParOf" srcId="{2E23F51C-AD7D-4785-A63B-9FACE9AA9BE4}" destId="{E81AA548-6F2E-499A-8846-EBEBE27928C0}" srcOrd="3" destOrd="0" presId="urn:microsoft.com/office/officeart/2005/8/layout/process1"/>
    <dgm:cxn modelId="{BFF7BC9A-F319-4384-AC1D-C051A9B1F18F}" type="presParOf" srcId="{E81AA548-6F2E-499A-8846-EBEBE27928C0}" destId="{6570337D-6612-4142-BAB6-8C7E371AB568}" srcOrd="0" destOrd="0" presId="urn:microsoft.com/office/officeart/2005/8/layout/process1"/>
    <dgm:cxn modelId="{3CEA1E44-9C05-4836-9661-BFDA061AA061}" type="presParOf" srcId="{2E23F51C-AD7D-4785-A63B-9FACE9AA9BE4}" destId="{EE6AA486-6BB9-42CC-97D0-D8CB64A83FCD}"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CF8DDF-76A1-475A-8A35-AC4B80BA3611}">
      <dsp:nvSpPr>
        <dsp:cNvPr id="0" name=""/>
        <dsp:cNvSpPr/>
      </dsp:nvSpPr>
      <dsp:spPr>
        <a:xfrm>
          <a:off x="9757" y="71798"/>
          <a:ext cx="2916282" cy="363623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baseline="0"/>
            <a:t>From March 2020 to March 2022 one in five households purchased a firearm. During that same period one in 20 Americans purchased their first firearm. From 1972 to 2023 the percentage of homes owning firearms has increased two percent…BUT the population has increased by 135 million individuals. </a:t>
          </a:r>
          <a:endParaRPr lang="en-US" sz="1700" kern="1200"/>
        </a:p>
      </dsp:txBody>
      <dsp:txXfrm>
        <a:off x="95172" y="157213"/>
        <a:ext cx="2745452" cy="3465409"/>
      </dsp:txXfrm>
    </dsp:sp>
    <dsp:sp modelId="{0C95EBD5-EAC7-487F-8B21-01234D492840}">
      <dsp:nvSpPr>
        <dsp:cNvPr id="0" name=""/>
        <dsp:cNvSpPr/>
      </dsp:nvSpPr>
      <dsp:spPr>
        <a:xfrm>
          <a:off x="3217667" y="1528299"/>
          <a:ext cx="618251" cy="72323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217667" y="1672947"/>
        <a:ext cx="432776" cy="433942"/>
      </dsp:txXfrm>
    </dsp:sp>
    <dsp:sp modelId="{39D53331-1D5E-4F4E-A98F-F389DD22C09D}">
      <dsp:nvSpPr>
        <dsp:cNvPr id="0" name=""/>
        <dsp:cNvSpPr/>
      </dsp:nvSpPr>
      <dsp:spPr>
        <a:xfrm>
          <a:off x="4092552" y="71798"/>
          <a:ext cx="2916282" cy="3636239"/>
        </a:xfrm>
        <a:prstGeom prst="roundRect">
          <a:avLst>
            <a:gd name="adj" fmla="val 10000"/>
          </a:avLst>
        </a:prstGeom>
        <a:solidFill>
          <a:schemeClr val="accent5">
            <a:hueOff val="-488671"/>
            <a:satOff val="-49551"/>
            <a:lumOff val="-15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baseline="0" dirty="0"/>
            <a:t>Much of the increase in use and ownership of firearms is due to the normalization and recognition of the shooting sports, hunting and self defense as a mainstream ideal.</a:t>
          </a:r>
          <a:endParaRPr lang="en-US" sz="1700" kern="1200" dirty="0"/>
        </a:p>
      </dsp:txBody>
      <dsp:txXfrm>
        <a:off x="4177967" y="157213"/>
        <a:ext cx="2745452" cy="3465409"/>
      </dsp:txXfrm>
    </dsp:sp>
    <dsp:sp modelId="{E81AA548-6F2E-499A-8846-EBEBE27928C0}">
      <dsp:nvSpPr>
        <dsp:cNvPr id="0" name=""/>
        <dsp:cNvSpPr/>
      </dsp:nvSpPr>
      <dsp:spPr>
        <a:xfrm>
          <a:off x="7300463" y="1528299"/>
          <a:ext cx="618251" cy="723238"/>
        </a:xfrm>
        <a:prstGeom prst="rightArrow">
          <a:avLst>
            <a:gd name="adj1" fmla="val 60000"/>
            <a:gd name="adj2" fmla="val 50000"/>
          </a:avLst>
        </a:prstGeom>
        <a:solidFill>
          <a:schemeClr val="accent5">
            <a:hueOff val="-977342"/>
            <a:satOff val="-99103"/>
            <a:lumOff val="-3117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300463" y="1672947"/>
        <a:ext cx="432776" cy="433942"/>
      </dsp:txXfrm>
    </dsp:sp>
    <dsp:sp modelId="{EE6AA486-6BB9-42CC-97D0-D8CB64A83FCD}">
      <dsp:nvSpPr>
        <dsp:cNvPr id="0" name=""/>
        <dsp:cNvSpPr/>
      </dsp:nvSpPr>
      <dsp:spPr>
        <a:xfrm>
          <a:off x="8175348" y="71798"/>
          <a:ext cx="2916282" cy="3636239"/>
        </a:xfrm>
        <a:prstGeom prst="roundRect">
          <a:avLst>
            <a:gd name="adj" fmla="val 10000"/>
          </a:avLst>
        </a:prstGeom>
        <a:solidFill>
          <a:schemeClr val="accent5">
            <a:hueOff val="-977342"/>
            <a:satOff val="-99103"/>
            <a:lumOff val="-3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baseline="0" dirty="0"/>
            <a:t>From the plethora of magazines on the newsstand to podcasts, </a:t>
          </a:r>
          <a:r>
            <a:rPr lang="en-US" sz="1700" kern="1200" baseline="0" dirty="0" err="1"/>
            <a:t>youtube</a:t>
          </a:r>
          <a:r>
            <a:rPr lang="en-US" sz="1700" kern="1200" baseline="0" dirty="0"/>
            <a:t> and other social media platforms, much of the stigma previously associated with firearms no longer exists within the ranks of the average American. (Caveat)</a:t>
          </a:r>
          <a:endParaRPr lang="en-US" sz="1700" kern="1200" dirty="0"/>
        </a:p>
      </dsp:txBody>
      <dsp:txXfrm>
        <a:off x="8260763" y="157213"/>
        <a:ext cx="2745452" cy="346540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F4E480B-94D6-46F9-A2B6-B98D311FDC19}"/>
              </a:ext>
            </a:extLst>
          </p:cNvPr>
          <p:cNvGrpSpPr/>
          <p:nvPr/>
        </p:nvGrpSpPr>
        <p:grpSpPr>
          <a:xfrm>
            <a:off x="0" y="0"/>
            <a:ext cx="12191999" cy="6861600"/>
            <a:chOff x="1" y="0"/>
            <a:chExt cx="12191999" cy="6861600"/>
          </a:xfrm>
        </p:grpSpPr>
        <p:sp>
          <p:nvSpPr>
            <p:cNvPr id="10" name="Rectangle 9">
              <a:extLst>
                <a:ext uri="{FF2B5EF4-FFF2-40B4-BE49-F238E27FC236}">
                  <a16:creationId xmlns:a16="http://schemas.microsoft.com/office/drawing/2014/main" id="{07183CDE-91A1-40C3-8E80-66F89E1C2D53}"/>
                </a:ext>
              </a:extLst>
            </p:cNvPr>
            <p:cNvSpPr>
              <a:spLocks noChangeAspect="1"/>
            </p:cNvSpPr>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Oval 10">
              <a:extLst>
                <a:ext uri="{FF2B5EF4-FFF2-40B4-BE49-F238E27FC236}">
                  <a16:creationId xmlns:a16="http://schemas.microsoft.com/office/drawing/2014/main" id="{A6756515-F9AA-46BD-8DD2-AA15BA492AC0}"/>
                </a:ext>
              </a:extLst>
            </p:cNvPr>
            <p:cNvSpPr>
              <a:spLocks noChangeAspect="1"/>
            </p:cNvSpPr>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Oval 11">
              <a:extLst>
                <a:ext uri="{FF2B5EF4-FFF2-40B4-BE49-F238E27FC236}">
                  <a16:creationId xmlns:a16="http://schemas.microsoft.com/office/drawing/2014/main" id="{ABA365E2-8B71-408B-9092-0104216AC7AC}"/>
                </a:ext>
              </a:extLst>
            </p:cNvPr>
            <p:cNvSpPr>
              <a:spLocks noChangeAspect="1"/>
            </p:cNvSpPr>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3" name="Group 12">
              <a:extLst>
                <a:ext uri="{FF2B5EF4-FFF2-40B4-BE49-F238E27FC236}">
                  <a16:creationId xmlns:a16="http://schemas.microsoft.com/office/drawing/2014/main" id="{BEDB8D7A-1BF6-4CDB-B93A-7736955F5043}"/>
                </a:ext>
              </a:extLst>
            </p:cNvPr>
            <p:cNvGrpSpPr>
              <a:grpSpLocks noChangeAspect="1"/>
            </p:cNvGrpSpPr>
            <p:nvPr/>
          </p:nvGrpSpPr>
          <p:grpSpPr>
            <a:xfrm>
              <a:off x="690092" y="0"/>
              <a:ext cx="10800000" cy="6858000"/>
              <a:chOff x="2328000" y="0"/>
              <a:chExt cx="2880000" cy="1440000"/>
            </a:xfrm>
          </p:grpSpPr>
          <p:sp>
            <p:nvSpPr>
              <p:cNvPr id="18" name="Rectangle 17">
                <a:extLst>
                  <a:ext uri="{FF2B5EF4-FFF2-40B4-BE49-F238E27FC236}">
                    <a16:creationId xmlns:a16="http://schemas.microsoft.com/office/drawing/2014/main" id="{5AACD774-5167-46C7-8A62-6E2FE4BE9469}"/>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06E0F2D8-452E-48F9-9912-C47EAEAE1802}"/>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4" name="Group 13">
              <a:extLst>
                <a:ext uri="{FF2B5EF4-FFF2-40B4-BE49-F238E27FC236}">
                  <a16:creationId xmlns:a16="http://schemas.microsoft.com/office/drawing/2014/main" id="{91FBBF95-430B-427C-A6E8-DB899217FC00}"/>
                </a:ext>
              </a:extLst>
            </p:cNvPr>
            <p:cNvGrpSpPr>
              <a:grpSpLocks noChangeAspect="1"/>
            </p:cNvGrpSpPr>
            <p:nvPr/>
          </p:nvGrpSpPr>
          <p:grpSpPr>
            <a:xfrm rot="5400000">
              <a:off x="7048499" y="1714500"/>
              <a:ext cx="6858000" cy="3429000"/>
              <a:chOff x="0" y="0"/>
              <a:chExt cx="2880000" cy="1440000"/>
            </a:xfrm>
          </p:grpSpPr>
          <p:sp>
            <p:nvSpPr>
              <p:cNvPr id="16" name="Rectangle 15">
                <a:extLst>
                  <a:ext uri="{FF2B5EF4-FFF2-40B4-BE49-F238E27FC236}">
                    <a16:creationId xmlns:a16="http://schemas.microsoft.com/office/drawing/2014/main" id="{BEE64698-3ED2-4395-B7FC-65248E437E0A}"/>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7" name="Rectangle 16">
                <a:extLst>
                  <a:ext uri="{FF2B5EF4-FFF2-40B4-BE49-F238E27FC236}">
                    <a16:creationId xmlns:a16="http://schemas.microsoft.com/office/drawing/2014/main" id="{FE20B1E1-CE09-4C2A-A3FB-DB8026C54E98}"/>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5" name="Rectangle 14">
              <a:extLst>
                <a:ext uri="{FF2B5EF4-FFF2-40B4-BE49-F238E27FC236}">
                  <a16:creationId xmlns:a16="http://schemas.microsoft.com/office/drawing/2014/main" id="{0CB2405B-A907-48B3-906A-FB3573C0B282}"/>
                </a:ext>
              </a:extLst>
            </p:cNvPr>
            <p:cNvSpPr>
              <a:spLocks noChangeAspect="1"/>
            </p:cNvSpPr>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0" name="Rectangle 19">
            <a:extLst>
              <a:ext uri="{FF2B5EF4-FFF2-40B4-BE49-F238E27FC236}">
                <a16:creationId xmlns:a16="http://schemas.microsoft.com/office/drawing/2014/main" id="{6DC8E2D9-6729-4614-8667-C1016D3182E4}"/>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5CEEBB1-1A1F-4A2C-B805-719CF98F68AB}"/>
              </a:ext>
            </a:extLst>
          </p:cNvPr>
          <p:cNvSpPr>
            <a:spLocks noGrp="1"/>
          </p:cNvSpPr>
          <p:nvPr>
            <p:ph type="ctrTitle"/>
          </p:nvPr>
        </p:nvSpPr>
        <p:spPr>
          <a:xfrm>
            <a:off x="540000" y="540000"/>
            <a:ext cx="11090273" cy="3798000"/>
          </a:xfrm>
        </p:spPr>
        <p:txBody>
          <a:bodyPr anchor="b"/>
          <a:lstStyle>
            <a:lvl1pPr algn="l">
              <a:defRPr sz="8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D6CC87B-ED2D-4303-BD40-E7AF14C03EF1}"/>
              </a:ext>
            </a:extLst>
          </p:cNvPr>
          <p:cNvSpPr>
            <a:spLocks noGrp="1"/>
          </p:cNvSpPr>
          <p:nvPr>
            <p:ph type="subTitle" idx="1"/>
          </p:nvPr>
        </p:nvSpPr>
        <p:spPr>
          <a:xfrm>
            <a:off x="540000" y="4508500"/>
            <a:ext cx="7345362" cy="1800224"/>
          </a:xfrm>
        </p:spPr>
        <p:txBody>
          <a:bodyPr/>
          <a:lstStyle>
            <a:lvl1pPr marL="0" indent="0" algn="l">
              <a:buNone/>
              <a:defRPr sz="16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5D880B4-5679-491C-963F-EC47B048C559}"/>
              </a:ext>
            </a:extLst>
          </p:cNvPr>
          <p:cNvSpPr>
            <a:spLocks noGrp="1"/>
          </p:cNvSpPr>
          <p:nvPr>
            <p:ph type="dt" sz="half" idx="10"/>
          </p:nvPr>
        </p:nvSpPr>
        <p:spPr/>
        <p:txBody>
          <a:bodyPr/>
          <a:lstStyle/>
          <a:p>
            <a:fld id="{7CF0BCE0-945C-4FDF-95A1-2149B1FF5B83}" type="datetimeFigureOut">
              <a:rPr lang="en-US" smtClean="0"/>
              <a:t>10/5/2023</a:t>
            </a:fld>
            <a:endParaRPr lang="en-US"/>
          </a:p>
        </p:txBody>
      </p:sp>
      <p:sp>
        <p:nvSpPr>
          <p:cNvPr id="5" name="Footer Placeholder 4">
            <a:extLst>
              <a:ext uri="{FF2B5EF4-FFF2-40B4-BE49-F238E27FC236}">
                <a16:creationId xmlns:a16="http://schemas.microsoft.com/office/drawing/2014/main" id="{01865D6D-3F98-4BE8-A069-B964099028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0CD51D-8E06-4959-88C9-647415079FC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477302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C461672-F18A-4768-9850-0531FD3720BA}"/>
              </a:ext>
            </a:extLst>
          </p:cNvPr>
          <p:cNvGrpSpPr/>
          <p:nvPr/>
        </p:nvGrpSpPr>
        <p:grpSpPr>
          <a:xfrm rot="10800000">
            <a:off x="5921828" y="2876440"/>
            <a:ext cx="6270171" cy="3981559"/>
            <a:chOff x="0" y="0"/>
            <a:chExt cx="10800000" cy="6858000"/>
          </a:xfrm>
        </p:grpSpPr>
        <p:sp>
          <p:nvSpPr>
            <p:cNvPr id="8" name="Rectangle 7">
              <a:extLst>
                <a:ext uri="{FF2B5EF4-FFF2-40B4-BE49-F238E27FC236}">
                  <a16:creationId xmlns:a16="http://schemas.microsoft.com/office/drawing/2014/main" id="{9FA73898-D78C-45F9-AFC1-2AB16F6725C2}"/>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9" name="Rectangle 8">
              <a:extLst>
                <a:ext uri="{FF2B5EF4-FFF2-40B4-BE49-F238E27FC236}">
                  <a16:creationId xmlns:a16="http://schemas.microsoft.com/office/drawing/2014/main" id="{4FC423E3-700B-43D6-A2CB-F3C871632C20}"/>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0" name="Group 9">
            <a:extLst>
              <a:ext uri="{FF2B5EF4-FFF2-40B4-BE49-F238E27FC236}">
                <a16:creationId xmlns:a16="http://schemas.microsoft.com/office/drawing/2014/main" id="{82F05B2A-1EC7-4131-B899-C7ECB9A502EB}"/>
              </a:ext>
            </a:extLst>
          </p:cNvPr>
          <p:cNvGrpSpPr>
            <a:grpSpLocks noChangeAspect="1"/>
          </p:cNvGrpSpPr>
          <p:nvPr/>
        </p:nvGrpSpPr>
        <p:grpSpPr>
          <a:xfrm flipH="1">
            <a:off x="0" y="-1"/>
            <a:ext cx="9361714" cy="4680857"/>
            <a:chOff x="0" y="0"/>
            <a:chExt cx="2880000" cy="1440000"/>
          </a:xfrm>
        </p:grpSpPr>
        <p:sp>
          <p:nvSpPr>
            <p:cNvPr id="11" name="Rectangle 10">
              <a:extLst>
                <a:ext uri="{FF2B5EF4-FFF2-40B4-BE49-F238E27FC236}">
                  <a16:creationId xmlns:a16="http://schemas.microsoft.com/office/drawing/2014/main" id="{97711D4C-4FFE-4151-B53D-60890F0F5827}"/>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Rectangle 11">
              <a:extLst>
                <a:ext uri="{FF2B5EF4-FFF2-40B4-BE49-F238E27FC236}">
                  <a16:creationId xmlns:a16="http://schemas.microsoft.com/office/drawing/2014/main" id="{F69D6393-413D-4151-BC2C-43161BE4A799}"/>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3" name="Rectangle 12">
            <a:extLst>
              <a:ext uri="{FF2B5EF4-FFF2-40B4-BE49-F238E27FC236}">
                <a16:creationId xmlns:a16="http://schemas.microsoft.com/office/drawing/2014/main" id="{A96370B9-6459-4B05-9A8B-A9E7FA8966CD}"/>
              </a:ext>
            </a:extLst>
          </p:cNvPr>
          <p:cNvSpPr>
            <a:spLocks noChangeAspect="1"/>
          </p:cNvSpPr>
          <p:nvPr/>
        </p:nvSpPr>
        <p:spPr>
          <a:xfrm rot="10800000">
            <a:off x="8430794" y="3096793"/>
            <a:ext cx="3761205" cy="3761205"/>
          </a:xfrm>
          <a:prstGeom prst="rect">
            <a:avLst/>
          </a:prstGeom>
          <a:gradFill flip="none" rotWithShape="1">
            <a:gsLst>
              <a:gs pos="0">
                <a:schemeClr val="accent1">
                  <a:alpha val="4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DA3AC0C6-74C3-4E55-AA42-A9F1A4B1B210}"/>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132C27A4-86D3-4C83-8022-E37A8672A993}"/>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8F1FF59-E1BE-4475-953B-5BF6FBC10C57}"/>
              </a:ext>
            </a:extLst>
          </p:cNvPr>
          <p:cNvSpPr>
            <a:spLocks noGrp="1"/>
          </p:cNvSpPr>
          <p:nvPr>
            <p:ph type="title"/>
          </p:nvPr>
        </p:nvSpPr>
        <p:spPr>
          <a:xfrm>
            <a:off x="540000" y="540000"/>
            <a:ext cx="11090273" cy="1800224"/>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8F1F045-44C5-4165-A640-4E4D33A59580}"/>
              </a:ext>
            </a:extLst>
          </p:cNvPr>
          <p:cNvSpPr>
            <a:spLocks noGrp="1"/>
          </p:cNvSpPr>
          <p:nvPr>
            <p:ph type="body" orient="vert" idx="1"/>
          </p:nvPr>
        </p:nvSpPr>
        <p:spPr>
          <a:xfrm>
            <a:off x="540000" y="2528887"/>
            <a:ext cx="11090276" cy="3779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517047A-D05B-44E9-A240-BDB881C4296A}"/>
              </a:ext>
            </a:extLst>
          </p:cNvPr>
          <p:cNvSpPr>
            <a:spLocks noGrp="1"/>
          </p:cNvSpPr>
          <p:nvPr>
            <p:ph type="dt" sz="half" idx="10"/>
          </p:nvPr>
        </p:nvSpPr>
        <p:spPr/>
        <p:txBody>
          <a:bodyPr/>
          <a:lstStyle/>
          <a:p>
            <a:fld id="{7CF0BCE0-945C-4FDF-95A1-2149B1FF5B83}" type="datetimeFigureOut">
              <a:rPr lang="en-US" smtClean="0"/>
              <a:t>10/5/2023</a:t>
            </a:fld>
            <a:endParaRPr lang="en-US"/>
          </a:p>
        </p:txBody>
      </p:sp>
      <p:sp>
        <p:nvSpPr>
          <p:cNvPr id="5" name="Footer Placeholder 4">
            <a:extLst>
              <a:ext uri="{FF2B5EF4-FFF2-40B4-BE49-F238E27FC236}">
                <a16:creationId xmlns:a16="http://schemas.microsoft.com/office/drawing/2014/main" id="{7FDCB2E8-A68D-478D-A728-C9612848C8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7E4F1D-3280-4DB5-B2E0-DA7F10717EB4}"/>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794491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C627D45-FE54-49FF-A37F-6206993AEFD8}"/>
              </a:ext>
            </a:extLst>
          </p:cNvPr>
          <p:cNvGrpSpPr/>
          <p:nvPr/>
        </p:nvGrpSpPr>
        <p:grpSpPr>
          <a:xfrm>
            <a:off x="0" y="-3"/>
            <a:ext cx="12192000" cy="6858003"/>
            <a:chOff x="0" y="-3"/>
            <a:chExt cx="12192000" cy="6858003"/>
          </a:xfrm>
        </p:grpSpPr>
        <p:sp useBgFill="1">
          <p:nvSpPr>
            <p:cNvPr id="8" name="Rectangle 7">
              <a:extLst>
                <a:ext uri="{FF2B5EF4-FFF2-40B4-BE49-F238E27FC236}">
                  <a16:creationId xmlns:a16="http://schemas.microsoft.com/office/drawing/2014/main" id="{879CEFA6-CCA5-4FEF-B53D-E74B1E67E9C7}"/>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ACFCD768-2100-4B20-87EF-9F92EFBD8FA8}"/>
                </a:ext>
              </a:extLst>
            </p:cNvPr>
            <p:cNvGrpSpPr>
              <a:grpSpLocks noChangeAspect="1"/>
            </p:cNvGrpSpPr>
            <p:nvPr/>
          </p:nvGrpSpPr>
          <p:grpSpPr>
            <a:xfrm>
              <a:off x="672000" y="-3"/>
              <a:ext cx="11520000" cy="5760000"/>
              <a:chOff x="5981700" y="-1"/>
              <a:chExt cx="6042660" cy="3021330"/>
            </a:xfrm>
          </p:grpSpPr>
          <p:sp>
            <p:nvSpPr>
              <p:cNvPr id="16" name="Rectangle 15">
                <a:extLst>
                  <a:ext uri="{FF2B5EF4-FFF2-40B4-BE49-F238E27FC236}">
                    <a16:creationId xmlns:a16="http://schemas.microsoft.com/office/drawing/2014/main" id="{E0D1B599-DFF1-4E00-9EAE-EE32BD7B4860}"/>
                  </a:ext>
                </a:extLst>
              </p:cNvPr>
              <p:cNvSpPr/>
              <p:nvPr/>
            </p:nvSpPr>
            <p:spPr>
              <a:xfrm>
                <a:off x="900303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0FCF7F6-290B-4DE7-BA60-863CBF95C2AF}"/>
                  </a:ext>
                </a:extLst>
              </p:cNvPr>
              <p:cNvSpPr/>
              <p:nvPr/>
            </p:nvSpPr>
            <p:spPr>
              <a:xfrm flipH="1">
                <a:off x="598170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F59358AB-E1C9-402B-9F3F-28B4F50DAC6F}"/>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78C24EC-8C5D-4A7E-9D57-C752E0DC9485}"/>
                </a:ext>
              </a:extLst>
            </p:cNvPr>
            <p:cNvSpPr>
              <a:spLocks noChangeAspect="1"/>
            </p:cNvSpPr>
            <p:nvPr/>
          </p:nvSpPr>
          <p:spPr>
            <a:xfrm>
              <a:off x="0" y="2538000"/>
              <a:ext cx="4320000" cy="4320000"/>
            </a:xfrm>
            <a:prstGeom prst="ellipse">
              <a:avLst/>
            </a:prstGeom>
            <a:solidFill>
              <a:schemeClr val="accent3">
                <a:alpha val="4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6C0B30A-4855-4424-B3A8-AC110CA8356F}"/>
                </a:ext>
              </a:extLst>
            </p:cNvPr>
            <p:cNvGrpSpPr/>
            <p:nvPr/>
          </p:nvGrpSpPr>
          <p:grpSpPr>
            <a:xfrm rot="10800000">
              <a:off x="1" y="2948940"/>
              <a:ext cx="7818118" cy="3909059"/>
              <a:chOff x="0" y="0"/>
              <a:chExt cx="2880000" cy="1440000"/>
            </a:xfrm>
          </p:grpSpPr>
          <p:sp>
            <p:nvSpPr>
              <p:cNvPr id="14" name="Rectangle 13">
                <a:extLst>
                  <a:ext uri="{FF2B5EF4-FFF2-40B4-BE49-F238E27FC236}">
                    <a16:creationId xmlns:a16="http://schemas.microsoft.com/office/drawing/2014/main" id="{DC119EB9-1A9A-45A4-AE16-9968A70C5C35}"/>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A5B7B85-4DC3-4343-B734-4852DD5DF033}"/>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73F3733E-DBA5-4A25-9315-B7A1A5E7A1FF}"/>
                </a:ext>
              </a:extLst>
            </p:cNvPr>
            <p:cNvSpPr>
              <a:spLocks noChangeAspect="1"/>
            </p:cNvSpPr>
            <p:nvPr/>
          </p:nvSpPr>
          <p:spPr>
            <a:xfrm rot="10800000" flipH="1">
              <a:off x="0" y="521786"/>
              <a:ext cx="6336213" cy="63362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AAB30D07-BE85-45CD-8055-8C57B00E2957}"/>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Vertical Title 1">
            <a:extLst>
              <a:ext uri="{FF2B5EF4-FFF2-40B4-BE49-F238E27FC236}">
                <a16:creationId xmlns:a16="http://schemas.microsoft.com/office/drawing/2014/main" id="{737FFCCA-9DBF-4E0A-BDC6-F7B8F39BD72F}"/>
              </a:ext>
            </a:extLst>
          </p:cNvPr>
          <p:cNvSpPr>
            <a:spLocks noGrp="1"/>
          </p:cNvSpPr>
          <p:nvPr>
            <p:ph type="title" orient="vert"/>
          </p:nvPr>
        </p:nvSpPr>
        <p:spPr>
          <a:xfrm>
            <a:off x="9012238" y="539999"/>
            <a:ext cx="2628900" cy="576872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511F1B23-21CD-4A3B-938B-5502019A13CD}"/>
              </a:ext>
            </a:extLst>
          </p:cNvPr>
          <p:cNvSpPr>
            <a:spLocks noGrp="1"/>
          </p:cNvSpPr>
          <p:nvPr>
            <p:ph type="body" orient="vert" idx="1"/>
          </p:nvPr>
        </p:nvSpPr>
        <p:spPr>
          <a:xfrm>
            <a:off x="550863" y="539999"/>
            <a:ext cx="8245475" cy="57687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99C884-5A98-4C01-BB89-098AC6966496}"/>
              </a:ext>
            </a:extLst>
          </p:cNvPr>
          <p:cNvSpPr>
            <a:spLocks noGrp="1"/>
          </p:cNvSpPr>
          <p:nvPr>
            <p:ph type="dt" sz="half" idx="10"/>
          </p:nvPr>
        </p:nvSpPr>
        <p:spPr/>
        <p:txBody>
          <a:bodyPr/>
          <a:lstStyle/>
          <a:p>
            <a:fld id="{7CF0BCE0-945C-4FDF-95A1-2149B1FF5B83}" type="datetimeFigureOut">
              <a:rPr lang="en-US" smtClean="0"/>
              <a:t>10/5/2023</a:t>
            </a:fld>
            <a:endParaRPr lang="en-US"/>
          </a:p>
        </p:txBody>
      </p:sp>
      <p:sp>
        <p:nvSpPr>
          <p:cNvPr id="5" name="Footer Placeholder 4">
            <a:extLst>
              <a:ext uri="{FF2B5EF4-FFF2-40B4-BE49-F238E27FC236}">
                <a16:creationId xmlns:a16="http://schemas.microsoft.com/office/drawing/2014/main" id="{7DF54D22-9CD7-4FC6-9444-21948246C7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AECC14-D66C-401A-A0C9-DFCA5533A5C7}"/>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938254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67416F32-9D98-4340-82E8-E90CE00AD2AC}"/>
              </a:ext>
            </a:extLst>
          </p:cNvPr>
          <p:cNvGrpSpPr/>
          <p:nvPr/>
        </p:nvGrpSpPr>
        <p:grpSpPr>
          <a:xfrm flipV="1">
            <a:off x="0" y="-1"/>
            <a:ext cx="12191999" cy="6861601"/>
            <a:chOff x="0" y="-1"/>
            <a:chExt cx="12191999" cy="6861601"/>
          </a:xfrm>
        </p:grpSpPr>
        <p:sp>
          <p:nvSpPr>
            <p:cNvPr id="20" name="Rectangle 19">
              <a:extLst>
                <a:ext uri="{FF2B5EF4-FFF2-40B4-BE49-F238E27FC236}">
                  <a16:creationId xmlns:a16="http://schemas.microsoft.com/office/drawing/2014/main" id="{66375AB4-82BB-418F-A50F-6180F68724A4}"/>
                </a:ext>
              </a:extLst>
            </p:cNvPr>
            <p:cNvSpPr>
              <a:spLocks noChangeAspect="1"/>
            </p:cNvSpPr>
            <p:nvPr/>
          </p:nvSpPr>
          <p:spPr>
            <a:xfrm>
              <a:off x="0" y="0"/>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1" name="Oval 20">
              <a:extLst>
                <a:ext uri="{FF2B5EF4-FFF2-40B4-BE49-F238E27FC236}">
                  <a16:creationId xmlns:a16="http://schemas.microsoft.com/office/drawing/2014/main" id="{3FDD54B2-4A3F-4BFE-8FF0-82CA73F4AE8F}"/>
                </a:ext>
              </a:extLst>
            </p:cNvPr>
            <p:cNvSpPr>
              <a:spLocks noChangeAspect="1"/>
            </p:cNvSpPr>
            <p:nvPr/>
          </p:nvSpPr>
          <p:spPr>
            <a:xfrm>
              <a:off x="5750280" y="2148106"/>
              <a:ext cx="4320000" cy="4320000"/>
            </a:xfrm>
            <a:prstGeom prst="ellipse">
              <a:avLst/>
            </a:prstGeom>
            <a:solidFill>
              <a:schemeClr val="accent3">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2" name="Oval 21">
              <a:extLst>
                <a:ext uri="{FF2B5EF4-FFF2-40B4-BE49-F238E27FC236}">
                  <a16:creationId xmlns:a16="http://schemas.microsoft.com/office/drawing/2014/main" id="{30876F96-77AB-4E72-B1D2-FA45F4E3C04D}"/>
                </a:ext>
              </a:extLst>
            </p:cNvPr>
            <p:cNvSpPr>
              <a:spLocks noChangeAspect="1"/>
            </p:cNvSpPr>
            <p:nvPr/>
          </p:nvSpPr>
          <p:spPr>
            <a:xfrm>
              <a:off x="0" y="0"/>
              <a:ext cx="6347046" cy="6347046"/>
            </a:xfrm>
            <a:prstGeom prst="ellipse">
              <a:avLst/>
            </a:prstGeom>
            <a:solidFill>
              <a:schemeClr val="accent3">
                <a:alpha val="2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23" name="Group 22">
              <a:extLst>
                <a:ext uri="{FF2B5EF4-FFF2-40B4-BE49-F238E27FC236}">
                  <a16:creationId xmlns:a16="http://schemas.microsoft.com/office/drawing/2014/main" id="{BB08A2E9-6518-449E-940B-8518A1D850BB}"/>
                </a:ext>
              </a:extLst>
            </p:cNvPr>
            <p:cNvGrpSpPr>
              <a:grpSpLocks noChangeAspect="1"/>
            </p:cNvGrpSpPr>
            <p:nvPr/>
          </p:nvGrpSpPr>
          <p:grpSpPr>
            <a:xfrm rot="10800000">
              <a:off x="0" y="-1"/>
              <a:ext cx="10800000" cy="6858000"/>
              <a:chOff x="2328000" y="0"/>
              <a:chExt cx="2880000" cy="1440000"/>
            </a:xfrm>
          </p:grpSpPr>
          <p:sp>
            <p:nvSpPr>
              <p:cNvPr id="28" name="Rectangle 27">
                <a:extLst>
                  <a:ext uri="{FF2B5EF4-FFF2-40B4-BE49-F238E27FC236}">
                    <a16:creationId xmlns:a16="http://schemas.microsoft.com/office/drawing/2014/main" id="{60A86BE0-76B3-4EA0-BA2D-05266013A814}"/>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9" name="Rectangle 28">
                <a:extLst>
                  <a:ext uri="{FF2B5EF4-FFF2-40B4-BE49-F238E27FC236}">
                    <a16:creationId xmlns:a16="http://schemas.microsoft.com/office/drawing/2014/main" id="{6BA13564-810C-4398-AA63-67B020811FCB}"/>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5" name="Rectangle 24">
              <a:extLst>
                <a:ext uri="{FF2B5EF4-FFF2-40B4-BE49-F238E27FC236}">
                  <a16:creationId xmlns:a16="http://schemas.microsoft.com/office/drawing/2014/main" id="{3555E1EF-6216-47FA-BBCA-7C0C8C2DAB8C}"/>
                </a:ext>
              </a:extLst>
            </p:cNvPr>
            <p:cNvSpPr>
              <a:spLocks noChangeAspect="1"/>
            </p:cNvSpPr>
            <p:nvPr/>
          </p:nvSpPr>
          <p:spPr>
            <a:xfrm rot="10800000">
              <a:off x="5602286" y="271887"/>
              <a:ext cx="6589713" cy="6589713"/>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32" name="Rectangle 31">
            <a:extLst>
              <a:ext uri="{FF2B5EF4-FFF2-40B4-BE49-F238E27FC236}">
                <a16:creationId xmlns:a16="http://schemas.microsoft.com/office/drawing/2014/main" id="{D8D85657-6A77-4466-887F-EE948B9CD2B2}"/>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C5D35498-B0C3-40BD-9407-6D0C0587E52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492F85E-0893-4D8C-816A-5193CC6DC9C0}"/>
              </a:ext>
            </a:extLst>
          </p:cNvPr>
          <p:cNvSpPr>
            <a:spLocks noGrp="1"/>
          </p:cNvSpPr>
          <p:nvPr>
            <p:ph idx="1"/>
          </p:nvPr>
        </p:nvSpPr>
        <p:spPr/>
        <p:txBody>
          <a:bodyPr/>
          <a:lstStyle>
            <a:lvl1pPr marL="270000">
              <a:defRPr/>
            </a:lvl1pPr>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5D46A9C-9655-49F5-85B3-A8A37F4F5A8F}"/>
              </a:ext>
            </a:extLst>
          </p:cNvPr>
          <p:cNvSpPr>
            <a:spLocks noGrp="1"/>
          </p:cNvSpPr>
          <p:nvPr>
            <p:ph type="dt" sz="half" idx="10"/>
          </p:nvPr>
        </p:nvSpPr>
        <p:spPr/>
        <p:txBody>
          <a:bodyPr/>
          <a:lstStyle/>
          <a:p>
            <a:fld id="{7CF0BCE0-945C-4FDF-95A1-2149B1FF5B83}" type="datetimeFigureOut">
              <a:rPr lang="en-US" smtClean="0"/>
              <a:t>10/5/2023</a:t>
            </a:fld>
            <a:endParaRPr lang="en-US"/>
          </a:p>
        </p:txBody>
      </p:sp>
      <p:sp>
        <p:nvSpPr>
          <p:cNvPr id="5" name="Footer Placeholder 4">
            <a:extLst>
              <a:ext uri="{FF2B5EF4-FFF2-40B4-BE49-F238E27FC236}">
                <a16:creationId xmlns:a16="http://schemas.microsoft.com/office/drawing/2014/main" id="{72EF896C-71D7-487F-A1B9-CBBE6DF4D6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8228E8-7B8A-4153-BEB2-BD5A69F2513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493261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E54407D-DBA4-414C-ACA5-30D7B87C652B}"/>
              </a:ext>
            </a:extLst>
          </p:cNvPr>
          <p:cNvGrpSpPr/>
          <p:nvPr/>
        </p:nvGrpSpPr>
        <p:grpSpPr>
          <a:xfrm>
            <a:off x="0" y="0"/>
            <a:ext cx="12192000" cy="6858000"/>
            <a:chOff x="0" y="0"/>
            <a:chExt cx="12192000" cy="6858000"/>
          </a:xfrm>
        </p:grpSpPr>
        <p:sp>
          <p:nvSpPr>
            <p:cNvPr id="7" name="Rectangle 6">
              <a:extLst>
                <a:ext uri="{FF2B5EF4-FFF2-40B4-BE49-F238E27FC236}">
                  <a16:creationId xmlns:a16="http://schemas.microsoft.com/office/drawing/2014/main" id="{6BD518BC-8E44-4DAA-A8B9-2CFBD91DCDCD}"/>
                </a:ext>
              </a:extLst>
            </p:cNvPr>
            <p:cNvSpPr/>
            <p:nvPr/>
          </p:nvSpPr>
          <p:spPr>
            <a:xfrm rot="10800000" flipH="1">
              <a:off x="0" y="2019649"/>
              <a:ext cx="4838350" cy="483835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967C3660-39CD-431D-8E64-37508FFEAC96}"/>
                </a:ext>
              </a:extLst>
            </p:cNvPr>
            <p:cNvGrpSpPr>
              <a:grpSpLocks noChangeAspect="1"/>
            </p:cNvGrpSpPr>
            <p:nvPr/>
          </p:nvGrpSpPr>
          <p:grpSpPr>
            <a:xfrm>
              <a:off x="5603875" y="0"/>
              <a:ext cx="6521820" cy="3260910"/>
              <a:chOff x="0" y="0"/>
              <a:chExt cx="2880000" cy="1440000"/>
            </a:xfrm>
          </p:grpSpPr>
          <p:sp>
            <p:nvSpPr>
              <p:cNvPr id="9" name="Rectangle 8">
                <a:extLst>
                  <a:ext uri="{FF2B5EF4-FFF2-40B4-BE49-F238E27FC236}">
                    <a16:creationId xmlns:a16="http://schemas.microsoft.com/office/drawing/2014/main" id="{C4CCE569-E461-438A-A235-B96A542AF82F}"/>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3F9DF1F-1F74-476C-AD41-22AC3F8A65A0}"/>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EBE49ED5-9713-43D1-AE9E-3F9FE5574077}"/>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21A2854-1482-4441-85EA-D7B9F3EF56D2}"/>
                </a:ext>
              </a:extLst>
            </p:cNvPr>
            <p:cNvSpPr>
              <a:spLocks noChangeAspect="1"/>
            </p:cNvSpPr>
            <p:nvPr/>
          </p:nvSpPr>
          <p:spPr>
            <a:xfrm>
              <a:off x="494887" y="2538000"/>
              <a:ext cx="4320000" cy="4320000"/>
            </a:xfrm>
            <a:prstGeom prst="ellipse">
              <a:avLst/>
            </a:prstGeom>
            <a:solidFill>
              <a:schemeClr val="accent2">
                <a:alpha val="2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FED36A6D-894D-44DA-851C-345A414F3F68}"/>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9D36F1DF-CD42-4695-A7D0-2F5B193057E9}"/>
              </a:ext>
            </a:extLst>
          </p:cNvPr>
          <p:cNvSpPr>
            <a:spLocks noGrp="1"/>
          </p:cNvSpPr>
          <p:nvPr>
            <p:ph type="title"/>
          </p:nvPr>
        </p:nvSpPr>
        <p:spPr>
          <a:xfrm>
            <a:off x="540000" y="540000"/>
            <a:ext cx="7345362" cy="5768725"/>
          </a:xfrm>
        </p:spPr>
        <p:txBody>
          <a:bodyPr anchor="t"/>
          <a:lstStyle>
            <a:lvl1pPr>
              <a:defRPr sz="8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549160-0F86-4FCA-8718-6980E99C7938}"/>
              </a:ext>
            </a:extLst>
          </p:cNvPr>
          <p:cNvSpPr>
            <a:spLocks noGrp="1"/>
          </p:cNvSpPr>
          <p:nvPr>
            <p:ph type="body" idx="1"/>
          </p:nvPr>
        </p:nvSpPr>
        <p:spPr>
          <a:xfrm>
            <a:off x="8075612" y="540000"/>
            <a:ext cx="3565523" cy="5768725"/>
          </a:xfrm>
        </p:spPr>
        <p:txBody>
          <a:bodyPr anchor="t"/>
          <a:lstStyle>
            <a:lvl1pPr marL="0" indent="0">
              <a:buNone/>
              <a:defRPr sz="1800" cap="all" spc="3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5C6CBB-DABA-4F2E-8574-46747E15EA1A}"/>
              </a:ext>
            </a:extLst>
          </p:cNvPr>
          <p:cNvSpPr>
            <a:spLocks noGrp="1"/>
          </p:cNvSpPr>
          <p:nvPr>
            <p:ph type="dt" sz="half" idx="10"/>
          </p:nvPr>
        </p:nvSpPr>
        <p:spPr/>
        <p:txBody>
          <a:bodyPr/>
          <a:lstStyle/>
          <a:p>
            <a:fld id="{7CF0BCE0-945C-4FDF-95A1-2149B1FF5B83}" type="datetimeFigureOut">
              <a:rPr lang="en-US" smtClean="0"/>
              <a:t>10/5/2023</a:t>
            </a:fld>
            <a:endParaRPr lang="en-US" dirty="0"/>
          </a:p>
        </p:txBody>
      </p:sp>
      <p:sp>
        <p:nvSpPr>
          <p:cNvPr id="5" name="Footer Placeholder 4">
            <a:extLst>
              <a:ext uri="{FF2B5EF4-FFF2-40B4-BE49-F238E27FC236}">
                <a16:creationId xmlns:a16="http://schemas.microsoft.com/office/drawing/2014/main" id="{8FAF86BC-9ECC-439C-BF2E-F0B7EF193B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C742552-C4C9-44EE-B7CB-5A652393BA20}"/>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28026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5774299-531D-4CAC-881D-7EB68BC99FCC}"/>
              </a:ext>
            </a:extLst>
          </p:cNvPr>
          <p:cNvGrpSpPr/>
          <p:nvPr/>
        </p:nvGrpSpPr>
        <p:grpSpPr>
          <a:xfrm>
            <a:off x="0" y="-3"/>
            <a:ext cx="12192000" cy="6858003"/>
            <a:chOff x="0" y="-3"/>
            <a:chExt cx="12192000" cy="6858003"/>
          </a:xfrm>
        </p:grpSpPr>
        <p:sp useBgFill="1">
          <p:nvSpPr>
            <p:cNvPr id="9" name="Rectangle 8">
              <a:extLst>
                <a:ext uri="{FF2B5EF4-FFF2-40B4-BE49-F238E27FC236}">
                  <a16:creationId xmlns:a16="http://schemas.microsoft.com/office/drawing/2014/main" id="{A17676CF-DDCC-48C1-AC68-CDA0B9E47FD8}"/>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052D363-F6F5-455B-A2F2-A12B30CEE528}"/>
                </a:ext>
              </a:extLst>
            </p:cNvPr>
            <p:cNvGrpSpPr>
              <a:grpSpLocks noChangeAspect="1"/>
            </p:cNvGrpSpPr>
            <p:nvPr/>
          </p:nvGrpSpPr>
          <p:grpSpPr>
            <a:xfrm>
              <a:off x="672000" y="-3"/>
              <a:ext cx="11520000" cy="5760000"/>
              <a:chOff x="5981700" y="-1"/>
              <a:chExt cx="6042660" cy="3021330"/>
            </a:xfrm>
          </p:grpSpPr>
          <p:sp>
            <p:nvSpPr>
              <p:cNvPr id="17" name="Rectangle 16">
                <a:extLst>
                  <a:ext uri="{FF2B5EF4-FFF2-40B4-BE49-F238E27FC236}">
                    <a16:creationId xmlns:a16="http://schemas.microsoft.com/office/drawing/2014/main" id="{D0C396B8-00CA-4AE9-A0A5-B4E2B2A2AC07}"/>
                  </a:ext>
                </a:extLst>
              </p:cNvPr>
              <p:cNvSpPr/>
              <p:nvPr/>
            </p:nvSpPr>
            <p:spPr>
              <a:xfrm>
                <a:off x="900303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660166-3107-4058-A259-59B0527306BD}"/>
                  </a:ext>
                </a:extLst>
              </p:cNvPr>
              <p:cNvSpPr/>
              <p:nvPr/>
            </p:nvSpPr>
            <p:spPr>
              <a:xfrm flipH="1">
                <a:off x="598170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42BE934E-3063-4D0F-AFDE-68D58D336CBE}"/>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39660FA-744A-4CB3-9BED-C59793E3BF32}"/>
                </a:ext>
              </a:extLst>
            </p:cNvPr>
            <p:cNvSpPr>
              <a:spLocks noChangeAspect="1"/>
            </p:cNvSpPr>
            <p:nvPr/>
          </p:nvSpPr>
          <p:spPr>
            <a:xfrm>
              <a:off x="0" y="2538000"/>
              <a:ext cx="4320000" cy="4320000"/>
            </a:xfrm>
            <a:prstGeom prst="ellipse">
              <a:avLst/>
            </a:prstGeom>
            <a:solidFill>
              <a:schemeClr val="accent3">
                <a:alpha val="4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313EEC-733B-4019-8A0B-3FA768B8DB7A}"/>
                </a:ext>
              </a:extLst>
            </p:cNvPr>
            <p:cNvGrpSpPr/>
            <p:nvPr/>
          </p:nvGrpSpPr>
          <p:grpSpPr>
            <a:xfrm rot="10800000">
              <a:off x="1" y="2948940"/>
              <a:ext cx="7818118" cy="3909059"/>
              <a:chOff x="0" y="0"/>
              <a:chExt cx="2880000" cy="1440000"/>
            </a:xfrm>
          </p:grpSpPr>
          <p:sp>
            <p:nvSpPr>
              <p:cNvPr id="15" name="Rectangle 14">
                <a:extLst>
                  <a:ext uri="{FF2B5EF4-FFF2-40B4-BE49-F238E27FC236}">
                    <a16:creationId xmlns:a16="http://schemas.microsoft.com/office/drawing/2014/main" id="{421FE91F-780C-4ABD-ADE8-0EFDB7196A10}"/>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09EA389-EE78-4475-A390-5EDED23C2D68}"/>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5E492A94-8867-4C62-9D40-4023C41E0AF8}"/>
                </a:ext>
              </a:extLst>
            </p:cNvPr>
            <p:cNvSpPr>
              <a:spLocks noChangeAspect="1"/>
            </p:cNvSpPr>
            <p:nvPr/>
          </p:nvSpPr>
          <p:spPr>
            <a:xfrm rot="10800000" flipH="1">
              <a:off x="0" y="521786"/>
              <a:ext cx="6336213" cy="63362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A3DAD7C5-BA12-4557-8BC4-72C69B0D59DD}"/>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54412EC-56C0-4009-B2E3-D63F9EECB9D4}"/>
              </a:ext>
            </a:extLst>
          </p:cNvPr>
          <p:cNvSpPr>
            <a:spLocks noGrp="1"/>
          </p:cNvSpPr>
          <p:nvPr>
            <p:ph type="title"/>
          </p:nvPr>
        </p:nvSpPr>
        <p:spPr>
          <a:xfrm>
            <a:off x="540000" y="539999"/>
            <a:ext cx="11090275" cy="120960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B70C84F-F3B7-4BF4-A328-BCF5ADD32944}"/>
              </a:ext>
            </a:extLst>
          </p:cNvPr>
          <p:cNvSpPr>
            <a:spLocks noGrp="1"/>
          </p:cNvSpPr>
          <p:nvPr>
            <p:ph sz="half" idx="1"/>
          </p:nvPr>
        </p:nvSpPr>
        <p:spPr>
          <a:xfrm>
            <a:off x="540000" y="1929600"/>
            <a:ext cx="5437186" cy="438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F919CD5-DBB4-4749-980D-B5B40ECB67B9}"/>
              </a:ext>
            </a:extLst>
          </p:cNvPr>
          <p:cNvSpPr>
            <a:spLocks noGrp="1"/>
          </p:cNvSpPr>
          <p:nvPr>
            <p:ph sz="half" idx="2"/>
          </p:nvPr>
        </p:nvSpPr>
        <p:spPr>
          <a:xfrm>
            <a:off x="6203950" y="1929600"/>
            <a:ext cx="5437186" cy="438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BCFC378-6572-43DF-8344-59DE8122CD12}"/>
              </a:ext>
            </a:extLst>
          </p:cNvPr>
          <p:cNvSpPr>
            <a:spLocks noGrp="1"/>
          </p:cNvSpPr>
          <p:nvPr>
            <p:ph type="dt" sz="half" idx="10"/>
          </p:nvPr>
        </p:nvSpPr>
        <p:spPr/>
        <p:txBody>
          <a:bodyPr/>
          <a:lstStyle/>
          <a:p>
            <a:fld id="{7CF0BCE0-945C-4FDF-95A1-2149B1FF5B83}" type="datetimeFigureOut">
              <a:rPr lang="en-US" smtClean="0"/>
              <a:t>10/5/2023</a:t>
            </a:fld>
            <a:endParaRPr lang="en-US"/>
          </a:p>
        </p:txBody>
      </p:sp>
      <p:sp>
        <p:nvSpPr>
          <p:cNvPr id="6" name="Footer Placeholder 5">
            <a:extLst>
              <a:ext uri="{FF2B5EF4-FFF2-40B4-BE49-F238E27FC236}">
                <a16:creationId xmlns:a16="http://schemas.microsoft.com/office/drawing/2014/main" id="{36967A14-246A-4DDF-865C-68F6E16906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674B6D-E110-478C-94B9-2F8199E586DC}"/>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470111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130F7E5-A40E-4C9C-8E4F-3935B9182C4A}"/>
              </a:ext>
            </a:extLst>
          </p:cNvPr>
          <p:cNvGrpSpPr/>
          <p:nvPr/>
        </p:nvGrpSpPr>
        <p:grpSpPr>
          <a:xfrm>
            <a:off x="0" y="-2"/>
            <a:ext cx="12191999" cy="6858001"/>
            <a:chOff x="0" y="-2"/>
            <a:chExt cx="12191999" cy="6858001"/>
          </a:xfrm>
        </p:grpSpPr>
        <p:sp>
          <p:nvSpPr>
            <p:cNvPr id="12" name="Rectangle 11">
              <a:extLst>
                <a:ext uri="{FF2B5EF4-FFF2-40B4-BE49-F238E27FC236}">
                  <a16:creationId xmlns:a16="http://schemas.microsoft.com/office/drawing/2014/main" id="{AE67B504-02A7-4203-87D0-07D333D71917}"/>
                </a:ext>
              </a:extLst>
            </p:cNvPr>
            <p:cNvSpPr/>
            <p:nvPr/>
          </p:nvSpPr>
          <p:spPr>
            <a:xfrm>
              <a:off x="7995665" y="2562224"/>
              <a:ext cx="4196334" cy="4295775"/>
            </a:xfrm>
            <a:prstGeom prst="rect">
              <a:avLst/>
            </a:prstGeom>
            <a:gradFill flip="none" rotWithShape="1">
              <a:gsLst>
                <a:gs pos="0">
                  <a:schemeClr val="accent3">
                    <a:alpha val="40000"/>
                  </a:schemeClr>
                </a:gs>
                <a:gs pos="34000">
                  <a:schemeClr val="accent3">
                    <a:alpha val="20000"/>
                  </a:schemeClr>
                </a:gs>
                <a:gs pos="65000">
                  <a:schemeClr val="accent3">
                    <a:alpha val="0"/>
                  </a:scheme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A1158F3-E1C3-400D-8505-628DB94365CE}"/>
                </a:ext>
              </a:extLst>
            </p:cNvPr>
            <p:cNvGrpSpPr/>
            <p:nvPr/>
          </p:nvGrpSpPr>
          <p:grpSpPr>
            <a:xfrm rot="16200000">
              <a:off x="2295528" y="-2295528"/>
              <a:ext cx="6858000" cy="11449051"/>
              <a:chOff x="0" y="2333625"/>
              <a:chExt cx="9515474" cy="3766109"/>
            </a:xfrm>
          </p:grpSpPr>
          <p:sp>
            <p:nvSpPr>
              <p:cNvPr id="23" name="Rectangle 22">
                <a:extLst>
                  <a:ext uri="{FF2B5EF4-FFF2-40B4-BE49-F238E27FC236}">
                    <a16:creationId xmlns:a16="http://schemas.microsoft.com/office/drawing/2014/main" id="{0AEADDCE-3295-4F24-8700-C93B5457C2B7}"/>
                  </a:ext>
                </a:extLst>
              </p:cNvPr>
              <p:cNvSpPr/>
              <p:nvPr/>
            </p:nvSpPr>
            <p:spPr>
              <a:xfrm>
                <a:off x="4757737"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F95C76A-5429-458C-BC9D-E1053EF7B84F}"/>
                  </a:ext>
                </a:extLst>
              </p:cNvPr>
              <p:cNvSpPr/>
              <p:nvPr/>
            </p:nvSpPr>
            <p:spPr>
              <a:xfrm flipH="1">
                <a:off x="0"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3D0E8A42-259A-43FA-B284-B459D7364097}"/>
                </a:ext>
              </a:extLst>
            </p:cNvPr>
            <p:cNvGrpSpPr>
              <a:grpSpLocks noChangeAspect="1"/>
            </p:cNvGrpSpPr>
            <p:nvPr/>
          </p:nvGrpSpPr>
          <p:grpSpPr>
            <a:xfrm rot="5400000">
              <a:off x="3583369" y="-3583369"/>
              <a:ext cx="4713262" cy="11880000"/>
              <a:chOff x="1" y="0"/>
              <a:chExt cx="8305797" cy="6858000"/>
            </a:xfrm>
          </p:grpSpPr>
          <p:sp>
            <p:nvSpPr>
              <p:cNvPr id="21" name="Rectangle 20">
                <a:extLst>
                  <a:ext uri="{FF2B5EF4-FFF2-40B4-BE49-F238E27FC236}">
                    <a16:creationId xmlns:a16="http://schemas.microsoft.com/office/drawing/2014/main" id="{7900B4F1-619C-4C0E-B749-1843F22C946A}"/>
                  </a:ext>
                </a:extLst>
              </p:cNvPr>
              <p:cNvSpPr/>
              <p:nvPr/>
            </p:nvSpPr>
            <p:spPr>
              <a:xfrm>
                <a:off x="931" y="342900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E6F70BB-DCCC-4CF0-B5BB-95A965A99947}"/>
                  </a:ext>
                </a:extLst>
              </p:cNvPr>
              <p:cNvSpPr/>
              <p:nvPr/>
            </p:nvSpPr>
            <p:spPr>
              <a:xfrm flipV="1">
                <a:off x="1" y="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83E6C50C-C1DA-44E1-B254-3B7228879DCD}"/>
                </a:ext>
              </a:extLst>
            </p:cNvPr>
            <p:cNvGrpSpPr/>
            <p:nvPr/>
          </p:nvGrpSpPr>
          <p:grpSpPr>
            <a:xfrm>
              <a:off x="2676525" y="0"/>
              <a:ext cx="9515473" cy="3766109"/>
              <a:chOff x="2333625" y="2433367"/>
              <a:chExt cx="9897159" cy="3766109"/>
            </a:xfrm>
          </p:grpSpPr>
          <p:sp>
            <p:nvSpPr>
              <p:cNvPr id="19" name="Rectangle 18">
                <a:extLst>
                  <a:ext uri="{FF2B5EF4-FFF2-40B4-BE49-F238E27FC236}">
                    <a16:creationId xmlns:a16="http://schemas.microsoft.com/office/drawing/2014/main" id="{DFC6EEED-A40A-4D1C-BE6B-11DD62770607}"/>
                  </a:ext>
                </a:extLst>
              </p:cNvPr>
              <p:cNvSpPr/>
              <p:nvPr/>
            </p:nvSpPr>
            <p:spPr>
              <a:xfrm>
                <a:off x="728220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27FF3FB-FDFC-4659-A7D6-ABED74010E82}"/>
                  </a:ext>
                </a:extLst>
              </p:cNvPr>
              <p:cNvSpPr/>
              <p:nvPr/>
            </p:nvSpPr>
            <p:spPr>
              <a:xfrm flipH="1">
                <a:off x="233362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51548ED5-6668-4672-88DC-40E92508ACA2}"/>
                </a:ext>
              </a:extLst>
            </p:cNvPr>
            <p:cNvGrpSpPr/>
            <p:nvPr/>
          </p:nvGrpSpPr>
          <p:grpSpPr>
            <a:xfrm>
              <a:off x="0" y="0"/>
              <a:ext cx="9515473" cy="3766109"/>
              <a:chOff x="0" y="2333625"/>
              <a:chExt cx="9515473" cy="3766109"/>
            </a:xfrm>
          </p:grpSpPr>
          <p:sp>
            <p:nvSpPr>
              <p:cNvPr id="17" name="Rectangle 16">
                <a:extLst>
                  <a:ext uri="{FF2B5EF4-FFF2-40B4-BE49-F238E27FC236}">
                    <a16:creationId xmlns:a16="http://schemas.microsoft.com/office/drawing/2014/main" id="{975AE1B2-E73F-4E6E-AAFB-FB1C02684D32}"/>
                  </a:ext>
                </a:extLst>
              </p:cNvPr>
              <p:cNvSpPr/>
              <p:nvPr/>
            </p:nvSpPr>
            <p:spPr>
              <a:xfrm>
                <a:off x="4757737"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750F2D6-C0E1-4AFE-AB87-083292737609}"/>
                  </a:ext>
                </a:extLst>
              </p:cNvPr>
              <p:cNvSpPr/>
              <p:nvPr/>
            </p:nvSpPr>
            <p:spPr>
              <a:xfrm flipH="1">
                <a:off x="0"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Rectangle 24">
            <a:extLst>
              <a:ext uri="{FF2B5EF4-FFF2-40B4-BE49-F238E27FC236}">
                <a16:creationId xmlns:a16="http://schemas.microsoft.com/office/drawing/2014/main" id="{4ECC0D66-F2BE-4BF4-87F6-CE618B5C8916}"/>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9A0BCA11-08C2-4C9A-B0A3-31C9051CDF9E}"/>
              </a:ext>
            </a:extLst>
          </p:cNvPr>
          <p:cNvSpPr>
            <a:spLocks noGrp="1"/>
          </p:cNvSpPr>
          <p:nvPr>
            <p:ph type="title"/>
          </p:nvPr>
        </p:nvSpPr>
        <p:spPr>
          <a:xfrm>
            <a:off x="540000" y="539999"/>
            <a:ext cx="11090273" cy="1210396"/>
          </a:xfrm>
        </p:spPr>
        <p:txBody>
          <a:bodyPr>
            <a:normAutofit/>
          </a:bodyPr>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662CEB0-C969-40EA-A5E2-8D875E28A6B6}"/>
              </a:ext>
            </a:extLst>
          </p:cNvPr>
          <p:cNvSpPr>
            <a:spLocks noGrp="1"/>
          </p:cNvSpPr>
          <p:nvPr>
            <p:ph type="body" idx="1"/>
          </p:nvPr>
        </p:nvSpPr>
        <p:spPr>
          <a:xfrm>
            <a:off x="540000" y="1929783"/>
            <a:ext cx="5448052" cy="792161"/>
          </a:xfrm>
        </p:spPr>
        <p:txBody>
          <a:bodyPr anchor="b"/>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0F41A6-112E-4305-A0BA-6E119A77AC10}"/>
              </a:ext>
            </a:extLst>
          </p:cNvPr>
          <p:cNvSpPr>
            <a:spLocks noGrp="1"/>
          </p:cNvSpPr>
          <p:nvPr>
            <p:ph sz="half" idx="2"/>
          </p:nvPr>
        </p:nvSpPr>
        <p:spPr>
          <a:xfrm>
            <a:off x="540000" y="2937844"/>
            <a:ext cx="5437186" cy="3376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C672C5-31B9-443B-8DEE-5523646891F7}"/>
              </a:ext>
            </a:extLst>
          </p:cNvPr>
          <p:cNvSpPr>
            <a:spLocks noGrp="1"/>
          </p:cNvSpPr>
          <p:nvPr>
            <p:ph type="body" sz="quarter" idx="3"/>
          </p:nvPr>
        </p:nvSpPr>
        <p:spPr>
          <a:xfrm>
            <a:off x="6203949" y="1929782"/>
            <a:ext cx="5437187" cy="792000"/>
          </a:xfrm>
        </p:spPr>
        <p:txBody>
          <a:bodyPr anchor="b"/>
          <a:lstStyle>
            <a:lvl1pPr marL="0" indent="0">
              <a:buNone/>
              <a:defRPr sz="1600" b="0"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D18B9D-8B21-4249-A3AD-8FBE48F0F55B}"/>
              </a:ext>
            </a:extLst>
          </p:cNvPr>
          <p:cNvSpPr>
            <a:spLocks noGrp="1"/>
          </p:cNvSpPr>
          <p:nvPr>
            <p:ph sz="quarter" idx="4"/>
          </p:nvPr>
        </p:nvSpPr>
        <p:spPr>
          <a:xfrm>
            <a:off x="6203950" y="2937844"/>
            <a:ext cx="5437186" cy="3376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5B60881-13B2-4064-84FB-6D071F36C433}"/>
              </a:ext>
            </a:extLst>
          </p:cNvPr>
          <p:cNvSpPr>
            <a:spLocks noGrp="1"/>
          </p:cNvSpPr>
          <p:nvPr>
            <p:ph type="dt" sz="half" idx="10"/>
          </p:nvPr>
        </p:nvSpPr>
        <p:spPr/>
        <p:txBody>
          <a:bodyPr/>
          <a:lstStyle/>
          <a:p>
            <a:fld id="{7CF0BCE0-945C-4FDF-95A1-2149B1FF5B83}" type="datetimeFigureOut">
              <a:rPr lang="en-US" smtClean="0"/>
              <a:t>10/5/2023</a:t>
            </a:fld>
            <a:endParaRPr lang="en-US"/>
          </a:p>
        </p:txBody>
      </p:sp>
      <p:sp>
        <p:nvSpPr>
          <p:cNvPr id="8" name="Footer Placeholder 7">
            <a:extLst>
              <a:ext uri="{FF2B5EF4-FFF2-40B4-BE49-F238E27FC236}">
                <a16:creationId xmlns:a16="http://schemas.microsoft.com/office/drawing/2014/main" id="{249FCE5D-D5EF-485D-97FA-2614FF9642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F204FC-4F66-417C-8E4B-74772ED0570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621891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9521FD20-B9D4-4FD1-9AAD-F4157555AD62}"/>
              </a:ext>
            </a:extLst>
          </p:cNvPr>
          <p:cNvGrpSpPr/>
          <p:nvPr/>
        </p:nvGrpSpPr>
        <p:grpSpPr>
          <a:xfrm rot="10800000">
            <a:off x="1392000" y="0"/>
            <a:ext cx="10800000" cy="6858000"/>
            <a:chOff x="0" y="0"/>
            <a:chExt cx="10800000" cy="6858000"/>
          </a:xfrm>
        </p:grpSpPr>
        <p:sp>
          <p:nvSpPr>
            <p:cNvPr id="15" name="Rectangle 14">
              <a:extLst>
                <a:ext uri="{FF2B5EF4-FFF2-40B4-BE49-F238E27FC236}">
                  <a16:creationId xmlns:a16="http://schemas.microsoft.com/office/drawing/2014/main" id="{27477A35-8424-45D6-A66E-8ACFA6C405B5}"/>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8BFBA1CE-E9AC-40C0-A7F9-E5671F5FEF9C}"/>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1" name="Group 10">
            <a:extLst>
              <a:ext uri="{FF2B5EF4-FFF2-40B4-BE49-F238E27FC236}">
                <a16:creationId xmlns:a16="http://schemas.microsoft.com/office/drawing/2014/main" id="{D0C2729A-59F8-46A4-9AAA-7665E5966E2D}"/>
              </a:ext>
            </a:extLst>
          </p:cNvPr>
          <p:cNvGrpSpPr>
            <a:grpSpLocks noChangeAspect="1"/>
          </p:cNvGrpSpPr>
          <p:nvPr/>
        </p:nvGrpSpPr>
        <p:grpSpPr>
          <a:xfrm rot="16200000" flipH="1">
            <a:off x="-1714500" y="1714500"/>
            <a:ext cx="6858000" cy="3429000"/>
            <a:chOff x="0" y="0"/>
            <a:chExt cx="2880000" cy="1440000"/>
          </a:xfrm>
        </p:grpSpPr>
        <p:sp>
          <p:nvSpPr>
            <p:cNvPr id="13" name="Rectangle 12">
              <a:extLst>
                <a:ext uri="{FF2B5EF4-FFF2-40B4-BE49-F238E27FC236}">
                  <a16:creationId xmlns:a16="http://schemas.microsoft.com/office/drawing/2014/main" id="{83EBBB96-590D-4704-87AD-A00AE2424DE8}"/>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889BAB7D-5298-40B9-910B-136D0C6A9934}"/>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2" name="Rectangle 11">
            <a:extLst>
              <a:ext uri="{FF2B5EF4-FFF2-40B4-BE49-F238E27FC236}">
                <a16:creationId xmlns:a16="http://schemas.microsoft.com/office/drawing/2014/main" id="{F323EA00-E168-4864-883B-358A7CDF9153}"/>
              </a:ext>
            </a:extLst>
          </p:cNvPr>
          <p:cNvSpPr>
            <a:spLocks noChangeAspect="1"/>
          </p:cNvSpPr>
          <p:nvPr/>
        </p:nvSpPr>
        <p:spPr>
          <a:xfrm rot="10800000">
            <a:off x="5602287" y="268286"/>
            <a:ext cx="6589713" cy="65897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a:extLst>
              <a:ext uri="{FF2B5EF4-FFF2-40B4-BE49-F238E27FC236}">
                <a16:creationId xmlns:a16="http://schemas.microsoft.com/office/drawing/2014/main" id="{CA4F2DFA-2F27-43FB-B08C-0787FA44B0D1}"/>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7D750354-CD8D-4A3B-A7AC-04622BCB0499}"/>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7F3ED3C6-DA43-4D1C-9056-407A4FB1C6AB}"/>
              </a:ext>
            </a:extLst>
          </p:cNvPr>
          <p:cNvSpPr>
            <a:spLocks noGrp="1"/>
          </p:cNvSpPr>
          <p:nvPr>
            <p:ph type="title"/>
          </p:nvPr>
        </p:nvSpPr>
        <p:spPr>
          <a:xfrm>
            <a:off x="550863" y="549276"/>
            <a:ext cx="11090275" cy="5759450"/>
          </a:xfrm>
        </p:spPr>
        <p:txBody>
          <a:bodyPr/>
          <a:lstStyle>
            <a:lvl1pPr>
              <a:defRPr sz="8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720CEB41-E921-45ED-951A-861E31E01336}"/>
              </a:ext>
            </a:extLst>
          </p:cNvPr>
          <p:cNvSpPr>
            <a:spLocks noGrp="1"/>
          </p:cNvSpPr>
          <p:nvPr>
            <p:ph type="dt" sz="half" idx="10"/>
          </p:nvPr>
        </p:nvSpPr>
        <p:spPr/>
        <p:txBody>
          <a:bodyPr/>
          <a:lstStyle/>
          <a:p>
            <a:fld id="{7CF0BCE0-945C-4FDF-95A1-2149B1FF5B83}" type="datetimeFigureOut">
              <a:rPr lang="en-US" smtClean="0"/>
              <a:t>10/5/2023</a:t>
            </a:fld>
            <a:endParaRPr lang="en-US"/>
          </a:p>
        </p:txBody>
      </p:sp>
      <p:sp>
        <p:nvSpPr>
          <p:cNvPr id="4" name="Footer Placeholder 3">
            <a:extLst>
              <a:ext uri="{FF2B5EF4-FFF2-40B4-BE49-F238E27FC236}">
                <a16:creationId xmlns:a16="http://schemas.microsoft.com/office/drawing/2014/main" id="{8F6B422D-769C-4E63-8763-ABBB885007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38FB6F-2D68-40C0-B628-142011F34A0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57182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ED88E92-14F3-4B58-9E48-1D79E139A89E}"/>
              </a:ext>
            </a:extLst>
          </p:cNvPr>
          <p:cNvGrpSpPr/>
          <p:nvPr/>
        </p:nvGrpSpPr>
        <p:grpSpPr>
          <a:xfrm>
            <a:off x="0" y="0"/>
            <a:ext cx="12191999" cy="6861600"/>
            <a:chOff x="1" y="0"/>
            <a:chExt cx="12191999" cy="6861600"/>
          </a:xfrm>
        </p:grpSpPr>
        <p:sp>
          <p:nvSpPr>
            <p:cNvPr id="6" name="Rectangle 5">
              <a:extLst>
                <a:ext uri="{FF2B5EF4-FFF2-40B4-BE49-F238E27FC236}">
                  <a16:creationId xmlns:a16="http://schemas.microsoft.com/office/drawing/2014/main" id="{A6466AE7-32B6-4334-AF41-B9387E6726C5}"/>
                </a:ext>
              </a:extLst>
            </p:cNvPr>
            <p:cNvSpPr>
              <a:spLocks noChangeAspect="1"/>
            </p:cNvSpPr>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7" name="Oval 6">
              <a:extLst>
                <a:ext uri="{FF2B5EF4-FFF2-40B4-BE49-F238E27FC236}">
                  <a16:creationId xmlns:a16="http://schemas.microsoft.com/office/drawing/2014/main" id="{659C09F8-90CD-443F-9AA1-D08C56A605BB}"/>
                </a:ext>
              </a:extLst>
            </p:cNvPr>
            <p:cNvSpPr>
              <a:spLocks noChangeAspect="1"/>
            </p:cNvSpPr>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Oval 7">
              <a:extLst>
                <a:ext uri="{FF2B5EF4-FFF2-40B4-BE49-F238E27FC236}">
                  <a16:creationId xmlns:a16="http://schemas.microsoft.com/office/drawing/2014/main" id="{DC7304AB-BE7D-45AC-A876-4A24543AE5B3}"/>
                </a:ext>
              </a:extLst>
            </p:cNvPr>
            <p:cNvSpPr>
              <a:spLocks noChangeAspect="1"/>
            </p:cNvSpPr>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9" name="Group 8">
              <a:extLst>
                <a:ext uri="{FF2B5EF4-FFF2-40B4-BE49-F238E27FC236}">
                  <a16:creationId xmlns:a16="http://schemas.microsoft.com/office/drawing/2014/main" id="{8E11922B-DDB3-46D7-B1BD-C1CCDB3C42E3}"/>
                </a:ext>
              </a:extLst>
            </p:cNvPr>
            <p:cNvGrpSpPr>
              <a:grpSpLocks noChangeAspect="1"/>
            </p:cNvGrpSpPr>
            <p:nvPr/>
          </p:nvGrpSpPr>
          <p:grpSpPr>
            <a:xfrm>
              <a:off x="690092" y="0"/>
              <a:ext cx="10800000" cy="6858000"/>
              <a:chOff x="2328000" y="0"/>
              <a:chExt cx="2880000" cy="1440000"/>
            </a:xfrm>
          </p:grpSpPr>
          <p:sp>
            <p:nvSpPr>
              <p:cNvPr id="14" name="Rectangle 13">
                <a:extLst>
                  <a:ext uri="{FF2B5EF4-FFF2-40B4-BE49-F238E27FC236}">
                    <a16:creationId xmlns:a16="http://schemas.microsoft.com/office/drawing/2014/main" id="{C580F8F6-E662-4BCD-AC9C-7E5DDBD5A773}"/>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9A333FE5-ADB0-48EE-A1A6-9AA36DA343A2}"/>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0" name="Group 9">
              <a:extLst>
                <a:ext uri="{FF2B5EF4-FFF2-40B4-BE49-F238E27FC236}">
                  <a16:creationId xmlns:a16="http://schemas.microsoft.com/office/drawing/2014/main" id="{0B09CD4F-6DF4-48AA-BD35-23E3F2A643F7}"/>
                </a:ext>
              </a:extLst>
            </p:cNvPr>
            <p:cNvGrpSpPr>
              <a:grpSpLocks noChangeAspect="1"/>
            </p:cNvGrpSpPr>
            <p:nvPr/>
          </p:nvGrpSpPr>
          <p:grpSpPr>
            <a:xfrm rot="5400000">
              <a:off x="7048499" y="1714500"/>
              <a:ext cx="6858000" cy="3429000"/>
              <a:chOff x="0" y="0"/>
              <a:chExt cx="2880000" cy="1440000"/>
            </a:xfrm>
          </p:grpSpPr>
          <p:sp>
            <p:nvSpPr>
              <p:cNvPr id="12" name="Rectangle 11">
                <a:extLst>
                  <a:ext uri="{FF2B5EF4-FFF2-40B4-BE49-F238E27FC236}">
                    <a16:creationId xmlns:a16="http://schemas.microsoft.com/office/drawing/2014/main" id="{02223219-ACCC-42F2-A1B4-E3C8C8AB12A4}"/>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1510B0E9-9BA0-4357-9E04-554C19BAAC89}"/>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1" name="Rectangle 10">
              <a:extLst>
                <a:ext uri="{FF2B5EF4-FFF2-40B4-BE49-F238E27FC236}">
                  <a16:creationId xmlns:a16="http://schemas.microsoft.com/office/drawing/2014/main" id="{DF06DA80-525A-4C9E-A441-50630AA772A4}"/>
                </a:ext>
              </a:extLst>
            </p:cNvPr>
            <p:cNvSpPr>
              <a:spLocks noChangeAspect="1"/>
            </p:cNvSpPr>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6" name="Rectangle 15">
            <a:extLst>
              <a:ext uri="{FF2B5EF4-FFF2-40B4-BE49-F238E27FC236}">
                <a16:creationId xmlns:a16="http://schemas.microsoft.com/office/drawing/2014/main" id="{E841E027-8E53-4FEB-8605-2124D85731CA}"/>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Date Placeholder 1">
            <a:extLst>
              <a:ext uri="{FF2B5EF4-FFF2-40B4-BE49-F238E27FC236}">
                <a16:creationId xmlns:a16="http://schemas.microsoft.com/office/drawing/2014/main" id="{7DD871A2-AE80-4408-AA95-DC60D132E9E3}"/>
              </a:ext>
            </a:extLst>
          </p:cNvPr>
          <p:cNvSpPr>
            <a:spLocks noGrp="1"/>
          </p:cNvSpPr>
          <p:nvPr>
            <p:ph type="dt" sz="half" idx="10"/>
          </p:nvPr>
        </p:nvSpPr>
        <p:spPr/>
        <p:txBody>
          <a:bodyPr/>
          <a:lstStyle/>
          <a:p>
            <a:fld id="{7CF0BCE0-945C-4FDF-95A1-2149B1FF5B83}" type="datetimeFigureOut">
              <a:rPr lang="en-US" smtClean="0"/>
              <a:t>10/5/2023</a:t>
            </a:fld>
            <a:endParaRPr lang="en-US"/>
          </a:p>
        </p:txBody>
      </p:sp>
      <p:sp>
        <p:nvSpPr>
          <p:cNvPr id="3" name="Footer Placeholder 2">
            <a:extLst>
              <a:ext uri="{FF2B5EF4-FFF2-40B4-BE49-F238E27FC236}">
                <a16:creationId xmlns:a16="http://schemas.microsoft.com/office/drawing/2014/main" id="{DDD122A1-7B97-4979-B319-1CE0A4A497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209A76-7DCD-477A-A6BA-EEA63FF94082}"/>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4213041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D5C0F5C-A529-490C-8941-78F10C6A00D3}"/>
              </a:ext>
            </a:extLst>
          </p:cNvPr>
          <p:cNvGrpSpPr/>
          <p:nvPr/>
        </p:nvGrpSpPr>
        <p:grpSpPr>
          <a:xfrm flipH="1">
            <a:off x="0" y="0"/>
            <a:ext cx="12191999" cy="6858001"/>
            <a:chOff x="0" y="-2"/>
            <a:chExt cx="12191999" cy="6858001"/>
          </a:xfrm>
        </p:grpSpPr>
        <p:sp>
          <p:nvSpPr>
            <p:cNvPr id="9" name="Rectangle 8">
              <a:extLst>
                <a:ext uri="{FF2B5EF4-FFF2-40B4-BE49-F238E27FC236}">
                  <a16:creationId xmlns:a16="http://schemas.microsoft.com/office/drawing/2014/main" id="{14A8D739-B942-4545-9459-A6CAF0444D1F}"/>
                </a:ext>
              </a:extLst>
            </p:cNvPr>
            <p:cNvSpPr/>
            <p:nvPr/>
          </p:nvSpPr>
          <p:spPr>
            <a:xfrm>
              <a:off x="7995665" y="2562224"/>
              <a:ext cx="4196334" cy="4295775"/>
            </a:xfrm>
            <a:prstGeom prst="rect">
              <a:avLst/>
            </a:prstGeom>
            <a:gradFill flip="none" rotWithShape="1">
              <a:gsLst>
                <a:gs pos="0">
                  <a:schemeClr val="accent3">
                    <a:alpha val="40000"/>
                  </a:schemeClr>
                </a:gs>
                <a:gs pos="34000">
                  <a:schemeClr val="accent3">
                    <a:alpha val="20000"/>
                  </a:schemeClr>
                </a:gs>
                <a:gs pos="65000">
                  <a:schemeClr val="accent3">
                    <a:alpha val="0"/>
                  </a:scheme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BB38CCA-110B-4404-9363-BFFA76C096D2}"/>
                </a:ext>
              </a:extLst>
            </p:cNvPr>
            <p:cNvGrpSpPr/>
            <p:nvPr/>
          </p:nvGrpSpPr>
          <p:grpSpPr>
            <a:xfrm rot="16200000">
              <a:off x="2295528" y="-2295528"/>
              <a:ext cx="6858000" cy="11449051"/>
              <a:chOff x="0" y="2333625"/>
              <a:chExt cx="9515474" cy="3766109"/>
            </a:xfrm>
          </p:grpSpPr>
          <p:sp>
            <p:nvSpPr>
              <p:cNvPr id="20" name="Rectangle 19">
                <a:extLst>
                  <a:ext uri="{FF2B5EF4-FFF2-40B4-BE49-F238E27FC236}">
                    <a16:creationId xmlns:a16="http://schemas.microsoft.com/office/drawing/2014/main" id="{B223FE99-C58F-4A56-8F8E-2942FF74E4BD}"/>
                  </a:ext>
                </a:extLst>
              </p:cNvPr>
              <p:cNvSpPr/>
              <p:nvPr/>
            </p:nvSpPr>
            <p:spPr>
              <a:xfrm>
                <a:off x="4757737"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BD4511-8AB6-4BD3-8410-7FB3EC8D42B2}"/>
                  </a:ext>
                </a:extLst>
              </p:cNvPr>
              <p:cNvSpPr/>
              <p:nvPr/>
            </p:nvSpPr>
            <p:spPr>
              <a:xfrm flipH="1">
                <a:off x="0"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6A8CA067-2248-4BD3-B56E-2C014AEB2273}"/>
                </a:ext>
              </a:extLst>
            </p:cNvPr>
            <p:cNvGrpSpPr>
              <a:grpSpLocks noChangeAspect="1"/>
            </p:cNvGrpSpPr>
            <p:nvPr/>
          </p:nvGrpSpPr>
          <p:grpSpPr>
            <a:xfrm rot="5400000">
              <a:off x="3583369" y="-3583369"/>
              <a:ext cx="4713262" cy="11880000"/>
              <a:chOff x="1" y="0"/>
              <a:chExt cx="8305797" cy="6858000"/>
            </a:xfrm>
          </p:grpSpPr>
          <p:sp>
            <p:nvSpPr>
              <p:cNvPr id="18" name="Rectangle 17">
                <a:extLst>
                  <a:ext uri="{FF2B5EF4-FFF2-40B4-BE49-F238E27FC236}">
                    <a16:creationId xmlns:a16="http://schemas.microsoft.com/office/drawing/2014/main" id="{8C017B9B-2727-4255-8F80-9D4C2A5AE297}"/>
                  </a:ext>
                </a:extLst>
              </p:cNvPr>
              <p:cNvSpPr/>
              <p:nvPr/>
            </p:nvSpPr>
            <p:spPr>
              <a:xfrm>
                <a:off x="931" y="342900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93C5F16-BC47-4707-B6B7-DC5262ACDC51}"/>
                  </a:ext>
                </a:extLst>
              </p:cNvPr>
              <p:cNvSpPr/>
              <p:nvPr/>
            </p:nvSpPr>
            <p:spPr>
              <a:xfrm flipV="1">
                <a:off x="1" y="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2E88FE13-0734-4BB3-B4D1-7C53A194DA84}"/>
                </a:ext>
              </a:extLst>
            </p:cNvPr>
            <p:cNvGrpSpPr/>
            <p:nvPr/>
          </p:nvGrpSpPr>
          <p:grpSpPr>
            <a:xfrm>
              <a:off x="2676525" y="0"/>
              <a:ext cx="9515473" cy="3766109"/>
              <a:chOff x="2333625" y="2433367"/>
              <a:chExt cx="9897159" cy="3766109"/>
            </a:xfrm>
          </p:grpSpPr>
          <p:sp>
            <p:nvSpPr>
              <p:cNvPr id="16" name="Rectangle 15">
                <a:extLst>
                  <a:ext uri="{FF2B5EF4-FFF2-40B4-BE49-F238E27FC236}">
                    <a16:creationId xmlns:a16="http://schemas.microsoft.com/office/drawing/2014/main" id="{5C9B7EF7-1EDF-4AC7-8E40-C2801783AC85}"/>
                  </a:ext>
                </a:extLst>
              </p:cNvPr>
              <p:cNvSpPr/>
              <p:nvPr/>
            </p:nvSpPr>
            <p:spPr>
              <a:xfrm>
                <a:off x="728220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25CA0A0-9A3F-498E-983D-B3285EF5AD9A}"/>
                  </a:ext>
                </a:extLst>
              </p:cNvPr>
              <p:cNvSpPr/>
              <p:nvPr/>
            </p:nvSpPr>
            <p:spPr>
              <a:xfrm flipH="1">
                <a:off x="233362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A5171814-E4F0-44B5-BC3F-588512210991}"/>
                </a:ext>
              </a:extLst>
            </p:cNvPr>
            <p:cNvGrpSpPr/>
            <p:nvPr/>
          </p:nvGrpSpPr>
          <p:grpSpPr>
            <a:xfrm>
              <a:off x="0" y="0"/>
              <a:ext cx="9515473" cy="3766109"/>
              <a:chOff x="0" y="2333625"/>
              <a:chExt cx="9515473" cy="3766109"/>
            </a:xfrm>
          </p:grpSpPr>
          <p:sp>
            <p:nvSpPr>
              <p:cNvPr id="14" name="Rectangle 13">
                <a:extLst>
                  <a:ext uri="{FF2B5EF4-FFF2-40B4-BE49-F238E27FC236}">
                    <a16:creationId xmlns:a16="http://schemas.microsoft.com/office/drawing/2014/main" id="{8E666ACD-EB1C-4732-971B-C3B26061DB82}"/>
                  </a:ext>
                </a:extLst>
              </p:cNvPr>
              <p:cNvSpPr/>
              <p:nvPr/>
            </p:nvSpPr>
            <p:spPr>
              <a:xfrm>
                <a:off x="4757737"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A4E213B-7F96-44C1-90B3-B72E9387BF73}"/>
                  </a:ext>
                </a:extLst>
              </p:cNvPr>
              <p:cNvSpPr/>
              <p:nvPr/>
            </p:nvSpPr>
            <p:spPr>
              <a:xfrm flipH="1">
                <a:off x="0"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 name="Rectangle 21">
            <a:extLst>
              <a:ext uri="{FF2B5EF4-FFF2-40B4-BE49-F238E27FC236}">
                <a16:creationId xmlns:a16="http://schemas.microsoft.com/office/drawing/2014/main" id="{BFE392AA-35E5-40E5-9309-284A0C541061}"/>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71A8188C-9713-46E1-AA5C-C84FE515F3A2}"/>
              </a:ext>
            </a:extLst>
          </p:cNvPr>
          <p:cNvSpPr>
            <a:spLocks noGrp="1"/>
          </p:cNvSpPr>
          <p:nvPr>
            <p:ph type="title"/>
          </p:nvPr>
        </p:nvSpPr>
        <p:spPr>
          <a:xfrm>
            <a:off x="539999" y="540000"/>
            <a:ext cx="4511425" cy="2771774"/>
          </a:xfrm>
        </p:spPr>
        <p:txBody>
          <a:bodyPr anchor="t"/>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E192CC-893A-4A84-A7E9-F389D83F0B16}"/>
              </a:ext>
            </a:extLst>
          </p:cNvPr>
          <p:cNvSpPr>
            <a:spLocks noGrp="1"/>
          </p:cNvSpPr>
          <p:nvPr>
            <p:ph idx="1"/>
          </p:nvPr>
        </p:nvSpPr>
        <p:spPr>
          <a:xfrm>
            <a:off x="5232400" y="540000"/>
            <a:ext cx="6408736" cy="5759450"/>
          </a:xfrm>
        </p:spPr>
        <p:txBody>
          <a:bodyPr/>
          <a:lstStyle>
            <a:lvl1pPr>
              <a:defRPr sz="3200"/>
            </a:lvl1pPr>
            <a:lvl2pPr>
              <a:defRPr sz="24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6CC7765-7D44-43DD-A1DF-419D3E1C625F}"/>
              </a:ext>
            </a:extLst>
          </p:cNvPr>
          <p:cNvSpPr>
            <a:spLocks noGrp="1"/>
          </p:cNvSpPr>
          <p:nvPr>
            <p:ph type="body" sz="half" idx="2"/>
          </p:nvPr>
        </p:nvSpPr>
        <p:spPr>
          <a:xfrm>
            <a:off x="540000" y="3536950"/>
            <a:ext cx="4511426" cy="2771775"/>
          </a:xfrm>
        </p:spPr>
        <p:txBody>
          <a:bodyPr/>
          <a:lstStyle>
            <a:lvl1pPr marL="0" indent="0">
              <a:buNone/>
              <a:defRPr sz="1600" cap="all" spc="3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D36875-AFB0-4905-8C9E-A72B4F59775E}"/>
              </a:ext>
            </a:extLst>
          </p:cNvPr>
          <p:cNvSpPr>
            <a:spLocks noGrp="1"/>
          </p:cNvSpPr>
          <p:nvPr>
            <p:ph type="dt" sz="half" idx="10"/>
          </p:nvPr>
        </p:nvSpPr>
        <p:spPr/>
        <p:txBody>
          <a:bodyPr/>
          <a:lstStyle/>
          <a:p>
            <a:fld id="{7CF0BCE0-945C-4FDF-95A1-2149B1FF5B83}" type="datetimeFigureOut">
              <a:rPr lang="en-US" smtClean="0"/>
              <a:t>10/5/2023</a:t>
            </a:fld>
            <a:endParaRPr lang="en-US"/>
          </a:p>
        </p:txBody>
      </p:sp>
      <p:sp>
        <p:nvSpPr>
          <p:cNvPr id="6" name="Footer Placeholder 5">
            <a:extLst>
              <a:ext uri="{FF2B5EF4-FFF2-40B4-BE49-F238E27FC236}">
                <a16:creationId xmlns:a16="http://schemas.microsoft.com/office/drawing/2014/main" id="{25437ABF-7E70-4E45-A67B-C503BF182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8016CA-2983-47BF-BA09-2130A40C8763}"/>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764005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97E00A2-2906-4C97-9D1F-C789D3ADD373}"/>
              </a:ext>
            </a:extLst>
          </p:cNvPr>
          <p:cNvGrpSpPr/>
          <p:nvPr/>
        </p:nvGrpSpPr>
        <p:grpSpPr>
          <a:xfrm rot="10800000">
            <a:off x="1392000" y="0"/>
            <a:ext cx="10800000" cy="6858000"/>
            <a:chOff x="0" y="0"/>
            <a:chExt cx="10800000" cy="6858000"/>
          </a:xfrm>
        </p:grpSpPr>
        <p:sp>
          <p:nvSpPr>
            <p:cNvPr id="9" name="Rectangle 8">
              <a:extLst>
                <a:ext uri="{FF2B5EF4-FFF2-40B4-BE49-F238E27FC236}">
                  <a16:creationId xmlns:a16="http://schemas.microsoft.com/office/drawing/2014/main" id="{59CE8EF9-87D6-47FD-B7D3-2D48D8E48AC3}"/>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 name="Rectangle 9">
              <a:extLst>
                <a:ext uri="{FF2B5EF4-FFF2-40B4-BE49-F238E27FC236}">
                  <a16:creationId xmlns:a16="http://schemas.microsoft.com/office/drawing/2014/main" id="{6784998E-9D37-4D0D-889A-C67531E5295C}"/>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1" name="Group 10">
            <a:extLst>
              <a:ext uri="{FF2B5EF4-FFF2-40B4-BE49-F238E27FC236}">
                <a16:creationId xmlns:a16="http://schemas.microsoft.com/office/drawing/2014/main" id="{8B575B0B-C502-438E-967C-64D268031426}"/>
              </a:ext>
            </a:extLst>
          </p:cNvPr>
          <p:cNvGrpSpPr>
            <a:grpSpLocks noChangeAspect="1"/>
          </p:cNvGrpSpPr>
          <p:nvPr/>
        </p:nvGrpSpPr>
        <p:grpSpPr>
          <a:xfrm rot="16200000" flipH="1">
            <a:off x="-1714500" y="1714500"/>
            <a:ext cx="6858000" cy="3429000"/>
            <a:chOff x="0" y="0"/>
            <a:chExt cx="2880000" cy="1440000"/>
          </a:xfrm>
        </p:grpSpPr>
        <p:sp>
          <p:nvSpPr>
            <p:cNvPr id="12" name="Rectangle 11">
              <a:extLst>
                <a:ext uri="{FF2B5EF4-FFF2-40B4-BE49-F238E27FC236}">
                  <a16:creationId xmlns:a16="http://schemas.microsoft.com/office/drawing/2014/main" id="{4FC29931-00EB-4F74-BE4C-172A4C282A26}"/>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989B4C87-FDD3-406D-BE06-3ABF69905E03}"/>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4" name="Rectangle 13">
            <a:extLst>
              <a:ext uri="{FF2B5EF4-FFF2-40B4-BE49-F238E27FC236}">
                <a16:creationId xmlns:a16="http://schemas.microsoft.com/office/drawing/2014/main" id="{FD817A89-A0E1-4190-90AE-0571E6CE8FC6}"/>
              </a:ext>
            </a:extLst>
          </p:cNvPr>
          <p:cNvSpPr>
            <a:spLocks noChangeAspect="1"/>
          </p:cNvSpPr>
          <p:nvPr/>
        </p:nvSpPr>
        <p:spPr>
          <a:xfrm rot="10800000">
            <a:off x="5602287" y="268286"/>
            <a:ext cx="6589713" cy="65897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4FD20388-C666-4992-920D-5F034214950C}"/>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FCAB0CC3-A07E-43B8-9B34-0A67C1806DE1}"/>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F91800A6-9706-4B81-B957-C950A5F77490}"/>
              </a:ext>
            </a:extLst>
          </p:cNvPr>
          <p:cNvSpPr>
            <a:spLocks noGrp="1"/>
          </p:cNvSpPr>
          <p:nvPr>
            <p:ph type="title"/>
          </p:nvPr>
        </p:nvSpPr>
        <p:spPr>
          <a:xfrm>
            <a:off x="539999" y="540000"/>
            <a:ext cx="4511425" cy="2771774"/>
          </a:xfrm>
        </p:spPr>
        <p:txBody>
          <a:bodyPr anchor="t"/>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CA17652B-AA0D-4574-AF1D-7F7442D84B0B}"/>
              </a:ext>
            </a:extLst>
          </p:cNvPr>
          <p:cNvSpPr>
            <a:spLocks noGrp="1"/>
          </p:cNvSpPr>
          <p:nvPr>
            <p:ph type="pic" idx="1"/>
          </p:nvPr>
        </p:nvSpPr>
        <p:spPr>
          <a:xfrm>
            <a:off x="5232400" y="549275"/>
            <a:ext cx="6408736" cy="57594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CA19547-D24B-4BD1-8C26-318450B171B3}"/>
              </a:ext>
            </a:extLst>
          </p:cNvPr>
          <p:cNvSpPr>
            <a:spLocks noGrp="1"/>
          </p:cNvSpPr>
          <p:nvPr>
            <p:ph type="body" sz="half" idx="2"/>
          </p:nvPr>
        </p:nvSpPr>
        <p:spPr>
          <a:xfrm>
            <a:off x="539999" y="3536950"/>
            <a:ext cx="4511425" cy="2771774"/>
          </a:xfrm>
        </p:spPr>
        <p:txBody>
          <a:bodyPr/>
          <a:lstStyle>
            <a:lvl1pPr marL="0" indent="0">
              <a:buNone/>
              <a:defRPr sz="1600" cap="all" spc="3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3A22E6-7E01-4547-8555-B2C197543921}"/>
              </a:ext>
            </a:extLst>
          </p:cNvPr>
          <p:cNvSpPr>
            <a:spLocks noGrp="1"/>
          </p:cNvSpPr>
          <p:nvPr>
            <p:ph type="dt" sz="half" idx="10"/>
          </p:nvPr>
        </p:nvSpPr>
        <p:spPr/>
        <p:txBody>
          <a:bodyPr/>
          <a:lstStyle/>
          <a:p>
            <a:fld id="{7CF0BCE0-945C-4FDF-95A1-2149B1FF5B83}" type="datetimeFigureOut">
              <a:rPr lang="en-US" smtClean="0"/>
              <a:t>10/5/2023</a:t>
            </a:fld>
            <a:endParaRPr lang="en-US"/>
          </a:p>
        </p:txBody>
      </p:sp>
      <p:sp>
        <p:nvSpPr>
          <p:cNvPr id="6" name="Footer Placeholder 5">
            <a:extLst>
              <a:ext uri="{FF2B5EF4-FFF2-40B4-BE49-F238E27FC236}">
                <a16:creationId xmlns:a16="http://schemas.microsoft.com/office/drawing/2014/main" id="{A90F6BEC-98F3-43FE-BA9B-B046D8917F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2FAF54-57F0-46F9-A1BA-B554E14017DF}"/>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210725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749C77-AA3A-4DA0-9E20-32FCD2B8BD5F}"/>
              </a:ext>
            </a:extLst>
          </p:cNvPr>
          <p:cNvSpPr>
            <a:spLocks noGrp="1"/>
          </p:cNvSpPr>
          <p:nvPr>
            <p:ph type="title"/>
          </p:nvPr>
        </p:nvSpPr>
        <p:spPr>
          <a:xfrm>
            <a:off x="540000" y="540000"/>
            <a:ext cx="11101135" cy="18095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8DC81A-9B5E-4A92-AA7B-3D750F95F434}"/>
              </a:ext>
            </a:extLst>
          </p:cNvPr>
          <p:cNvSpPr>
            <a:spLocks noGrp="1"/>
          </p:cNvSpPr>
          <p:nvPr>
            <p:ph type="body" idx="1"/>
          </p:nvPr>
        </p:nvSpPr>
        <p:spPr>
          <a:xfrm>
            <a:off x="540000" y="2528887"/>
            <a:ext cx="11101136" cy="37798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4B8083-48FB-4D6A-B77A-262FE3E23D6C}"/>
              </a:ext>
            </a:extLst>
          </p:cNvPr>
          <p:cNvSpPr>
            <a:spLocks noGrp="1"/>
          </p:cNvSpPr>
          <p:nvPr>
            <p:ph type="ftr" sz="quarter" idx="3"/>
          </p:nvPr>
        </p:nvSpPr>
        <p:spPr>
          <a:xfrm>
            <a:off x="540000" y="6314400"/>
            <a:ext cx="7350795" cy="365125"/>
          </a:xfrm>
          <a:prstGeom prst="rect">
            <a:avLst/>
          </a:prstGeom>
        </p:spPr>
        <p:txBody>
          <a:bodyPr vert="horz" lIns="91440" tIns="45720" rIns="91440" bIns="45720" rtlCol="0" anchor="ctr"/>
          <a:lstStyle>
            <a:lvl1pPr algn="l">
              <a:defRPr sz="1000" spc="100" baseline="0">
                <a:solidFill>
                  <a:schemeClr val="tx1"/>
                </a:solidFill>
              </a:defRPr>
            </a:lvl1pPr>
          </a:lstStyle>
          <a:p>
            <a:endParaRPr lang="en-US" sz="1000" dirty="0"/>
          </a:p>
        </p:txBody>
      </p:sp>
      <p:sp>
        <p:nvSpPr>
          <p:cNvPr id="4" name="Date Placeholder 3">
            <a:extLst>
              <a:ext uri="{FF2B5EF4-FFF2-40B4-BE49-F238E27FC236}">
                <a16:creationId xmlns:a16="http://schemas.microsoft.com/office/drawing/2014/main" id="{41EDA5BD-F7C8-4883-81D1-EF1F6F00EF72}"/>
              </a:ext>
            </a:extLst>
          </p:cNvPr>
          <p:cNvSpPr>
            <a:spLocks noGrp="1"/>
          </p:cNvSpPr>
          <p:nvPr>
            <p:ph type="dt" sz="half" idx="2"/>
          </p:nvPr>
        </p:nvSpPr>
        <p:spPr>
          <a:xfrm>
            <a:off x="8075613" y="6314400"/>
            <a:ext cx="2623468" cy="365125"/>
          </a:xfrm>
          <a:prstGeom prst="rect">
            <a:avLst/>
          </a:prstGeom>
        </p:spPr>
        <p:txBody>
          <a:bodyPr vert="horz" lIns="91440" tIns="45720" rIns="91440" bIns="45720" rtlCol="0" anchor="ctr"/>
          <a:lstStyle>
            <a:lvl1pPr algn="r">
              <a:defRPr sz="1000" cap="none" spc="100" baseline="0">
                <a:solidFill>
                  <a:schemeClr val="tx1"/>
                </a:solidFill>
              </a:defRPr>
            </a:lvl1pPr>
          </a:lstStyle>
          <a:p>
            <a:pPr algn="r"/>
            <a:fld id="{7CF0BCE0-945C-4FDF-95A1-2149B1FF5B83}" type="datetimeFigureOut">
              <a:rPr lang="en-US" smtClean="0"/>
              <a:pPr algn="r"/>
              <a:t>10/5/2023</a:t>
            </a:fld>
            <a:endParaRPr lang="en-US" dirty="0"/>
          </a:p>
        </p:txBody>
      </p:sp>
      <p:sp>
        <p:nvSpPr>
          <p:cNvPr id="6" name="Slide Number Placeholder 5">
            <a:extLst>
              <a:ext uri="{FF2B5EF4-FFF2-40B4-BE49-F238E27FC236}">
                <a16:creationId xmlns:a16="http://schemas.microsoft.com/office/drawing/2014/main" id="{AB48FEDB-2614-400B-9C19-0F4D448D98AB}"/>
              </a:ext>
            </a:extLst>
          </p:cNvPr>
          <p:cNvSpPr>
            <a:spLocks noGrp="1"/>
          </p:cNvSpPr>
          <p:nvPr>
            <p:ph type="sldNum" sz="quarter" idx="4"/>
          </p:nvPr>
        </p:nvSpPr>
        <p:spPr>
          <a:xfrm>
            <a:off x="10883899" y="6314400"/>
            <a:ext cx="757237" cy="365125"/>
          </a:xfrm>
          <a:prstGeom prst="rect">
            <a:avLst/>
          </a:prstGeom>
        </p:spPr>
        <p:txBody>
          <a:bodyPr vert="horz" lIns="91440" tIns="45720" rIns="91440" bIns="45720" rtlCol="0" anchor="ctr"/>
          <a:lstStyle>
            <a:lvl1pPr algn="r">
              <a:defRPr sz="1000" spc="100" baseline="0">
                <a:solidFill>
                  <a:schemeClr val="tx1"/>
                </a:solidFill>
              </a:defRPr>
            </a:lvl1p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4158288935"/>
      </p:ext>
    </p:extLst>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70000" indent="-270000" algn="l" defTabSz="914400" rtl="0" eaLnBrk="1" latinLnBrk="0" hangingPunct="1">
        <a:lnSpc>
          <a:spcPct val="125000"/>
        </a:lnSpc>
        <a:spcBef>
          <a:spcPts val="1000"/>
        </a:spcBef>
        <a:buFont typeface="Arial" panose="020B0604020202020204" pitchFamily="34" charset="0"/>
        <a:buChar char="•"/>
        <a:defRPr sz="1800" kern="1200" spc="50" baseline="0">
          <a:solidFill>
            <a:schemeClr val="tx1"/>
          </a:solidFill>
          <a:latin typeface="+mn-lt"/>
          <a:ea typeface="+mn-ea"/>
          <a:cs typeface="+mn-cs"/>
        </a:defRPr>
      </a:lvl1pPr>
      <a:lvl2pPr marL="72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2pPr>
      <a:lvl3pPr marL="108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3pPr>
      <a:lvl4pPr marL="144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4pPr>
      <a:lvl5pPr marL="180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9C51935E-4A08-4AE4-8E13-F40CD3C4F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14C953A-EA77-665A-1188-6848AB99B114}"/>
              </a:ext>
            </a:extLst>
          </p:cNvPr>
          <p:cNvSpPr>
            <a:spLocks noGrp="1"/>
          </p:cNvSpPr>
          <p:nvPr>
            <p:ph type="ctrTitle"/>
          </p:nvPr>
        </p:nvSpPr>
        <p:spPr>
          <a:xfrm>
            <a:off x="540000" y="540000"/>
            <a:ext cx="5437187" cy="4792050"/>
          </a:xfrm>
        </p:spPr>
        <p:txBody>
          <a:bodyPr anchor="t">
            <a:normAutofit/>
          </a:bodyPr>
          <a:lstStyle/>
          <a:p>
            <a:r>
              <a:rPr lang="en-US" sz="8100"/>
              <a:t>The Media’s Role in the Shooting Sports</a:t>
            </a:r>
          </a:p>
        </p:txBody>
      </p:sp>
      <p:sp>
        <p:nvSpPr>
          <p:cNvPr id="3" name="Subtitle 2">
            <a:extLst>
              <a:ext uri="{FF2B5EF4-FFF2-40B4-BE49-F238E27FC236}">
                <a16:creationId xmlns:a16="http://schemas.microsoft.com/office/drawing/2014/main" id="{545E0143-E89F-5616-EED8-272D72776BE6}"/>
              </a:ext>
            </a:extLst>
          </p:cNvPr>
          <p:cNvSpPr>
            <a:spLocks noGrp="1"/>
          </p:cNvSpPr>
          <p:nvPr>
            <p:ph type="subTitle" idx="1"/>
          </p:nvPr>
        </p:nvSpPr>
        <p:spPr>
          <a:xfrm>
            <a:off x="550864" y="5516562"/>
            <a:ext cx="4500562" cy="796311"/>
          </a:xfrm>
        </p:spPr>
        <p:txBody>
          <a:bodyPr anchor="b">
            <a:normAutofit/>
          </a:bodyPr>
          <a:lstStyle/>
          <a:p>
            <a:r>
              <a:rPr lang="en-US" dirty="0"/>
              <a:t>Impact and Engagement</a:t>
            </a:r>
          </a:p>
        </p:txBody>
      </p:sp>
      <p:grpSp>
        <p:nvGrpSpPr>
          <p:cNvPr id="1033" name="Group 1032">
            <a:extLst>
              <a:ext uri="{FF2B5EF4-FFF2-40B4-BE49-F238E27FC236}">
                <a16:creationId xmlns:a16="http://schemas.microsoft.com/office/drawing/2014/main" id="{A7014575-F0CE-4EAB-917E-3325411BA2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5125" y="3600"/>
            <a:ext cx="7266875" cy="6854400"/>
            <a:chOff x="4925125" y="3600"/>
            <a:chExt cx="7266875" cy="6854400"/>
          </a:xfrm>
        </p:grpSpPr>
        <p:sp>
          <p:nvSpPr>
            <p:cNvPr id="1034" name="Oval 1033">
              <a:extLst>
                <a:ext uri="{FF2B5EF4-FFF2-40B4-BE49-F238E27FC236}">
                  <a16:creationId xmlns:a16="http://schemas.microsoft.com/office/drawing/2014/main" id="{2DB3702B-264B-4A16-B3FF-E2B1366D576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Oval 1034">
              <a:extLst>
                <a:ext uri="{FF2B5EF4-FFF2-40B4-BE49-F238E27FC236}">
                  <a16:creationId xmlns:a16="http://schemas.microsoft.com/office/drawing/2014/main" id="{92A33E2F-6DB3-47D1-B577-F0D4289E8A3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6" name="Oval 1035">
              <a:extLst>
                <a:ext uri="{FF2B5EF4-FFF2-40B4-BE49-F238E27FC236}">
                  <a16:creationId xmlns:a16="http://schemas.microsoft.com/office/drawing/2014/main" id="{A4F24FF8-D392-412B-AB34-A7D89311B01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26" name="Picture 2" descr="The Good, The Bad and The Ugly - Il Buono, Il Brutto, Il Cattivo (Titles) -  song and lyrics by Ennio Morricone | Spotify">
            <a:extLst>
              <a:ext uri="{FF2B5EF4-FFF2-40B4-BE49-F238E27FC236}">
                <a16:creationId xmlns:a16="http://schemas.microsoft.com/office/drawing/2014/main" id="{849823C7-61E5-BF9C-108B-D1F4C74F10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4896763" y="-1"/>
            <a:ext cx="6858000" cy="6857999"/>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noFill/>
          <a:effectLst>
            <a:softEdge rad="1016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142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ACD63-7C5F-C4CC-C900-8E5F01F933A7}"/>
              </a:ext>
            </a:extLst>
          </p:cNvPr>
          <p:cNvSpPr>
            <a:spLocks noGrp="1"/>
          </p:cNvSpPr>
          <p:nvPr>
            <p:ph type="title"/>
          </p:nvPr>
        </p:nvSpPr>
        <p:spPr/>
        <p:txBody>
          <a:bodyPr/>
          <a:lstStyle/>
          <a:p>
            <a:r>
              <a:rPr lang="en-US" dirty="0"/>
              <a:t>Drive the Narrative</a:t>
            </a:r>
          </a:p>
        </p:txBody>
      </p:sp>
      <p:sp>
        <p:nvSpPr>
          <p:cNvPr id="3" name="Content Placeholder 2">
            <a:extLst>
              <a:ext uri="{FF2B5EF4-FFF2-40B4-BE49-F238E27FC236}">
                <a16:creationId xmlns:a16="http://schemas.microsoft.com/office/drawing/2014/main" id="{632F2651-CB3C-E3C9-3035-48183D6C8153}"/>
              </a:ext>
            </a:extLst>
          </p:cNvPr>
          <p:cNvSpPr>
            <a:spLocks noGrp="1"/>
          </p:cNvSpPr>
          <p:nvPr>
            <p:ph idx="1"/>
          </p:nvPr>
        </p:nvSpPr>
        <p:spPr/>
        <p:txBody>
          <a:bodyPr/>
          <a:lstStyle/>
          <a:p>
            <a:r>
              <a:rPr lang="en-US" dirty="0"/>
              <a:t>Choose and require the employment of the correct verbiage: (Firearm vs Weapon), (Sport vs shooting), (Student Athlete vs Shooter), (Competition vs Shoot)</a:t>
            </a:r>
          </a:p>
          <a:p>
            <a:r>
              <a:rPr lang="en-US" dirty="0"/>
              <a:t>Cite statistics – The Shooting Sports are statistically the safest high school sport in existence – </a:t>
            </a:r>
          </a:p>
          <a:p>
            <a:r>
              <a:rPr lang="en-US" dirty="0"/>
              <a:t>The most dangerous???</a:t>
            </a:r>
          </a:p>
          <a:p>
            <a:r>
              <a:rPr lang="en-US" dirty="0"/>
              <a:t>Focus on the lives changed, life skills learned and a sport which can be participated in by nearly all individuals despite physical condition and even disability status.</a:t>
            </a:r>
          </a:p>
          <a:p>
            <a:r>
              <a:rPr lang="en-US" dirty="0"/>
              <a:t>Sponsor a local media day. Local TV station, Local </a:t>
            </a:r>
            <a:r>
              <a:rPr lang="en-US" dirty="0" err="1"/>
              <a:t>newpaper</a:t>
            </a:r>
            <a:r>
              <a:rPr lang="en-US" dirty="0"/>
              <a:t> etc.</a:t>
            </a:r>
          </a:p>
          <a:p>
            <a:endParaRPr lang="en-US" dirty="0"/>
          </a:p>
        </p:txBody>
      </p:sp>
    </p:spTree>
    <p:extLst>
      <p:ext uri="{BB962C8B-B14F-4D97-AF65-F5344CB8AC3E}">
        <p14:creationId xmlns:p14="http://schemas.microsoft.com/office/powerpoint/2010/main" val="1687986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1B20E-091A-8930-F9F5-5C56AF6144BD}"/>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4EFD8E69-2227-B1C7-6916-02EEA3E00E77}"/>
              </a:ext>
            </a:extLst>
          </p:cNvPr>
          <p:cNvSpPr>
            <a:spLocks noGrp="1"/>
          </p:cNvSpPr>
          <p:nvPr>
            <p:ph idx="1"/>
          </p:nvPr>
        </p:nvSpPr>
        <p:spPr/>
        <p:txBody>
          <a:bodyPr/>
          <a:lstStyle/>
          <a:p>
            <a:r>
              <a:rPr lang="en-US" dirty="0"/>
              <a:t>Matthew Gay</a:t>
            </a:r>
          </a:p>
          <a:p>
            <a:r>
              <a:rPr lang="en-US" dirty="0"/>
              <a:t>Managing Editor – Outdoor Lifestyles Media Group</a:t>
            </a:r>
          </a:p>
          <a:p>
            <a:r>
              <a:rPr lang="en-US" dirty="0"/>
              <a:t>Editor in Chief – The Sporting Life</a:t>
            </a:r>
          </a:p>
          <a:p>
            <a:r>
              <a:rPr lang="en-US" dirty="0"/>
              <a:t>Founder/Editor/Publisher – Wing &amp; Clay Life </a:t>
            </a:r>
            <a:r>
              <a:rPr lang="en-US" i="1" dirty="0"/>
              <a:t>(New Dec 2023)</a:t>
            </a:r>
          </a:p>
          <a:p>
            <a:r>
              <a:rPr lang="en-US" dirty="0"/>
              <a:t>Editor – </a:t>
            </a:r>
            <a:r>
              <a:rPr lang="en-US" dirty="0" err="1"/>
              <a:t>ClayShooting</a:t>
            </a:r>
            <a:r>
              <a:rPr lang="en-US" dirty="0"/>
              <a:t> USA Magazine</a:t>
            </a:r>
          </a:p>
          <a:p>
            <a:r>
              <a:rPr lang="en-US" dirty="0"/>
              <a:t>matthew@sportinglifellc.com</a:t>
            </a:r>
          </a:p>
        </p:txBody>
      </p:sp>
    </p:spTree>
    <p:extLst>
      <p:ext uri="{BB962C8B-B14F-4D97-AF65-F5344CB8AC3E}">
        <p14:creationId xmlns:p14="http://schemas.microsoft.com/office/powerpoint/2010/main" val="657249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7" name="Group 2056">
            <a:extLst>
              <a:ext uri="{FF2B5EF4-FFF2-40B4-BE49-F238E27FC236}">
                <a16:creationId xmlns:a16="http://schemas.microsoft.com/office/drawing/2014/main" id="{BF4E480B-94D6-46F9-A2B6-B98D311FD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2058" name="Rectangle 2057">
              <a:extLst>
                <a:ext uri="{FF2B5EF4-FFF2-40B4-BE49-F238E27FC236}">
                  <a16:creationId xmlns:a16="http://schemas.microsoft.com/office/drawing/2014/main" id="{07183CDE-91A1-40C3-8E80-66F89E1C2D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059" name="Oval 2058">
              <a:extLst>
                <a:ext uri="{FF2B5EF4-FFF2-40B4-BE49-F238E27FC236}">
                  <a16:creationId xmlns:a16="http://schemas.microsoft.com/office/drawing/2014/main" id="{A6756515-F9AA-46BD-8DD2-AA15BA492A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060" name="Oval 2059">
              <a:extLst>
                <a:ext uri="{FF2B5EF4-FFF2-40B4-BE49-F238E27FC236}">
                  <a16:creationId xmlns:a16="http://schemas.microsoft.com/office/drawing/2014/main" id="{ABA365E2-8B71-408B-9092-0104216AC7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2061" name="Group 2060">
              <a:extLst>
                <a:ext uri="{FF2B5EF4-FFF2-40B4-BE49-F238E27FC236}">
                  <a16:creationId xmlns:a16="http://schemas.microsoft.com/office/drawing/2014/main" id="{BEDB8D7A-1BF6-4CDB-B93A-7736955F504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2066" name="Rectangle 2065">
                <a:extLst>
                  <a:ext uri="{FF2B5EF4-FFF2-40B4-BE49-F238E27FC236}">
                    <a16:creationId xmlns:a16="http://schemas.microsoft.com/office/drawing/2014/main" id="{5AACD774-5167-46C7-8A62-6E2FE4BE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067" name="Rectangle 2066">
                <a:extLst>
                  <a:ext uri="{FF2B5EF4-FFF2-40B4-BE49-F238E27FC236}">
                    <a16:creationId xmlns:a16="http://schemas.microsoft.com/office/drawing/2014/main" id="{06E0F2D8-452E-48F9-9912-C47EAEAE1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2062" name="Group 2061">
              <a:extLst>
                <a:ext uri="{FF2B5EF4-FFF2-40B4-BE49-F238E27FC236}">
                  <a16:creationId xmlns:a16="http://schemas.microsoft.com/office/drawing/2014/main" id="{91FBBF95-430B-427C-A6E8-DB899217FC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2064" name="Rectangle 2063">
                <a:extLst>
                  <a:ext uri="{FF2B5EF4-FFF2-40B4-BE49-F238E27FC236}">
                    <a16:creationId xmlns:a16="http://schemas.microsoft.com/office/drawing/2014/main" id="{BEE64698-3ED2-4395-B7FC-65248E437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065" name="Rectangle 2064">
                <a:extLst>
                  <a:ext uri="{FF2B5EF4-FFF2-40B4-BE49-F238E27FC236}">
                    <a16:creationId xmlns:a16="http://schemas.microsoft.com/office/drawing/2014/main" id="{FE20B1E1-CE09-4C2A-A3FB-DB8026C54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063" name="Rectangle 2062">
              <a:extLst>
                <a:ext uri="{FF2B5EF4-FFF2-40B4-BE49-F238E27FC236}">
                  <a16:creationId xmlns:a16="http://schemas.microsoft.com/office/drawing/2014/main" id="{0CB2405B-A907-48B3-906A-FB3573C0B2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069" name="Rectangle 2068">
            <a:extLst>
              <a:ext uri="{FF2B5EF4-FFF2-40B4-BE49-F238E27FC236}">
                <a16:creationId xmlns:a16="http://schemas.microsoft.com/office/drawing/2014/main" id="{6DC8E2D9-6729-4614-8667-C1016D318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useBgFill="1">
        <p:nvSpPr>
          <p:cNvPr id="2071" name="Rectangle 2070">
            <a:extLst>
              <a:ext uri="{FF2B5EF4-FFF2-40B4-BE49-F238E27FC236}">
                <a16:creationId xmlns:a16="http://schemas.microsoft.com/office/drawing/2014/main" id="{9C51935E-4A08-4AE4-8E13-F40CD3C4F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73" name="Group 2072">
            <a:extLst>
              <a:ext uri="{FF2B5EF4-FFF2-40B4-BE49-F238E27FC236}">
                <a16:creationId xmlns:a16="http://schemas.microsoft.com/office/drawing/2014/main" id="{D953654D-2DE7-47C0-929D-AB7AA86B9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2074" name="Rectangle 2073">
              <a:extLst>
                <a:ext uri="{FF2B5EF4-FFF2-40B4-BE49-F238E27FC236}">
                  <a16:creationId xmlns:a16="http://schemas.microsoft.com/office/drawing/2014/main" id="{1E69B149-9B54-4A24-9A3E-3FC8938DD88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5" name="Oval 2074">
              <a:extLst>
                <a:ext uri="{FF2B5EF4-FFF2-40B4-BE49-F238E27FC236}">
                  <a16:creationId xmlns:a16="http://schemas.microsoft.com/office/drawing/2014/main" id="{B268C13B-5F77-4FE7-8D32-D6D0B3BAC26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6" name="Oval 2075">
              <a:extLst>
                <a:ext uri="{FF2B5EF4-FFF2-40B4-BE49-F238E27FC236}">
                  <a16:creationId xmlns:a16="http://schemas.microsoft.com/office/drawing/2014/main" id="{951C457C-C22E-494F-8DF9-BC7307F50B2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77" name="Group 2076">
              <a:extLst>
                <a:ext uri="{FF2B5EF4-FFF2-40B4-BE49-F238E27FC236}">
                  <a16:creationId xmlns:a16="http://schemas.microsoft.com/office/drawing/2014/main" id="{EF623352-51EE-4BDA-9AC4-741C941B753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2082" name="Rectangle 2081">
                <a:extLst>
                  <a:ext uri="{FF2B5EF4-FFF2-40B4-BE49-F238E27FC236}">
                    <a16:creationId xmlns:a16="http://schemas.microsoft.com/office/drawing/2014/main" id="{D20748EA-D4C3-449D-9A8C-C106492457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3" name="Rectangle 2082">
                <a:extLst>
                  <a:ext uri="{FF2B5EF4-FFF2-40B4-BE49-F238E27FC236}">
                    <a16:creationId xmlns:a16="http://schemas.microsoft.com/office/drawing/2014/main" id="{C6C9E4A8-E408-4E89-B532-F4D8D24A66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78" name="Group 2077">
              <a:extLst>
                <a:ext uri="{FF2B5EF4-FFF2-40B4-BE49-F238E27FC236}">
                  <a16:creationId xmlns:a16="http://schemas.microsoft.com/office/drawing/2014/main" id="{0ACEDC01-427F-40F5-8C70-7DD9B67EF70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2080" name="Rectangle 2079">
                <a:extLst>
                  <a:ext uri="{FF2B5EF4-FFF2-40B4-BE49-F238E27FC236}">
                    <a16:creationId xmlns:a16="http://schemas.microsoft.com/office/drawing/2014/main" id="{9A8D3263-9811-4BC9-860D-8BDBC70565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1" name="Rectangle 2080">
                <a:extLst>
                  <a:ext uri="{FF2B5EF4-FFF2-40B4-BE49-F238E27FC236}">
                    <a16:creationId xmlns:a16="http://schemas.microsoft.com/office/drawing/2014/main" id="{C8E607EE-7FC1-41AD-8ED1-BA38811F8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79" name="Rectangle 2078">
              <a:extLst>
                <a:ext uri="{FF2B5EF4-FFF2-40B4-BE49-F238E27FC236}">
                  <a16:creationId xmlns:a16="http://schemas.microsoft.com/office/drawing/2014/main" id="{58A0580E-6A58-41B1-91AB-A166721C40B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85" name="Rectangle 2084">
            <a:extLst>
              <a:ext uri="{FF2B5EF4-FFF2-40B4-BE49-F238E27FC236}">
                <a16:creationId xmlns:a16="http://schemas.microsoft.com/office/drawing/2014/main" id="{E1297267-64FC-46DE-88B8-E76DC4691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94BA450D-F983-5297-FED3-4CEE644BE8BB}"/>
              </a:ext>
            </a:extLst>
          </p:cNvPr>
          <p:cNvSpPr>
            <a:spLocks noGrp="1"/>
          </p:cNvSpPr>
          <p:nvPr>
            <p:ph type="title"/>
          </p:nvPr>
        </p:nvSpPr>
        <p:spPr>
          <a:xfrm>
            <a:off x="540000" y="539999"/>
            <a:ext cx="4500561" cy="5541624"/>
          </a:xfrm>
        </p:spPr>
        <p:txBody>
          <a:bodyPr vert="horz" lIns="91440" tIns="45720" rIns="91440" bIns="45720" rtlCol="0" anchor="b">
            <a:normAutofit fontScale="90000"/>
          </a:bodyPr>
          <a:lstStyle/>
          <a:p>
            <a:r>
              <a:rPr lang="en-US" sz="2400" dirty="0"/>
              <a:t>Communication has changed at an unbelievable pace in terms of both methodology and level of consumption – Although digital has been the craze, data shows Gen Z is returning to print media at a significant rate – Mom and Pop bookstores are thriving and magazine titles are increasing, mostly founded by 20-somethings. Gen Z grew up with digital media as the norm and view print media as a different experience. As a result of the ease with which any yahoo can post information on a digital platform, studies show that Gen Z trusts print more than digital media.</a:t>
            </a:r>
          </a:p>
        </p:txBody>
      </p:sp>
      <p:pic>
        <p:nvPicPr>
          <p:cNvPr id="2050" name="Picture 2">
            <a:extLst>
              <a:ext uri="{FF2B5EF4-FFF2-40B4-BE49-F238E27FC236}">
                <a16:creationId xmlns:a16="http://schemas.microsoft.com/office/drawing/2014/main" id="{D87D601B-C6D5-5080-87DB-2264812E973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4096" r="-3" b="24959"/>
          <a:stretch/>
        </p:blipFill>
        <p:spPr bwMode="auto">
          <a:xfrm>
            <a:off x="5431990" y="3007830"/>
            <a:ext cx="3302044" cy="175767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594467FB-8947-4C9C-6C6B-49FBD455AF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5353"/>
          <a:stretch/>
        </p:blipFill>
        <p:spPr bwMode="auto">
          <a:xfrm>
            <a:off x="5388184" y="5022178"/>
            <a:ext cx="3997178" cy="159084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4B2FC98F-C169-57BA-AECF-B5926DDBF3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7539" y="121060"/>
            <a:ext cx="2042429" cy="273791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he 34 Most Memorable Magazine Covers of 2021 - Fashionista">
            <a:extLst>
              <a:ext uri="{FF2B5EF4-FFF2-40B4-BE49-F238E27FC236}">
                <a16:creationId xmlns:a16="http://schemas.microsoft.com/office/drawing/2014/main" id="{E9B7D1CB-53D7-8C6A-6D21-752021E143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9620" y="495979"/>
            <a:ext cx="4198276" cy="230972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BCCAC31B-E310-6077-4678-50500DD658C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12">
            <a:extLst>
              <a:ext uri="{FF2B5EF4-FFF2-40B4-BE49-F238E27FC236}">
                <a16:creationId xmlns:a16="http://schemas.microsoft.com/office/drawing/2014/main" id="{8057B5E9-8176-2E2D-8165-179CFB8D75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97559" y="4971088"/>
            <a:ext cx="2543175" cy="1714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4">
            <a:extLst>
              <a:ext uri="{FF2B5EF4-FFF2-40B4-BE49-F238E27FC236}">
                <a16:creationId xmlns:a16="http://schemas.microsoft.com/office/drawing/2014/main" id="{99EAA1FE-5059-4825-9744-74046EB15D1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28457" y="3077587"/>
            <a:ext cx="294944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164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7" name="Rectangle 3086">
            <a:extLst>
              <a:ext uri="{FF2B5EF4-FFF2-40B4-BE49-F238E27FC236}">
                <a16:creationId xmlns:a16="http://schemas.microsoft.com/office/drawing/2014/main" id="{81C8C0F4-5C44-4C3F-B321-5CB3E2BAB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64C8EE-5D7D-896A-3CAE-4FF1F0A2CBA8}"/>
              </a:ext>
            </a:extLst>
          </p:cNvPr>
          <p:cNvSpPr>
            <a:spLocks noGrp="1"/>
          </p:cNvSpPr>
          <p:nvPr>
            <p:ph type="title"/>
          </p:nvPr>
        </p:nvSpPr>
        <p:spPr>
          <a:xfrm>
            <a:off x="550863" y="549275"/>
            <a:ext cx="4500561" cy="2181946"/>
          </a:xfrm>
        </p:spPr>
        <p:txBody>
          <a:bodyPr anchor="t">
            <a:normAutofit/>
          </a:bodyPr>
          <a:lstStyle/>
          <a:p>
            <a:r>
              <a:rPr lang="en-US" dirty="0"/>
              <a:t>The Good…</a:t>
            </a:r>
          </a:p>
        </p:txBody>
      </p:sp>
      <p:sp>
        <p:nvSpPr>
          <p:cNvPr id="3" name="Content Placeholder 2">
            <a:extLst>
              <a:ext uri="{FF2B5EF4-FFF2-40B4-BE49-F238E27FC236}">
                <a16:creationId xmlns:a16="http://schemas.microsoft.com/office/drawing/2014/main" id="{548F8CCA-5877-FC49-E54D-47FA439137B5}"/>
              </a:ext>
            </a:extLst>
          </p:cNvPr>
          <p:cNvSpPr>
            <a:spLocks noGrp="1"/>
          </p:cNvSpPr>
          <p:nvPr>
            <p:ph idx="1"/>
          </p:nvPr>
        </p:nvSpPr>
        <p:spPr>
          <a:xfrm>
            <a:off x="550863" y="1524000"/>
            <a:ext cx="4500562" cy="4784725"/>
          </a:xfrm>
        </p:spPr>
        <p:txBody>
          <a:bodyPr anchor="t">
            <a:normAutofit fontScale="92500"/>
          </a:bodyPr>
          <a:lstStyle/>
          <a:p>
            <a:pPr>
              <a:lnSpc>
                <a:spcPct val="115000"/>
              </a:lnSpc>
            </a:pPr>
            <a:r>
              <a:rPr lang="en-US" sz="1400" dirty="0"/>
              <a:t>The free and unfiltered flow of information has never been better. Many platforms exist both in print and digitally which allow dissemination of (almost) all points of view. </a:t>
            </a:r>
          </a:p>
          <a:p>
            <a:pPr>
              <a:lnSpc>
                <a:spcPct val="115000"/>
              </a:lnSpc>
            </a:pPr>
            <a:endParaRPr lang="en-US" sz="1400" dirty="0"/>
          </a:p>
          <a:p>
            <a:pPr>
              <a:lnSpc>
                <a:spcPct val="115000"/>
              </a:lnSpc>
            </a:pPr>
            <a:r>
              <a:rPr lang="en-US" sz="1400" dirty="0"/>
              <a:t>Prior to the advent of social and expanded print media, the shooting sports have existed in a muffled state in terms of publicity and notoriety. Although it has not always been this way. Starting in the late 1800’s the shooting sports garnered hundreds of competitors and thousands of spectators. (Rifle, pistol and shotgun)</a:t>
            </a:r>
          </a:p>
          <a:p>
            <a:pPr>
              <a:lnSpc>
                <a:spcPct val="115000"/>
              </a:lnSpc>
            </a:pPr>
            <a:endParaRPr lang="en-US" sz="1400" dirty="0"/>
          </a:p>
          <a:p>
            <a:pPr>
              <a:lnSpc>
                <a:spcPct val="115000"/>
              </a:lnSpc>
            </a:pPr>
            <a:r>
              <a:rPr lang="en-US" sz="1400" dirty="0"/>
              <a:t>Thanks to the outreach of youth shooting programs and access to modern media outlets, the shooting sports have seen a resurgence, and popularity is increasing rapidly</a:t>
            </a:r>
            <a:r>
              <a:rPr lang="en-US" sz="1000" dirty="0"/>
              <a:t>.</a:t>
            </a:r>
          </a:p>
        </p:txBody>
      </p:sp>
      <p:grpSp>
        <p:nvGrpSpPr>
          <p:cNvPr id="3089" name="Group 3088">
            <a:extLst>
              <a:ext uri="{FF2B5EF4-FFF2-40B4-BE49-F238E27FC236}">
                <a16:creationId xmlns:a16="http://schemas.microsoft.com/office/drawing/2014/main" id="{CB12F149-B5A6-4265-8250-F72235FA0E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3200" y="0"/>
            <a:ext cx="4382561" cy="4320000"/>
            <a:chOff x="5443200" y="0"/>
            <a:chExt cx="4382561" cy="4320000"/>
          </a:xfrm>
        </p:grpSpPr>
        <p:sp>
          <p:nvSpPr>
            <p:cNvPr id="3090" name="Oval 3089">
              <a:extLst>
                <a:ext uri="{FF2B5EF4-FFF2-40B4-BE49-F238E27FC236}">
                  <a16:creationId xmlns:a16="http://schemas.microsoft.com/office/drawing/2014/main" id="{91033DF6-967C-411F-8F2C-62E83C5F196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225761" y="0"/>
              <a:ext cx="3600000" cy="3600000"/>
            </a:xfrm>
            <a:prstGeom prst="ellipse">
              <a:avLst/>
            </a:prstGeom>
            <a:solidFill>
              <a:schemeClr val="accent1"/>
            </a:solidFill>
            <a:ln>
              <a:noFill/>
            </a:ln>
            <a:effectLst>
              <a:softEdge rad="762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91" name="Oval 3090">
              <a:extLst>
                <a:ext uri="{FF2B5EF4-FFF2-40B4-BE49-F238E27FC236}">
                  <a16:creationId xmlns:a16="http://schemas.microsoft.com/office/drawing/2014/main" id="{CB66D5E3-9203-487A-8E8E-4C522CD7883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596623" y="548550"/>
              <a:ext cx="3600000" cy="3600000"/>
            </a:xfrm>
            <a:prstGeom prst="ellipse">
              <a:avLst/>
            </a:prstGeom>
            <a:solidFill>
              <a:schemeClr val="accent3">
                <a:alpha val="80000"/>
              </a:schemeClr>
            </a:solidFill>
            <a:ln>
              <a:noFill/>
            </a:ln>
            <a:effectLst>
              <a:softEdge rad="508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2" name="Freeform: Shape 3091">
              <a:extLst>
                <a:ext uri="{FF2B5EF4-FFF2-40B4-BE49-F238E27FC236}">
                  <a16:creationId xmlns:a16="http://schemas.microsoft.com/office/drawing/2014/main" id="{0A397EE0-9234-419F-A942-4E4BEF7714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3200" y="0"/>
              <a:ext cx="4320000" cy="4320000"/>
            </a:xfrm>
            <a:custGeom>
              <a:avLst/>
              <a:gdLst>
                <a:gd name="connsiteX0" fmla="*/ 2160001 w 4320000"/>
                <a:gd name="connsiteY0" fmla="*/ 0 h 4320000"/>
                <a:gd name="connsiteX1" fmla="*/ 4320000 w 4320000"/>
                <a:gd name="connsiteY1" fmla="*/ 2160001 h 4320000"/>
                <a:gd name="connsiteX2" fmla="*/ 2160001 w 4320000"/>
                <a:gd name="connsiteY2" fmla="*/ 4320000 h 4320000"/>
                <a:gd name="connsiteX3" fmla="*/ 0 w 4320000"/>
                <a:gd name="connsiteY3" fmla="*/ 2160001 h 4320000"/>
                <a:gd name="connsiteX4" fmla="*/ 2160001 w 4320000"/>
                <a:gd name="connsiteY4" fmla="*/ 0 h 43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000" h="4320000">
                  <a:moveTo>
                    <a:pt x="2160001" y="0"/>
                  </a:moveTo>
                  <a:cubicBezTo>
                    <a:pt x="3352935" y="0"/>
                    <a:pt x="4320000" y="967065"/>
                    <a:pt x="4320000" y="2160001"/>
                  </a:cubicBezTo>
                  <a:cubicBezTo>
                    <a:pt x="4320000" y="3352936"/>
                    <a:pt x="3352935" y="4320000"/>
                    <a:pt x="2160001" y="4320000"/>
                  </a:cubicBezTo>
                  <a:cubicBezTo>
                    <a:pt x="967065" y="4320000"/>
                    <a:pt x="0" y="3352936"/>
                    <a:pt x="0" y="2160001"/>
                  </a:cubicBezTo>
                  <a:cubicBezTo>
                    <a:pt x="0" y="967065"/>
                    <a:pt x="967065" y="0"/>
                    <a:pt x="2160001" y="0"/>
                  </a:cubicBezTo>
                  <a:close/>
                </a:path>
              </a:pathLst>
            </a:custGeom>
            <a:solidFill>
              <a:srgbClr val="FFFFFF"/>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094" name="Group 3093">
            <a:extLst>
              <a:ext uri="{FF2B5EF4-FFF2-40B4-BE49-F238E27FC236}">
                <a16:creationId xmlns:a16="http://schemas.microsoft.com/office/drawing/2014/main" id="{5FC61C9B-96AC-4953-A52C-19F9F6C3C97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02185" y="2566575"/>
            <a:ext cx="3600000" cy="4120437"/>
            <a:chOff x="8202185" y="2566575"/>
            <a:chExt cx="3600000" cy="4120437"/>
          </a:xfrm>
        </p:grpSpPr>
        <p:sp>
          <p:nvSpPr>
            <p:cNvPr id="3095" name="Oval 3094">
              <a:extLst>
                <a:ext uri="{FF2B5EF4-FFF2-40B4-BE49-F238E27FC236}">
                  <a16:creationId xmlns:a16="http://schemas.microsoft.com/office/drawing/2014/main" id="{63488075-48D4-4A61-A183-71F671C62DC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8329909" y="2566575"/>
              <a:ext cx="3472275" cy="3472275"/>
            </a:xfrm>
            <a:prstGeom prst="ellipse">
              <a:avLst/>
            </a:prstGeom>
            <a:solidFill>
              <a:schemeClr val="accent2"/>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96" name="Oval 3095">
              <a:extLst>
                <a:ext uri="{FF2B5EF4-FFF2-40B4-BE49-F238E27FC236}">
                  <a16:creationId xmlns:a16="http://schemas.microsoft.com/office/drawing/2014/main" id="{8F7632CE-A975-463D-9FD8-ABF348920D2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8497801" y="3111700"/>
              <a:ext cx="2530798" cy="2530798"/>
            </a:xfrm>
            <a:prstGeom prst="ellipse">
              <a:avLst/>
            </a:prstGeom>
            <a:solidFill>
              <a:schemeClr val="accent1"/>
            </a:solidFill>
            <a:ln>
              <a:noFill/>
            </a:ln>
            <a:effectLst>
              <a:softEdge rad="495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7" name="Oval 3096">
              <a:extLst>
                <a:ext uri="{FF2B5EF4-FFF2-40B4-BE49-F238E27FC236}">
                  <a16:creationId xmlns:a16="http://schemas.microsoft.com/office/drawing/2014/main" id="{B1E36AE6-A22A-46C5-A7B8-C4FB83AC9BB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8215609" y="3128550"/>
              <a:ext cx="3472275" cy="3472275"/>
            </a:xfrm>
            <a:prstGeom prst="ellipse">
              <a:avLst/>
            </a:prstGeom>
            <a:solidFill>
              <a:schemeClr val="accent3">
                <a:alpha val="80000"/>
              </a:schemeClr>
            </a:solidFill>
            <a:ln>
              <a:noFill/>
            </a:ln>
            <a:effectLst>
              <a:softEdge rad="508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98" name="Freeform: Shape 3097">
              <a:extLst>
                <a:ext uri="{FF2B5EF4-FFF2-40B4-BE49-F238E27FC236}">
                  <a16:creationId xmlns:a16="http://schemas.microsoft.com/office/drawing/2014/main" id="{4E14F7DD-7371-4B1D-86A8-0ECB74CE67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02185" y="3087012"/>
              <a:ext cx="3600000" cy="3600000"/>
            </a:xfrm>
            <a:custGeom>
              <a:avLst/>
              <a:gdLst>
                <a:gd name="connsiteX0" fmla="*/ 1800000 w 3600000"/>
                <a:gd name="connsiteY0" fmla="*/ 0 h 3600000"/>
                <a:gd name="connsiteX1" fmla="*/ 3600000 w 3600000"/>
                <a:gd name="connsiteY1" fmla="*/ 1800001 h 3600000"/>
                <a:gd name="connsiteX2" fmla="*/ 1800000 w 3600000"/>
                <a:gd name="connsiteY2" fmla="*/ 3600000 h 3600000"/>
                <a:gd name="connsiteX3" fmla="*/ 0 w 3600000"/>
                <a:gd name="connsiteY3" fmla="*/ 1800001 h 3600000"/>
                <a:gd name="connsiteX4" fmla="*/ 1800000 w 3600000"/>
                <a:gd name="connsiteY4" fmla="*/ 0 h 360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000" h="3600000">
                  <a:moveTo>
                    <a:pt x="1800000" y="0"/>
                  </a:moveTo>
                  <a:cubicBezTo>
                    <a:pt x="2794112" y="0"/>
                    <a:pt x="3600000" y="805888"/>
                    <a:pt x="3600000" y="1800001"/>
                  </a:cubicBezTo>
                  <a:cubicBezTo>
                    <a:pt x="3600000" y="2794113"/>
                    <a:pt x="2794112" y="3600000"/>
                    <a:pt x="1800000" y="3600000"/>
                  </a:cubicBezTo>
                  <a:cubicBezTo>
                    <a:pt x="805888" y="3600000"/>
                    <a:pt x="0" y="2794113"/>
                    <a:pt x="0" y="1800001"/>
                  </a:cubicBezTo>
                  <a:cubicBezTo>
                    <a:pt x="0" y="805888"/>
                    <a:pt x="805888" y="0"/>
                    <a:pt x="1800000" y="0"/>
                  </a:cubicBezTo>
                  <a:close/>
                </a:path>
              </a:pathLst>
            </a:custGeom>
            <a:solidFill>
              <a:srgbClr val="FFFFFF"/>
            </a:solidFill>
            <a:ln>
              <a:noFill/>
            </a:ln>
            <a:effectLst>
              <a:softEdge rad="508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3074" name="Picture 2">
            <a:extLst>
              <a:ext uri="{FF2B5EF4-FFF2-40B4-BE49-F238E27FC236}">
                <a16:creationId xmlns:a16="http://schemas.microsoft.com/office/drawing/2014/main" id="{6B09D090-6C42-6913-5CD4-72233218091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63200" y="1200000"/>
            <a:ext cx="2880000" cy="19200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0E258BFD-6D58-1AFA-A478-CC4D0693884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922185" y="4045454"/>
            <a:ext cx="2160000" cy="168311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a:extLst>
              <a:ext uri="{FF2B5EF4-FFF2-40B4-BE49-F238E27FC236}">
                <a16:creationId xmlns:a16="http://schemas.microsoft.com/office/drawing/2014/main" id="{5037ADF0-25A3-75B3-393E-3617CE86824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a:extLst>
              <a:ext uri="{FF2B5EF4-FFF2-40B4-BE49-F238E27FC236}">
                <a16:creationId xmlns:a16="http://schemas.microsoft.com/office/drawing/2014/main" id="{9CB4F527-C8CA-2DE1-CFB3-F1A806630669}"/>
              </a:ext>
            </a:extLst>
          </p:cNvPr>
          <p:cNvSpPr>
            <a:spLocks noChangeAspect="1" noChangeArrowheads="1"/>
          </p:cNvSpPr>
          <p:nvPr/>
        </p:nvSpPr>
        <p:spPr bwMode="auto">
          <a:xfrm>
            <a:off x="4724864" y="351336"/>
            <a:ext cx="1518103" cy="151810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03204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7F832D9-9E09-40D4-AD67-47851A25D0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284DD0-BD40-FACD-B57E-DE77D749E22B}"/>
              </a:ext>
            </a:extLst>
          </p:cNvPr>
          <p:cNvSpPr>
            <a:spLocks noGrp="1"/>
          </p:cNvSpPr>
          <p:nvPr>
            <p:ph type="title"/>
          </p:nvPr>
        </p:nvSpPr>
        <p:spPr>
          <a:xfrm>
            <a:off x="540000" y="540000"/>
            <a:ext cx="11101135" cy="1809500"/>
          </a:xfrm>
        </p:spPr>
        <p:txBody>
          <a:bodyPr anchor="t">
            <a:normAutofit/>
          </a:bodyPr>
          <a:lstStyle/>
          <a:p>
            <a:r>
              <a:rPr lang="en-US" dirty="0"/>
              <a:t>Recognition and Normalization</a:t>
            </a:r>
          </a:p>
        </p:txBody>
      </p:sp>
      <p:graphicFrame>
        <p:nvGraphicFramePr>
          <p:cNvPr id="5" name="Content Placeholder 2">
            <a:extLst>
              <a:ext uri="{FF2B5EF4-FFF2-40B4-BE49-F238E27FC236}">
                <a16:creationId xmlns:a16="http://schemas.microsoft.com/office/drawing/2014/main" id="{ADE042AC-78DE-B955-D69A-F20B28F12244}"/>
              </a:ext>
            </a:extLst>
          </p:cNvPr>
          <p:cNvGraphicFramePr>
            <a:graphicFrameLocks noGrp="1"/>
          </p:cNvGraphicFramePr>
          <p:nvPr>
            <p:ph idx="1"/>
            <p:extLst>
              <p:ext uri="{D42A27DB-BD31-4B8C-83A1-F6EECF244321}">
                <p14:modId xmlns:p14="http://schemas.microsoft.com/office/powerpoint/2010/main" val="4042690118"/>
              </p:ext>
            </p:extLst>
          </p:nvPr>
        </p:nvGraphicFramePr>
        <p:xfrm>
          <a:off x="539750" y="2528888"/>
          <a:ext cx="11101388" cy="3779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711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0D050C3-946A-4155-B469-3FE5492E6E9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9" cy="6861600"/>
            <a:chOff x="1" y="0"/>
            <a:chExt cx="12191999" cy="6861600"/>
          </a:xfrm>
        </p:grpSpPr>
        <p:sp>
          <p:nvSpPr>
            <p:cNvPr id="11" name="Rectangle 10">
              <a:extLst>
                <a:ext uri="{FF2B5EF4-FFF2-40B4-BE49-F238E27FC236}">
                  <a16:creationId xmlns:a16="http://schemas.microsoft.com/office/drawing/2014/main" id="{70D7BFBB-BF60-4EF1-AF1C-731347DB115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0150CBC-E30B-417C-9BB2-CE6BB1A6440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76020D6-6ADB-408E-A69F-4EA6F51A7F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8226C8E5-1D99-421D-AB3C-2AF296A1532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19" name="Rectangle 18">
                <a:extLst>
                  <a:ext uri="{FF2B5EF4-FFF2-40B4-BE49-F238E27FC236}">
                    <a16:creationId xmlns:a16="http://schemas.microsoft.com/office/drawing/2014/main" id="{67669339-D0C4-4CF0-9A76-5BFBCDB798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8B31604-91C4-4CB0-8097-02EE0ADDC1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548340F5-A593-469A-98DC-B6D90D3B22B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7" name="Rectangle 16">
                <a:extLst>
                  <a:ext uri="{FF2B5EF4-FFF2-40B4-BE49-F238E27FC236}">
                    <a16:creationId xmlns:a16="http://schemas.microsoft.com/office/drawing/2014/main" id="{B59E3068-3000-4C82-ACA8-367498951E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2E1C398-D8F7-4828-9F7F-80D61DAE2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813B333C-60FD-4260-80E0-190666C9DE7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DC05F582-AA63-4A8C-915E-66057E4BE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gradFill flip="none" rotWithShape="1">
            <a:gsLst>
              <a:gs pos="0">
                <a:schemeClr val="bg2">
                  <a:alpha val="60000"/>
                </a:schemeClr>
              </a:gs>
              <a:gs pos="37000">
                <a:schemeClr val="bg2">
                  <a:alpha val="60000"/>
                </a:schemeClr>
              </a:gs>
              <a:gs pos="79000">
                <a:schemeClr val="bg2">
                  <a:alpha val="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58EB876D-E2A6-6931-FD01-A7CC6F6BBC4F}"/>
              </a:ext>
            </a:extLst>
          </p:cNvPr>
          <p:cNvSpPr>
            <a:spLocks noGrp="1"/>
          </p:cNvSpPr>
          <p:nvPr>
            <p:ph type="title"/>
          </p:nvPr>
        </p:nvSpPr>
        <p:spPr>
          <a:xfrm>
            <a:off x="7086315" y="540000"/>
            <a:ext cx="4554821" cy="2186096"/>
          </a:xfrm>
        </p:spPr>
        <p:txBody>
          <a:bodyPr anchor="b">
            <a:normAutofit/>
          </a:bodyPr>
          <a:lstStyle/>
          <a:p>
            <a:r>
              <a:rPr lang="en-US" dirty="0"/>
              <a:t>Getting the Word Out</a:t>
            </a:r>
          </a:p>
        </p:txBody>
      </p:sp>
      <p:pic>
        <p:nvPicPr>
          <p:cNvPr id="5" name="Picture 4" descr="A group of people standing behind a table&#10;&#10;Description automatically generated">
            <a:extLst>
              <a:ext uri="{FF2B5EF4-FFF2-40B4-BE49-F238E27FC236}">
                <a16:creationId xmlns:a16="http://schemas.microsoft.com/office/drawing/2014/main" id="{D8507F1C-2DE7-2537-23EB-28E0713A9019}"/>
              </a:ext>
            </a:extLst>
          </p:cNvPr>
          <p:cNvPicPr>
            <a:picLocks noChangeAspect="1"/>
          </p:cNvPicPr>
          <p:nvPr/>
        </p:nvPicPr>
        <p:blipFill rotWithShape="1">
          <a:blip r:embed="rId2">
            <a:extLst>
              <a:ext uri="{28A0092B-C50C-407E-A947-70E740481C1C}">
                <a14:useLocalDpi xmlns:a14="http://schemas.microsoft.com/office/drawing/2010/main" val="0"/>
              </a:ext>
            </a:extLst>
          </a:blip>
          <a:srcRect l="6927" t="198" r="25409" b="-198"/>
          <a:stretch/>
        </p:blipFill>
        <p:spPr>
          <a:xfrm>
            <a:off x="782320" y="10"/>
            <a:ext cx="5662256" cy="6586103"/>
          </a:xfrm>
          <a:prstGeom prst="rect">
            <a:avLst/>
          </a:prstGeom>
        </p:spPr>
      </p:pic>
      <p:sp>
        <p:nvSpPr>
          <p:cNvPr id="3" name="Content Placeholder 2">
            <a:extLst>
              <a:ext uri="{FF2B5EF4-FFF2-40B4-BE49-F238E27FC236}">
                <a16:creationId xmlns:a16="http://schemas.microsoft.com/office/drawing/2014/main" id="{24FF0CD5-C763-D4A2-5A57-C8A9E4CBA215}"/>
              </a:ext>
            </a:extLst>
          </p:cNvPr>
          <p:cNvSpPr>
            <a:spLocks noGrp="1"/>
          </p:cNvSpPr>
          <p:nvPr>
            <p:ph idx="1"/>
          </p:nvPr>
        </p:nvSpPr>
        <p:spPr>
          <a:xfrm>
            <a:off x="7104063" y="2947121"/>
            <a:ext cx="4537073" cy="3361604"/>
          </a:xfrm>
        </p:spPr>
        <p:txBody>
          <a:bodyPr anchor="t">
            <a:normAutofit/>
          </a:bodyPr>
          <a:lstStyle/>
          <a:p>
            <a:pPr>
              <a:lnSpc>
                <a:spcPct val="115000"/>
              </a:lnSpc>
            </a:pPr>
            <a:r>
              <a:rPr lang="en-US" sz="1500" dirty="0"/>
              <a:t>It is important to seek and gain notoriety for the great work we all are doing with youth, first time shooters, veterans and let's not forget about our elders. I owe my love of the shooting sports and outdoors to my grandfather and my mentor, who I now take on excursions.</a:t>
            </a:r>
          </a:p>
          <a:p>
            <a:pPr>
              <a:lnSpc>
                <a:spcPct val="115000"/>
              </a:lnSpc>
            </a:pPr>
            <a:r>
              <a:rPr lang="en-US" sz="1500" dirty="0"/>
              <a:t>These programs and the good they do need to be highlighted and promoted. Reach out to local news media and utilize social media. Peer to peer networking is powerful.</a:t>
            </a:r>
          </a:p>
        </p:txBody>
      </p:sp>
    </p:spTree>
    <p:extLst>
      <p:ext uri="{BB962C8B-B14F-4D97-AF65-F5344CB8AC3E}">
        <p14:creationId xmlns:p14="http://schemas.microsoft.com/office/powerpoint/2010/main" val="1453901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9" name="Rectangle 4108">
            <a:extLst>
              <a:ext uri="{FF2B5EF4-FFF2-40B4-BE49-F238E27FC236}">
                <a16:creationId xmlns:a16="http://schemas.microsoft.com/office/drawing/2014/main" id="{81C8C0F4-5C44-4C3F-B321-5CB3E2BAB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11" name="Group 4110">
            <a:extLst>
              <a:ext uri="{FF2B5EF4-FFF2-40B4-BE49-F238E27FC236}">
                <a16:creationId xmlns:a16="http://schemas.microsoft.com/office/drawing/2014/main" id="{987A62DB-71D7-497D-BE1C-933ECB515A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5125" y="3600"/>
            <a:ext cx="7266875" cy="6854400"/>
            <a:chOff x="4925125" y="3600"/>
            <a:chExt cx="7266875" cy="6854400"/>
          </a:xfrm>
        </p:grpSpPr>
        <p:sp>
          <p:nvSpPr>
            <p:cNvPr id="4112" name="Oval 4111">
              <a:extLst>
                <a:ext uri="{FF2B5EF4-FFF2-40B4-BE49-F238E27FC236}">
                  <a16:creationId xmlns:a16="http://schemas.microsoft.com/office/drawing/2014/main" id="{FDAC2767-A7E3-4697-90F6-443A5831403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3" name="Oval 4112">
              <a:extLst>
                <a:ext uri="{FF2B5EF4-FFF2-40B4-BE49-F238E27FC236}">
                  <a16:creationId xmlns:a16="http://schemas.microsoft.com/office/drawing/2014/main" id="{AB23E396-A746-411A-8709-32ABC4DDEA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4" name="Oval 4113">
              <a:extLst>
                <a:ext uri="{FF2B5EF4-FFF2-40B4-BE49-F238E27FC236}">
                  <a16:creationId xmlns:a16="http://schemas.microsoft.com/office/drawing/2014/main" id="{D135C986-CB82-4211-A910-D232B9BCA1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useBgFill="1">
        <p:nvSpPr>
          <p:cNvPr id="4116" name="Freeform: Shape 4115">
            <a:extLst>
              <a:ext uri="{FF2B5EF4-FFF2-40B4-BE49-F238E27FC236}">
                <a16:creationId xmlns:a16="http://schemas.microsoft.com/office/drawing/2014/main" id="{837F2C8F-CC11-4A18-AA7E-AE8C022CDC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000" y="1"/>
            <a:ext cx="6858000" cy="6857999"/>
          </a:xfrm>
          <a:custGeom>
            <a:avLst/>
            <a:gdLst>
              <a:gd name="connsiteX0" fmla="*/ 3428961 w 6858000"/>
              <a:gd name="connsiteY0" fmla="*/ 0 h 6857999"/>
              <a:gd name="connsiteX1" fmla="*/ 3429042 w 6858000"/>
              <a:gd name="connsiteY1" fmla="*/ 0 h 6857999"/>
              <a:gd name="connsiteX2" fmla="*/ 3605457 w 6858000"/>
              <a:gd name="connsiteY2" fmla="*/ 4461 h 6857999"/>
              <a:gd name="connsiteX3" fmla="*/ 6858000 w 6858000"/>
              <a:gd name="connsiteY3" fmla="*/ 3429000 h 6857999"/>
              <a:gd name="connsiteX4" fmla="*/ 3429001 w 6858000"/>
              <a:gd name="connsiteY4" fmla="*/ 6857999 h 6857999"/>
              <a:gd name="connsiteX5" fmla="*/ 0 w 6858000"/>
              <a:gd name="connsiteY5" fmla="*/ 3429000 h 6857999"/>
              <a:gd name="connsiteX6" fmla="*/ 3252545 w 6858000"/>
              <a:gd name="connsiteY6" fmla="*/ 44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6857999">
                <a:moveTo>
                  <a:pt x="3428961" y="0"/>
                </a:moveTo>
                <a:lnTo>
                  <a:pt x="3429042" y="0"/>
                </a:lnTo>
                <a:lnTo>
                  <a:pt x="3605457" y="4461"/>
                </a:lnTo>
                <a:cubicBezTo>
                  <a:pt x="5417236" y="96300"/>
                  <a:pt x="6858000" y="1594396"/>
                  <a:pt x="6858000" y="3429000"/>
                </a:cubicBezTo>
                <a:cubicBezTo>
                  <a:pt x="6858000" y="5322784"/>
                  <a:pt x="5322784" y="6857999"/>
                  <a:pt x="3429001" y="6857999"/>
                </a:cubicBezTo>
                <a:cubicBezTo>
                  <a:pt x="1535216" y="6857999"/>
                  <a:pt x="0" y="5322784"/>
                  <a:pt x="0" y="3429000"/>
                </a:cubicBezTo>
                <a:cubicBezTo>
                  <a:pt x="0" y="1594396"/>
                  <a:pt x="1440765" y="96300"/>
                  <a:pt x="3252545" y="4461"/>
                </a:cubicBezTo>
                <a:close/>
              </a:path>
            </a:pathLst>
          </a:custGeom>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E434DB1-1B05-9F34-D790-B49BF22418D9}"/>
              </a:ext>
            </a:extLst>
          </p:cNvPr>
          <p:cNvSpPr>
            <a:spLocks noGrp="1"/>
          </p:cNvSpPr>
          <p:nvPr>
            <p:ph type="title"/>
          </p:nvPr>
        </p:nvSpPr>
        <p:spPr>
          <a:xfrm>
            <a:off x="540000" y="540000"/>
            <a:ext cx="4500561" cy="2181946"/>
          </a:xfrm>
        </p:spPr>
        <p:txBody>
          <a:bodyPr anchor="t">
            <a:normAutofit/>
          </a:bodyPr>
          <a:lstStyle/>
          <a:p>
            <a:r>
              <a:rPr lang="en-US" dirty="0"/>
              <a:t>THE BAD</a:t>
            </a:r>
          </a:p>
        </p:txBody>
      </p:sp>
      <p:sp>
        <p:nvSpPr>
          <p:cNvPr id="3" name="Content Placeholder 2">
            <a:extLst>
              <a:ext uri="{FF2B5EF4-FFF2-40B4-BE49-F238E27FC236}">
                <a16:creationId xmlns:a16="http://schemas.microsoft.com/office/drawing/2014/main" id="{722BB82F-F1F9-61C7-7F90-E3A4D6AA2859}"/>
              </a:ext>
            </a:extLst>
          </p:cNvPr>
          <p:cNvSpPr>
            <a:spLocks noGrp="1"/>
          </p:cNvSpPr>
          <p:nvPr>
            <p:ph idx="1"/>
          </p:nvPr>
        </p:nvSpPr>
        <p:spPr>
          <a:xfrm>
            <a:off x="550863" y="1544320"/>
            <a:ext cx="4500562" cy="4764405"/>
          </a:xfrm>
        </p:spPr>
        <p:txBody>
          <a:bodyPr anchor="t">
            <a:normAutofit/>
          </a:bodyPr>
          <a:lstStyle/>
          <a:p>
            <a:pPr>
              <a:lnSpc>
                <a:spcPct val="115000"/>
              </a:lnSpc>
            </a:pPr>
            <a:r>
              <a:rPr lang="en-US" sz="1200" dirty="0"/>
              <a:t>Unfortunately, media outlets have been used since the beginning of the concept to direct public opinion in a direction based on the agenda of the outlet in question.</a:t>
            </a:r>
          </a:p>
          <a:p>
            <a:pPr>
              <a:lnSpc>
                <a:spcPct val="115000"/>
              </a:lnSpc>
            </a:pPr>
            <a:r>
              <a:rPr lang="en-US" sz="1200" dirty="0"/>
              <a:t>Although unfair and disingenuous, the millions of responsible American gun owners are sometimes viewed in the same vein as some lunatic who committed crimes with a firearm. </a:t>
            </a:r>
          </a:p>
          <a:p>
            <a:pPr>
              <a:lnSpc>
                <a:spcPct val="115000"/>
              </a:lnSpc>
            </a:pPr>
            <a:r>
              <a:rPr lang="en-US" sz="1200" dirty="0"/>
              <a:t>This is an uphill battle but one that can be won with an educational approach.</a:t>
            </a:r>
          </a:p>
          <a:p>
            <a:pPr>
              <a:lnSpc>
                <a:spcPct val="115000"/>
              </a:lnSpc>
            </a:pPr>
            <a:r>
              <a:rPr lang="en-US" sz="1200" dirty="0"/>
              <a:t>The power of the media narrative – FBI Uniform Crime Statistics </a:t>
            </a:r>
          </a:p>
          <a:p>
            <a:pPr>
              <a:lnSpc>
                <a:spcPct val="115000"/>
              </a:lnSpc>
            </a:pPr>
            <a:r>
              <a:rPr lang="en-US" sz="1200" dirty="0"/>
              <a:t>Hands and Feet (600) – Rifles (364) 2019</a:t>
            </a:r>
          </a:p>
          <a:p>
            <a:pPr>
              <a:lnSpc>
                <a:spcPct val="115000"/>
              </a:lnSpc>
            </a:pPr>
            <a:r>
              <a:rPr lang="en-US" sz="1100" dirty="0"/>
              <a:t>Media plays to the lowest form of deductive reasoning </a:t>
            </a:r>
            <a:r>
              <a:rPr lang="en-US" sz="1100" dirty="0" err="1"/>
              <a:t>ie</a:t>
            </a:r>
            <a:r>
              <a:rPr lang="en-US" sz="1100" dirty="0"/>
              <a:t>: feelings</a:t>
            </a:r>
          </a:p>
          <a:p>
            <a:pPr>
              <a:lnSpc>
                <a:spcPct val="115000"/>
              </a:lnSpc>
            </a:pPr>
            <a:r>
              <a:rPr lang="en-US" sz="1100" dirty="0"/>
              <a:t>Social Media Bullying is rampant – Hunting and Shooting Sports </a:t>
            </a:r>
          </a:p>
          <a:p>
            <a:pPr>
              <a:lnSpc>
                <a:spcPct val="115000"/>
              </a:lnSpc>
            </a:pPr>
            <a:r>
              <a:rPr lang="en-US" sz="1100" dirty="0"/>
              <a:t>Story of My recruit pictured in the previous slide - Bullied</a:t>
            </a:r>
          </a:p>
        </p:txBody>
      </p:sp>
      <p:pic>
        <p:nvPicPr>
          <p:cNvPr id="4104" name="Picture 8">
            <a:extLst>
              <a:ext uri="{FF2B5EF4-FFF2-40B4-BE49-F238E27FC236}">
                <a16:creationId xmlns:a16="http://schemas.microsoft.com/office/drawing/2014/main" id="{C97343BA-707C-62DF-525B-F484C18464F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25000" y="904240"/>
            <a:ext cx="5229000" cy="475488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a:extLst>
              <a:ext uri="{FF2B5EF4-FFF2-40B4-BE49-F238E27FC236}">
                <a16:creationId xmlns:a16="http://schemas.microsoft.com/office/drawing/2014/main" id="{9959BDC7-26D5-3496-E49B-8F39477562E4}"/>
              </a:ext>
            </a:extLst>
          </p:cNvPr>
          <p:cNvSpPr>
            <a:spLocks noChangeAspect="1" noChangeArrowheads="1"/>
          </p:cNvSpPr>
          <p:nvPr/>
        </p:nvSpPr>
        <p:spPr bwMode="auto">
          <a:xfrm>
            <a:off x="5974080" y="3276600"/>
            <a:ext cx="1859280" cy="185928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a:extLst>
              <a:ext uri="{FF2B5EF4-FFF2-40B4-BE49-F238E27FC236}">
                <a16:creationId xmlns:a16="http://schemas.microsoft.com/office/drawing/2014/main" id="{5A6CF18F-CE8F-4B8C-E1D4-8909C4A222F4}"/>
              </a:ext>
            </a:extLst>
          </p:cNvPr>
          <p:cNvSpPr>
            <a:spLocks noChangeAspect="1" noChangeArrowheads="1"/>
          </p:cNvSpPr>
          <p:nvPr/>
        </p:nvSpPr>
        <p:spPr bwMode="auto">
          <a:xfrm>
            <a:off x="6776720" y="235200"/>
            <a:ext cx="3007360" cy="303276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96947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7DAE-435F-85C9-EEFF-B0B54025E19B}"/>
              </a:ext>
            </a:extLst>
          </p:cNvPr>
          <p:cNvSpPr>
            <a:spLocks noGrp="1"/>
          </p:cNvSpPr>
          <p:nvPr>
            <p:ph type="title"/>
          </p:nvPr>
        </p:nvSpPr>
        <p:spPr/>
        <p:txBody>
          <a:bodyPr/>
          <a:lstStyle/>
          <a:p>
            <a:r>
              <a:rPr lang="en-US" dirty="0"/>
              <a:t>The Ugly….</a:t>
            </a:r>
          </a:p>
        </p:txBody>
      </p:sp>
      <p:sp>
        <p:nvSpPr>
          <p:cNvPr id="3" name="Content Placeholder 2">
            <a:extLst>
              <a:ext uri="{FF2B5EF4-FFF2-40B4-BE49-F238E27FC236}">
                <a16:creationId xmlns:a16="http://schemas.microsoft.com/office/drawing/2014/main" id="{4A6F8436-DFAC-AB79-549F-79498F50A7F7}"/>
              </a:ext>
            </a:extLst>
          </p:cNvPr>
          <p:cNvSpPr>
            <a:spLocks noGrp="1"/>
          </p:cNvSpPr>
          <p:nvPr>
            <p:ph idx="1"/>
          </p:nvPr>
        </p:nvSpPr>
        <p:spPr/>
        <p:txBody>
          <a:bodyPr/>
          <a:lstStyle/>
          <a:p>
            <a:pPr>
              <a:lnSpc>
                <a:spcPct val="115000"/>
              </a:lnSpc>
            </a:pPr>
            <a:r>
              <a:rPr lang="en-US" sz="1800" dirty="0"/>
              <a:t>Social Media Bullying is rampant – Hunting and Shooting Sports </a:t>
            </a:r>
          </a:p>
          <a:p>
            <a:pPr>
              <a:lnSpc>
                <a:spcPct val="115000"/>
              </a:lnSpc>
            </a:pPr>
            <a:r>
              <a:rPr lang="en-US" sz="1800" dirty="0"/>
              <a:t>Story of My recruit pictured in the previous slide – Bullied</a:t>
            </a:r>
          </a:p>
          <a:p>
            <a:pPr>
              <a:lnSpc>
                <a:spcPct val="115000"/>
              </a:lnSpc>
            </a:pPr>
            <a:r>
              <a:rPr lang="en-US" dirty="0"/>
              <a:t>The logo of a shooting team is not a scarlet letter</a:t>
            </a:r>
          </a:p>
          <a:p>
            <a:pPr>
              <a:lnSpc>
                <a:spcPct val="115000"/>
              </a:lnSpc>
            </a:pPr>
            <a:r>
              <a:rPr lang="en-US" dirty="0"/>
              <a:t>Purposely twisting the narrative is the modus opporendi of some outlets and some moderators</a:t>
            </a:r>
          </a:p>
          <a:p>
            <a:pPr>
              <a:lnSpc>
                <a:spcPct val="115000"/>
              </a:lnSpc>
            </a:pPr>
            <a:r>
              <a:rPr lang="en-US" dirty="0"/>
              <a:t>Most people fear what they do not understand – It is our job to educate</a:t>
            </a:r>
          </a:p>
          <a:p>
            <a:pPr>
              <a:lnSpc>
                <a:spcPct val="115000"/>
              </a:lnSpc>
            </a:pPr>
            <a:endParaRPr lang="en-US" dirty="0"/>
          </a:p>
          <a:p>
            <a:endParaRPr lang="en-US" dirty="0"/>
          </a:p>
        </p:txBody>
      </p:sp>
    </p:spTree>
    <p:extLst>
      <p:ext uri="{BB962C8B-B14F-4D97-AF65-F5344CB8AC3E}">
        <p14:creationId xmlns:p14="http://schemas.microsoft.com/office/powerpoint/2010/main" val="2545234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83BCB-BC86-A126-CDBE-C235FBCB4B67}"/>
              </a:ext>
            </a:extLst>
          </p:cNvPr>
          <p:cNvSpPr>
            <a:spLocks noGrp="1"/>
          </p:cNvSpPr>
          <p:nvPr>
            <p:ph type="title"/>
          </p:nvPr>
        </p:nvSpPr>
        <p:spPr/>
        <p:txBody>
          <a:bodyPr/>
          <a:lstStyle/>
          <a:p>
            <a:r>
              <a:rPr lang="en-US" dirty="0"/>
              <a:t>What can we do?</a:t>
            </a:r>
          </a:p>
        </p:txBody>
      </p:sp>
      <p:sp>
        <p:nvSpPr>
          <p:cNvPr id="3" name="Content Placeholder 2">
            <a:extLst>
              <a:ext uri="{FF2B5EF4-FFF2-40B4-BE49-F238E27FC236}">
                <a16:creationId xmlns:a16="http://schemas.microsoft.com/office/drawing/2014/main" id="{557F80B8-BC8E-39E6-037E-F39786226BD7}"/>
              </a:ext>
            </a:extLst>
          </p:cNvPr>
          <p:cNvSpPr>
            <a:spLocks noGrp="1"/>
          </p:cNvSpPr>
          <p:nvPr>
            <p:ph idx="1"/>
          </p:nvPr>
        </p:nvSpPr>
        <p:spPr/>
        <p:txBody>
          <a:bodyPr/>
          <a:lstStyle/>
          <a:p>
            <a:r>
              <a:rPr lang="en-US" dirty="0"/>
              <a:t>We all work to bring these wonderful sports to a new generation of individuals who may not have ever considered participating in them.</a:t>
            </a:r>
          </a:p>
          <a:p>
            <a:r>
              <a:rPr lang="en-US" dirty="0"/>
              <a:t>We must engage both national media outlets (print and social)</a:t>
            </a:r>
          </a:p>
          <a:p>
            <a:r>
              <a:rPr lang="en-US" dirty="0"/>
              <a:t>We should be proud of the work we do and let that enthusiasm show through to those who otherwise would not get exposed to our sports.</a:t>
            </a:r>
          </a:p>
          <a:p>
            <a:r>
              <a:rPr lang="en-US" dirty="0"/>
              <a:t>Social media outlets – get and maintain them. Showcase your successes and the impact those efforts have on the community as a whole.</a:t>
            </a:r>
          </a:p>
          <a:p>
            <a:r>
              <a:rPr lang="en-US" dirty="0"/>
              <a:t>If not for the various shooting sports, some of these student athletes may not have the opportunity to learn the lessons that can only be taught in a team environment.</a:t>
            </a:r>
          </a:p>
        </p:txBody>
      </p:sp>
    </p:spTree>
    <p:extLst>
      <p:ext uri="{BB962C8B-B14F-4D97-AF65-F5344CB8AC3E}">
        <p14:creationId xmlns:p14="http://schemas.microsoft.com/office/powerpoint/2010/main" val="2167942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50325-30F6-DB9F-8817-FB391872E708}"/>
              </a:ext>
            </a:extLst>
          </p:cNvPr>
          <p:cNvSpPr>
            <a:spLocks noGrp="1"/>
          </p:cNvSpPr>
          <p:nvPr>
            <p:ph type="title"/>
          </p:nvPr>
        </p:nvSpPr>
        <p:spPr/>
        <p:txBody>
          <a:bodyPr/>
          <a:lstStyle/>
          <a:p>
            <a:r>
              <a:rPr lang="en-US" dirty="0"/>
              <a:t>What else can we do?</a:t>
            </a:r>
          </a:p>
        </p:txBody>
      </p:sp>
      <p:sp>
        <p:nvSpPr>
          <p:cNvPr id="3" name="Content Placeholder 2">
            <a:extLst>
              <a:ext uri="{FF2B5EF4-FFF2-40B4-BE49-F238E27FC236}">
                <a16:creationId xmlns:a16="http://schemas.microsoft.com/office/drawing/2014/main" id="{BF8B0741-E68F-57E1-E185-A8A37C52C4BB}"/>
              </a:ext>
            </a:extLst>
          </p:cNvPr>
          <p:cNvSpPr>
            <a:spLocks noGrp="1"/>
          </p:cNvSpPr>
          <p:nvPr>
            <p:ph idx="1"/>
          </p:nvPr>
        </p:nvSpPr>
        <p:spPr/>
        <p:txBody>
          <a:bodyPr/>
          <a:lstStyle/>
          <a:p>
            <a:r>
              <a:rPr lang="en-US" dirty="0"/>
              <a:t>National Magazines – reach out for event coverage and lifestyle or heartfelt stories of successes and impacts. Do not limit your reach to sport shooting centric magazines.</a:t>
            </a:r>
          </a:p>
          <a:p>
            <a:r>
              <a:rPr lang="en-US" dirty="0"/>
              <a:t>Invite your local paper out to a practice, competition or an event.</a:t>
            </a:r>
          </a:p>
          <a:p>
            <a:r>
              <a:rPr lang="en-US" dirty="0"/>
              <a:t>If you have a school-based youth program, try to engage the school newspaper or newsletter.</a:t>
            </a:r>
          </a:p>
          <a:p>
            <a:r>
              <a:rPr lang="en-US" dirty="0"/>
              <a:t>Get your teams engaged in community activities (parades, holiday celebrations, community service type work) AND ANNOUNCE IT LOUDLY</a:t>
            </a:r>
          </a:p>
        </p:txBody>
      </p:sp>
    </p:spTree>
    <p:extLst>
      <p:ext uri="{BB962C8B-B14F-4D97-AF65-F5344CB8AC3E}">
        <p14:creationId xmlns:p14="http://schemas.microsoft.com/office/powerpoint/2010/main" val="1815088941"/>
      </p:ext>
    </p:extLst>
  </p:cSld>
  <p:clrMapOvr>
    <a:masterClrMapping/>
  </p:clrMapOvr>
</p:sld>
</file>

<file path=ppt/theme/theme1.xml><?xml version="1.0" encoding="utf-8"?>
<a:theme xmlns:a="http://schemas.openxmlformats.org/drawingml/2006/main" name="GlowVTI">
  <a:themeElements>
    <a:clrScheme name="Glow">
      <a:dk1>
        <a:sysClr val="windowText" lastClr="000000"/>
      </a:dk1>
      <a:lt1>
        <a:sysClr val="window" lastClr="FFFFFF"/>
      </a:lt1>
      <a:dk2>
        <a:srgbClr val="000000"/>
      </a:dk2>
      <a:lt2>
        <a:srgbClr val="F2F2F2"/>
      </a:lt2>
      <a:accent1>
        <a:srgbClr val="00BAC8"/>
      </a:accent1>
      <a:accent2>
        <a:srgbClr val="794DFF"/>
      </a:accent2>
      <a:accent3>
        <a:srgbClr val="00D17D"/>
      </a:accent3>
      <a:accent4>
        <a:srgbClr val="E69500"/>
      </a:accent4>
      <a:accent5>
        <a:srgbClr val="FE5D21"/>
      </a:accent5>
      <a:accent6>
        <a:srgbClr val="404040"/>
      </a:accent6>
      <a:hlink>
        <a:srgbClr val="3E8FF1"/>
      </a:hlink>
      <a:folHlink>
        <a:srgbClr val="939393"/>
      </a:folHlink>
    </a:clrScheme>
    <a:fontScheme name="Blur">
      <a:majorFont>
        <a:latin typeface="Bell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owVTI" id="{D5B5AA20-F6D3-43B8-AF6B-ECAF69256418}" vid="{93025AB5-1D44-4CD3-9BC3-729F6E11E04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8D98AF74FE0B4A89508E66A217D6D2" ma:contentTypeVersion="14" ma:contentTypeDescription="Create a new document." ma:contentTypeScope="" ma:versionID="4b302449e47fb509106971cda194d42b">
  <xsd:schema xmlns:xsd="http://www.w3.org/2001/XMLSchema" xmlns:xs="http://www.w3.org/2001/XMLSchema" xmlns:p="http://schemas.microsoft.com/office/2006/metadata/properties" xmlns:ns2="650b242b-e381-4b77-886e-543c4678da09" xmlns:ns3="2d3be834-5d4c-4e43-a35f-e0a90fe03baf" targetNamespace="http://schemas.microsoft.com/office/2006/metadata/properties" ma:root="true" ma:fieldsID="194768f2783745c46bead9f490b63619" ns2:_="" ns3:_="">
    <xsd:import namespace="650b242b-e381-4b77-886e-543c4678da09"/>
    <xsd:import namespace="2d3be834-5d4c-4e43-a35f-e0a90fe03baf"/>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2:SharedWithUsers" minOccurs="0"/>
                <xsd:element ref="ns2:SharedWithDetails" minOccurs="0"/>
                <xsd:element ref="ns3:MediaServiceLoca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0b242b-e381-4b77-886e-543c4678da0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7" nillable="true" ma:displayName="Taxonomy Catch All Column" ma:hidden="true" ma:list="{91d6445e-2d5b-45ac-a532-1034da9774a8}" ma:internalName="TaxCatchAll" ma:showField="CatchAllData" ma:web="650b242b-e381-4b77-886e-543c4678da09">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d3be834-5d4c-4e43-a35f-e0a90fe03ba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e546cdec-35b0-46fd-99b1-b7ad91dc8b67"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3" nillable="true" ma:displayName="Location" ma:descrip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2AD72F-44D0-417E-BA84-61BE28F50A1B}"/>
</file>

<file path=customXml/itemProps2.xml><?xml version="1.0" encoding="utf-8"?>
<ds:datastoreItem xmlns:ds="http://schemas.openxmlformats.org/officeDocument/2006/customXml" ds:itemID="{1032310F-FF49-448D-86F4-AA6B3048289E}"/>
</file>

<file path=customXml/itemProps3.xml><?xml version="1.0" encoding="utf-8"?>
<ds:datastoreItem xmlns:ds="http://schemas.openxmlformats.org/officeDocument/2006/customXml" ds:itemID="{9F7337FC-1EF7-467A-8046-97D90AAB9ED5}"/>
</file>

<file path=docProps/app.xml><?xml version="1.0" encoding="utf-8"?>
<Properties xmlns="http://schemas.openxmlformats.org/officeDocument/2006/extended-properties" xmlns:vt="http://schemas.openxmlformats.org/officeDocument/2006/docPropsVTypes">
  <TotalTime>122</TotalTime>
  <Words>1006</Words>
  <Application>Microsoft Office PowerPoint</Application>
  <PresentationFormat>Widescreen</PresentationFormat>
  <Paragraphs>55</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Avenir Next LT Pro</vt:lpstr>
      <vt:lpstr>Bell MT</vt:lpstr>
      <vt:lpstr>GlowVTI</vt:lpstr>
      <vt:lpstr>The Media’s Role in the Shooting Sports</vt:lpstr>
      <vt:lpstr>Communication has changed at an unbelievable pace in terms of both methodology and level of consumption – Although digital has been the craze, data shows Gen Z is returning to print media at a significant rate – Mom and Pop bookstores are thriving and magazine titles are increasing, mostly founded by 20-somethings. Gen Z grew up with digital media as the norm and view print media as a different experience. As a result of the ease with which any yahoo can post information on a digital platform, studies show that Gen Z trusts print more than digital media.</vt:lpstr>
      <vt:lpstr>The Good…</vt:lpstr>
      <vt:lpstr>Recognition and Normalization</vt:lpstr>
      <vt:lpstr>Getting the Word Out</vt:lpstr>
      <vt:lpstr>THE BAD</vt:lpstr>
      <vt:lpstr>The Ugly….</vt:lpstr>
      <vt:lpstr>What can we do?</vt:lpstr>
      <vt:lpstr>What else can we do?</vt:lpstr>
      <vt:lpstr>Drive the Narrative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Media’s Role in the Shooting Sports</dc:title>
  <dc:creator>Matthew Gay</dc:creator>
  <cp:lastModifiedBy>Matthew Gay</cp:lastModifiedBy>
  <cp:revision>1</cp:revision>
  <dcterms:created xsi:type="dcterms:W3CDTF">2023-10-06T00:30:19Z</dcterms:created>
  <dcterms:modified xsi:type="dcterms:W3CDTF">2023-10-06T02:33:02Z</dcterms:modified>
</cp:coreProperties>
</file>