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Montserrat" charset="1" panose="00000500000000000000"/>
      <p:regular r:id="rId10"/>
    </p:embeddedFont>
    <p:embeddedFont>
      <p:font typeface="Montserrat Bold" charset="1" panose="00000800000000000000"/>
      <p:regular r:id="rId11"/>
    </p:embeddedFont>
    <p:embeddedFont>
      <p:font typeface="Montserrat Italics" charset="1" panose="00000500000000000000"/>
      <p:regular r:id="rId12"/>
    </p:embeddedFont>
    <p:embeddedFont>
      <p:font typeface="Montserrat Bold Italics" charset="1" panose="00000800000000000000"/>
      <p:regular r:id="rId13"/>
    </p:embeddedFont>
    <p:embeddedFont>
      <p:font typeface="Montserrat Thin" charset="1" panose="00000300000000000000"/>
      <p:regular r:id="rId14"/>
    </p:embeddedFont>
    <p:embeddedFont>
      <p:font typeface="Montserrat Thin Italics" charset="1" panose="00000300000000000000"/>
      <p:regular r:id="rId15"/>
    </p:embeddedFont>
    <p:embeddedFont>
      <p:font typeface="Montserrat Extra-Light" charset="1" panose="00000300000000000000"/>
      <p:regular r:id="rId16"/>
    </p:embeddedFont>
    <p:embeddedFont>
      <p:font typeface="Montserrat Extra-Light Italics" charset="1" panose="00000300000000000000"/>
      <p:regular r:id="rId17"/>
    </p:embeddedFont>
    <p:embeddedFont>
      <p:font typeface="Montserrat Light" charset="1" panose="00000400000000000000"/>
      <p:regular r:id="rId18"/>
    </p:embeddedFont>
    <p:embeddedFont>
      <p:font typeface="Montserrat Light Italics" charset="1" panose="00000400000000000000"/>
      <p:regular r:id="rId19"/>
    </p:embeddedFont>
    <p:embeddedFont>
      <p:font typeface="Montserrat Medium" charset="1" panose="00000600000000000000"/>
      <p:regular r:id="rId20"/>
    </p:embeddedFont>
    <p:embeddedFont>
      <p:font typeface="Montserrat Medium Italics" charset="1" panose="00000600000000000000"/>
      <p:regular r:id="rId21"/>
    </p:embeddedFont>
    <p:embeddedFont>
      <p:font typeface="Montserrat Semi-Bold" charset="1" panose="00000700000000000000"/>
      <p:regular r:id="rId22"/>
    </p:embeddedFont>
    <p:embeddedFont>
      <p:font typeface="Montserrat Semi-Bold Italics" charset="1" panose="00000700000000000000"/>
      <p:regular r:id="rId23"/>
    </p:embeddedFont>
    <p:embeddedFont>
      <p:font typeface="Montserrat Ultra-Bold" charset="1" panose="00000900000000000000"/>
      <p:regular r:id="rId24"/>
    </p:embeddedFont>
    <p:embeddedFont>
      <p:font typeface="Montserrat Ultra-Bold Italics" charset="1" panose="00000900000000000000"/>
      <p:regular r:id="rId25"/>
    </p:embeddedFont>
    <p:embeddedFont>
      <p:font typeface="Montserrat Heavy" charset="1" panose="00000A00000000000000"/>
      <p:regular r:id="rId26"/>
    </p:embeddedFont>
    <p:embeddedFont>
      <p:font typeface="Montserrat Heavy Italics" charset="1" panose="00000A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3.fntdata"/><Relationship Id="rId18" Type="http://schemas.openxmlformats.org/officeDocument/2006/relationships/font" Target="fonts/font18.fntdata"/><Relationship Id="rId26" Type="http://schemas.openxmlformats.org/officeDocument/2006/relationships/font" Target="fonts/font26.fntdata"/><Relationship Id="rId39" Type="http://schemas.openxmlformats.org/officeDocument/2006/relationships/slide" Target="slides/slide12.xml"/><Relationship Id="rId21" Type="http://schemas.openxmlformats.org/officeDocument/2006/relationships/font" Target="fonts/font21.fntdata"/><Relationship Id="rId34" Type="http://schemas.openxmlformats.org/officeDocument/2006/relationships/slide" Target="slides/slide7.xml"/><Relationship Id="rId42" Type="http://schemas.openxmlformats.org/officeDocument/2006/relationships/customXml" Target="../customXml/item2.xml"/><Relationship Id="rId7" Type="http://schemas.openxmlformats.org/officeDocument/2006/relationships/font" Target="fonts/font7.fntdata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29" Type="http://schemas.openxmlformats.org/officeDocument/2006/relationships/slide" Target="slides/slide2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11" Type="http://schemas.openxmlformats.org/officeDocument/2006/relationships/font" Target="fonts/font11.fntdata"/><Relationship Id="rId24" Type="http://schemas.openxmlformats.org/officeDocument/2006/relationships/font" Target="fonts/font24.fntdata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6" Type="http://schemas.openxmlformats.org/officeDocument/2006/relationships/font" Target="fonts/font6.fntdata"/><Relationship Id="rId15" Type="http://schemas.openxmlformats.org/officeDocument/2006/relationships/font" Target="fonts/font15.fntdata"/><Relationship Id="rId23" Type="http://schemas.openxmlformats.org/officeDocument/2006/relationships/font" Target="fonts/font23.fntdata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5" Type="http://schemas.openxmlformats.org/officeDocument/2006/relationships/tableStyles" Target="tableStyles.xml"/><Relationship Id="rId10" Type="http://schemas.openxmlformats.org/officeDocument/2006/relationships/font" Target="fonts/font10.fntdata"/><Relationship Id="rId19" Type="http://schemas.openxmlformats.org/officeDocument/2006/relationships/font" Target="fonts/font19.fntdata"/><Relationship Id="rId31" Type="http://schemas.openxmlformats.org/officeDocument/2006/relationships/slide" Target="slides/slide4.xml"/><Relationship Id="rId14" Type="http://schemas.openxmlformats.org/officeDocument/2006/relationships/font" Target="fonts/font14.fntdata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" Type="http://schemas.openxmlformats.org/officeDocument/2006/relationships/theme" Target="theme/theme1.xml"/><Relationship Id="rId9" Type="http://schemas.openxmlformats.org/officeDocument/2006/relationships/font" Target="fonts/font9.fntdata"/><Relationship Id="rId43" Type="http://schemas.openxmlformats.org/officeDocument/2006/relationships/customXml" Target="../customXml/item3.xml"/><Relationship Id="rId8" Type="http://schemas.openxmlformats.org/officeDocument/2006/relationships/font" Target="fonts/font8.fntdata"/><Relationship Id="rId3" Type="http://schemas.openxmlformats.org/officeDocument/2006/relationships/viewProps" Target="viewProps.xml"/><Relationship Id="rId12" Type="http://schemas.openxmlformats.org/officeDocument/2006/relationships/font" Target="fonts/font12.fntdata"/><Relationship Id="rId17" Type="http://schemas.openxmlformats.org/officeDocument/2006/relationships/font" Target="fonts/font17.fntdata"/><Relationship Id="rId25" Type="http://schemas.openxmlformats.org/officeDocument/2006/relationships/font" Target="fonts/font25.fntdata"/><Relationship Id="rId33" Type="http://schemas.openxmlformats.org/officeDocument/2006/relationships/slide" Target="slides/slide6.xml"/><Relationship Id="rId38" Type="http://schemas.openxmlformats.org/officeDocument/2006/relationships/slide" Target="slides/slide11.xml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7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8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36.jpeg" Type="http://schemas.openxmlformats.org/officeDocument/2006/relationships/image"/><Relationship Id="rId7" Target="../media/image37.jpe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37B7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7020778">
            <a:off x="-6402716" y="821505"/>
            <a:ext cx="16230600" cy="10441156"/>
          </a:xfrm>
          <a:prstGeom prst="rect">
            <a:avLst/>
          </a:prstGeom>
          <a:solidFill>
            <a:srgbClr val="7C1317"/>
          </a:solidFill>
        </p:spPr>
      </p:sp>
      <p:sp>
        <p:nvSpPr>
          <p:cNvPr name="AutoShape 3" id="3"/>
          <p:cNvSpPr/>
          <p:nvPr/>
        </p:nvSpPr>
        <p:spPr>
          <a:xfrm rot="-7020778">
            <a:off x="-7861675" y="821505"/>
            <a:ext cx="16230600" cy="10441156"/>
          </a:xfrm>
          <a:prstGeom prst="rect">
            <a:avLst/>
          </a:prstGeom>
          <a:solidFill>
            <a:srgbClr val="96171C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73385" y="2518439"/>
            <a:ext cx="10799778" cy="5198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338"/>
              </a:lnSpc>
            </a:pPr>
            <a:r>
              <a:rPr lang="en-US" sz="14986" spc="-884">
                <a:solidFill>
                  <a:srgbClr val="FFFFFF"/>
                </a:solidFill>
                <a:latin typeface="Montserrat Ultra-Bold Italics"/>
              </a:rPr>
              <a:t>HEAD</a:t>
            </a:r>
          </a:p>
          <a:p>
            <a:pPr>
              <a:lnSpc>
                <a:spcPts val="13338"/>
              </a:lnSpc>
            </a:pPr>
            <a:r>
              <a:rPr lang="en-US" sz="14986" spc="-884">
                <a:solidFill>
                  <a:srgbClr val="FFFFFF"/>
                </a:solidFill>
                <a:latin typeface="Montserrat Ultra-Bold Italics"/>
              </a:rPr>
              <a:t>HUNTERS</a:t>
            </a:r>
          </a:p>
          <a:p>
            <a:pPr>
              <a:lnSpc>
                <a:spcPts val="13338"/>
              </a:lnSpc>
            </a:pPr>
            <a:r>
              <a:rPr lang="en-US" sz="14986" spc="-884">
                <a:solidFill>
                  <a:srgbClr val="FFFFFF"/>
                </a:solidFill>
                <a:latin typeface="Montserrat Ultra-Bold Italics"/>
              </a:rPr>
              <a:t>NW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855252" y="0"/>
            <a:ext cx="7606270" cy="10458622"/>
          </a:xfrm>
          <a:custGeom>
            <a:avLst/>
            <a:gdLst/>
            <a:ahLst/>
            <a:cxnLst/>
            <a:rect r="r" b="b" t="t" l="l"/>
            <a:pathLst>
              <a:path h="10458622" w="7606270">
                <a:moveTo>
                  <a:pt x="0" y="0"/>
                </a:moveTo>
                <a:lnTo>
                  <a:pt x="7606271" y="0"/>
                </a:lnTo>
                <a:lnTo>
                  <a:pt x="7606271" y="10458622"/>
                </a:lnTo>
                <a:lnTo>
                  <a:pt x="0" y="10458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476242" y="895680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-2191588" y="2301431"/>
            <a:ext cx="5244233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-2954309" y="7663457"/>
            <a:ext cx="9005773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-4901030" y="1554762"/>
            <a:ext cx="572018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-262830" y="396677"/>
            <a:ext cx="1291530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5400000">
            <a:off x="2590814" y="74804"/>
            <a:ext cx="643880" cy="1907792"/>
          </a:xfrm>
          <a:custGeom>
            <a:avLst/>
            <a:gdLst/>
            <a:ahLst/>
            <a:cxnLst/>
            <a:rect r="r" b="b" t="t" l="l"/>
            <a:pathLst>
              <a:path h="1907792" w="643880">
                <a:moveTo>
                  <a:pt x="0" y="0"/>
                </a:moveTo>
                <a:lnTo>
                  <a:pt x="643880" y="0"/>
                </a:lnTo>
                <a:lnTo>
                  <a:pt x="643880" y="1907792"/>
                </a:lnTo>
                <a:lnTo>
                  <a:pt x="0" y="1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649923" y="130123"/>
            <a:ext cx="3881283" cy="3881283"/>
          </a:xfrm>
          <a:custGeom>
            <a:avLst/>
            <a:gdLst/>
            <a:ahLst/>
            <a:cxnLst/>
            <a:rect r="r" b="b" t="t" l="l"/>
            <a:pathLst>
              <a:path h="3881283" w="3881283">
                <a:moveTo>
                  <a:pt x="0" y="0"/>
                </a:moveTo>
                <a:lnTo>
                  <a:pt x="3881283" y="0"/>
                </a:lnTo>
                <a:lnTo>
                  <a:pt x="3881283" y="3881283"/>
                </a:lnTo>
                <a:lnTo>
                  <a:pt x="0" y="3881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7900" y="8090764"/>
            <a:ext cx="7397499" cy="1696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70"/>
              </a:lnSpc>
            </a:pPr>
            <a:r>
              <a:rPr lang="en-US" sz="3438" spc="68">
                <a:solidFill>
                  <a:srgbClr val="FFFFFF"/>
                </a:solidFill>
                <a:latin typeface="Montserrat Bold"/>
              </a:rPr>
              <a:t>ENCOURAGING YOUTH TO SEEK CAREERS IN THE OUTDOOR INDUSTRY &amp; WHY IT IS CRUCIAL TO OUR LEGACY</a:t>
            </a:r>
          </a:p>
        </p:txBody>
      </p:sp>
      <p:sp>
        <p:nvSpPr>
          <p:cNvPr name="AutoShape 14" id="14"/>
          <p:cNvSpPr/>
          <p:nvPr/>
        </p:nvSpPr>
        <p:spPr>
          <a:xfrm>
            <a:off x="-2163013" y="1028700"/>
            <a:ext cx="5244233" cy="0"/>
          </a:xfrm>
          <a:prstGeom prst="line">
            <a:avLst/>
          </a:prstGeom>
          <a:ln cap="rnd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>
            <a:off x="10855252" y="-245004"/>
            <a:ext cx="0" cy="10703626"/>
          </a:xfrm>
          <a:prstGeom prst="line">
            <a:avLst/>
          </a:prstGeom>
          <a:ln cap="flat" w="161925">
            <a:solidFill>
              <a:srgbClr val="7C1317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6116485"/>
            <a:ext cx="16230600" cy="47625"/>
          </a:xfrm>
          <a:prstGeom prst="line">
            <a:avLst/>
          </a:prstGeom>
          <a:ln cap="rnd" w="952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2726348" y="5922707"/>
            <a:ext cx="511382" cy="511382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25484" y="6809379"/>
            <a:ext cx="4113110" cy="2903329"/>
            <a:chOff x="0" y="0"/>
            <a:chExt cx="1500474" cy="10591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8888309" y="5922707"/>
            <a:ext cx="511382" cy="511382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050270" y="5922707"/>
            <a:ext cx="511382" cy="511382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087445" y="6809379"/>
            <a:ext cx="4113110" cy="2903329"/>
            <a:chOff x="0" y="0"/>
            <a:chExt cx="1500474" cy="105914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3249406" y="6809379"/>
            <a:ext cx="4113110" cy="2903329"/>
            <a:chOff x="0" y="0"/>
            <a:chExt cx="1500474" cy="105914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00474" cy="1059143"/>
            </a:xfrm>
            <a:custGeom>
              <a:avLst/>
              <a:gdLst/>
              <a:ahLst/>
              <a:cxnLst/>
              <a:rect r="r" b="b" t="t" l="l"/>
              <a:pathLst>
                <a:path h="1059143" w="1500474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2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513800" y="1977666"/>
            <a:ext cx="794568" cy="2345589"/>
          </a:xfrm>
          <a:custGeom>
            <a:avLst/>
            <a:gdLst/>
            <a:ahLst/>
            <a:cxnLst/>
            <a:rect r="r" b="b" t="t" l="l"/>
            <a:pathLst>
              <a:path h="2345589" w="794568">
                <a:moveTo>
                  <a:pt x="0" y="0"/>
                </a:moveTo>
                <a:lnTo>
                  <a:pt x="794568" y="0"/>
                </a:lnTo>
                <a:lnTo>
                  <a:pt x="794568" y="2345589"/>
                </a:lnTo>
                <a:lnTo>
                  <a:pt x="0" y="234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134937" y="1162050"/>
            <a:ext cx="14018125" cy="77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5995" spc="-353">
                <a:solidFill>
                  <a:srgbClr val="7C1317"/>
                </a:solidFill>
                <a:latin typeface="Montserrat Ultra-Bold"/>
              </a:rPr>
              <a:t>ADVICE FROM INDUSTRY LEADERS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61478" y="6858000"/>
            <a:ext cx="3241123" cy="432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54">
                <a:solidFill>
                  <a:srgbClr val="FFFFFF"/>
                </a:solidFill>
                <a:latin typeface="Montserrat Ultra-Bold"/>
              </a:rPr>
              <a:t>Ask Questions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61478" y="7396163"/>
            <a:ext cx="3241123" cy="2218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2300" spc="46">
                <a:solidFill>
                  <a:srgbClr val="FFFFFF"/>
                </a:solidFill>
                <a:latin typeface="Montserrat"/>
              </a:rPr>
              <a:t>Engage with local experts such as; game wardens, conservationists, biologists and range personnel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523439" y="6858000"/>
            <a:ext cx="3241123" cy="432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54">
                <a:solidFill>
                  <a:srgbClr val="FFFFFF"/>
                </a:solidFill>
                <a:latin typeface="Montserrat Ultra-Bold"/>
              </a:rPr>
              <a:t>Form Groups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23439" y="7396163"/>
            <a:ext cx="3241123" cy="2035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"/>
              </a:rPr>
              <a:t>With like minded peers through school or local organizations; become a leader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685399" y="6858000"/>
            <a:ext cx="3241123" cy="432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54">
                <a:solidFill>
                  <a:srgbClr val="FFFFFF"/>
                </a:solidFill>
                <a:latin typeface="Montserrat Ultra-Bold"/>
              </a:rPr>
              <a:t>Self Educate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685399" y="7396163"/>
            <a:ext cx="3241123" cy="2035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FFFFFF"/>
                </a:solidFill>
                <a:latin typeface="Montserrat"/>
              </a:rPr>
              <a:t>Use your resources, 4H clubs, local ranges &amp; gun shops, industry events, etc.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6016493" y="1326656"/>
            <a:ext cx="669755" cy="1977138"/>
          </a:xfrm>
          <a:custGeom>
            <a:avLst/>
            <a:gdLst/>
            <a:ahLst/>
            <a:cxnLst/>
            <a:rect r="r" b="b" t="t" l="l"/>
            <a:pathLst>
              <a:path h="1977138" w="669755">
                <a:moveTo>
                  <a:pt x="0" y="0"/>
                </a:moveTo>
                <a:lnTo>
                  <a:pt x="669755" y="0"/>
                </a:lnTo>
                <a:lnTo>
                  <a:pt x="669755" y="1977138"/>
                </a:lnTo>
                <a:lnTo>
                  <a:pt x="0" y="1977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6955880" y="3962010"/>
            <a:ext cx="463126" cy="1367161"/>
          </a:xfrm>
          <a:custGeom>
            <a:avLst/>
            <a:gdLst/>
            <a:ahLst/>
            <a:cxnLst/>
            <a:rect r="r" b="b" t="t" l="l"/>
            <a:pathLst>
              <a:path h="1367161" w="463126">
                <a:moveTo>
                  <a:pt x="0" y="0"/>
                </a:moveTo>
                <a:lnTo>
                  <a:pt x="463126" y="0"/>
                </a:lnTo>
                <a:lnTo>
                  <a:pt x="463126" y="1367162"/>
                </a:lnTo>
                <a:lnTo>
                  <a:pt x="0" y="1367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656642" y="2949489"/>
            <a:ext cx="10974716" cy="209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0"/>
              </a:lnSpc>
            </a:pPr>
            <a:r>
              <a:rPr lang="en-US" sz="4300" spc="86">
                <a:solidFill>
                  <a:srgbClr val="000000"/>
                </a:solidFill>
                <a:latin typeface="Montserrat Bold"/>
              </a:rPr>
              <a:t>“Be Approachable &amp; Willing to Learn, Whether you are asking questions or the one being asked.”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0479" y="-247859"/>
            <a:ext cx="7754155" cy="10782718"/>
            <a:chOff x="0" y="0"/>
            <a:chExt cx="10338874" cy="1437695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71000"/>
            </a:blip>
            <a:srcRect l="14605" t="0" r="14605" b="0"/>
            <a:stretch>
              <a:fillRect/>
            </a:stretch>
          </p:blipFill>
          <p:spPr>
            <a:xfrm flipH="false" flipV="false">
              <a:off x="0" y="0"/>
              <a:ext cx="10338874" cy="14376958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rot="0">
            <a:off x="1028700" y="296466"/>
            <a:ext cx="16230600" cy="9694069"/>
          </a:xfrm>
          <a:prstGeom prst="rect">
            <a:avLst/>
          </a:prstGeom>
          <a:solidFill>
            <a:srgbClr val="7C1317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9011724" y="1802311"/>
            <a:ext cx="6595090" cy="139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0"/>
              </a:lnSpc>
            </a:pPr>
            <a:r>
              <a:rPr lang="en-US" sz="5500" spc="-324">
                <a:solidFill>
                  <a:srgbClr val="FFFFFF"/>
                </a:solidFill>
                <a:latin typeface="Montserrat Ultra-Bold Italics"/>
              </a:rPr>
              <a:t>CONCLUSION </a:t>
            </a:r>
          </a:p>
          <a:p>
            <a:pPr algn="ctr">
              <a:lnSpc>
                <a:spcPts val="539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080659" y="611959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flipV="true">
            <a:off x="7452252" y="286941"/>
            <a:ext cx="0" cy="6492240"/>
          </a:xfrm>
          <a:prstGeom prst="line">
            <a:avLst/>
          </a:prstGeom>
          <a:ln cap="rnd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371621" y="296466"/>
            <a:ext cx="7052055" cy="9694069"/>
            <a:chOff x="0" y="0"/>
            <a:chExt cx="9402740" cy="12925425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26082" t="2874" r="39327" b="37"/>
            <a:stretch>
              <a:fillRect/>
            </a:stretch>
          </p:blipFill>
          <p:spPr>
            <a:xfrm flipH="false" flipV="false">
              <a:off x="0" y="0"/>
              <a:ext cx="9402740" cy="12925425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7773869" y="2174421"/>
            <a:ext cx="9089848" cy="6330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</a:p>
          <a:p>
            <a:pPr algn="ctr" marL="539748" indent="-269874" lvl="1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Today's youth are tomorrow's trailblazers &amp; the future of our industry is directly tied to the experiences we create for them today.  It's not just about teaching them to fish, camp or shoot; it's about instilling values, driving innovation, and ensuring organizations thrive for decades to come. By putting youth at the forefront, we can cement our industry's legacy.</a:t>
            </a:r>
          </a:p>
        </p:txBody>
      </p:sp>
      <p:sp>
        <p:nvSpPr>
          <p:cNvPr name="AutoShape 11" id="11"/>
          <p:cNvSpPr/>
          <p:nvPr/>
        </p:nvSpPr>
        <p:spPr>
          <a:xfrm flipV="true">
            <a:off x="7452252" y="3498294"/>
            <a:ext cx="0" cy="6492240"/>
          </a:xfrm>
          <a:prstGeom prst="line">
            <a:avLst/>
          </a:prstGeom>
          <a:ln cap="rnd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30479" y="-247859"/>
            <a:ext cx="7754155" cy="10782718"/>
            <a:chOff x="0" y="0"/>
            <a:chExt cx="10338874" cy="1437695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71000"/>
            </a:blip>
            <a:srcRect l="14605" t="0" r="14605" b="0"/>
            <a:stretch>
              <a:fillRect/>
            </a:stretch>
          </p:blipFill>
          <p:spPr>
            <a:xfrm flipH="false" flipV="false">
              <a:off x="0" y="0"/>
              <a:ext cx="10338874" cy="14376958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rot="0">
            <a:off x="1028700" y="296466"/>
            <a:ext cx="16230600" cy="9694069"/>
          </a:xfrm>
          <a:prstGeom prst="rect">
            <a:avLst/>
          </a:prstGeom>
          <a:solidFill>
            <a:srgbClr val="7C1317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8973916" y="1392095"/>
            <a:ext cx="6689755" cy="1391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90"/>
              </a:lnSpc>
            </a:pPr>
            <a:r>
              <a:rPr lang="en-US" sz="5500" spc="-324">
                <a:solidFill>
                  <a:srgbClr val="FFFFFF"/>
                </a:solidFill>
                <a:latin typeface="Montserrat Ultra-Bold Italics"/>
              </a:rPr>
              <a:t>CLOSING REMARKS </a:t>
            </a:r>
          </a:p>
          <a:p>
            <a:pPr algn="ctr">
              <a:lnSpc>
                <a:spcPts val="539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080659" y="611959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flipV="true">
            <a:off x="7452252" y="286941"/>
            <a:ext cx="0" cy="6492240"/>
          </a:xfrm>
          <a:prstGeom prst="line">
            <a:avLst/>
          </a:prstGeom>
          <a:ln cap="rnd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371621" y="296466"/>
            <a:ext cx="7052055" cy="9694069"/>
            <a:chOff x="0" y="0"/>
            <a:chExt cx="9402740" cy="12925425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1514" t="0" r="1514" b="0"/>
            <a:stretch>
              <a:fillRect/>
            </a:stretch>
          </p:blipFill>
          <p:spPr>
            <a:xfrm flipH="false" flipV="false">
              <a:off x="0" y="0"/>
              <a:ext cx="9402740" cy="12925425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7773869" y="2136614"/>
            <a:ext cx="9089848" cy="7292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1337" indent="-280669" lvl="1">
              <a:lnSpc>
                <a:spcPts val="5849"/>
              </a:lnSpc>
              <a:buFont typeface="Arial"/>
              <a:buChar char="•"/>
            </a:pPr>
            <a:r>
              <a:rPr lang="en-US" sz="2599" spc="51">
                <a:solidFill>
                  <a:srgbClr val="FFFFFF"/>
                </a:solidFill>
                <a:latin typeface="Montserrat"/>
              </a:rPr>
              <a:t>Thank You! </a:t>
            </a:r>
          </a:p>
          <a:p>
            <a:pPr marL="1122675" indent="-374225" lvl="2">
              <a:lnSpc>
                <a:spcPts val="5849"/>
              </a:lnSpc>
              <a:buFont typeface="Arial"/>
              <a:buChar char="⚬"/>
            </a:pPr>
            <a:r>
              <a:rPr lang="en-US" sz="2599" spc="51">
                <a:solidFill>
                  <a:srgbClr val="FFFFFF"/>
                </a:solidFill>
                <a:latin typeface="Montserrat"/>
              </a:rPr>
              <a:t>For your dedication to our industries future.</a:t>
            </a:r>
          </a:p>
          <a:p>
            <a:pPr marL="561337" indent="-280669" lvl="1">
              <a:lnSpc>
                <a:spcPts val="5849"/>
              </a:lnSpc>
              <a:buFont typeface="Arial"/>
              <a:buChar char="•"/>
            </a:pPr>
            <a:r>
              <a:rPr lang="en-US" sz="2599" spc="51">
                <a:solidFill>
                  <a:srgbClr val="FFFFFF"/>
                </a:solidFill>
                <a:latin typeface="Montserrat"/>
              </a:rPr>
              <a:t>We are not just focusing on personal growth but  the industry's growth as a whole. </a:t>
            </a:r>
          </a:p>
          <a:p>
            <a:pPr marL="561337" indent="-280669" lvl="1">
              <a:lnSpc>
                <a:spcPts val="5849"/>
              </a:lnSpc>
              <a:buFont typeface="Arial"/>
              <a:buChar char="•"/>
            </a:pPr>
            <a:r>
              <a:rPr lang="en-US" sz="2599" spc="51">
                <a:solidFill>
                  <a:srgbClr val="FFFFFF"/>
                </a:solidFill>
                <a:latin typeface="Montserrat"/>
              </a:rPr>
              <a:t>We are currently in the process of developing surveys that will collect valuable data that aims to paint a clearer picture of our industry, its trends, challenges, and opportunities. </a:t>
            </a:r>
          </a:p>
          <a:p>
            <a:pPr marL="561337" indent="-280669" lvl="1">
              <a:lnSpc>
                <a:spcPts val="5849"/>
              </a:lnSpc>
              <a:buFont typeface="Arial"/>
              <a:buChar char="•"/>
            </a:pPr>
            <a:r>
              <a:rPr lang="en-US" sz="2599" spc="51">
                <a:solidFill>
                  <a:srgbClr val="FFFFFF"/>
                </a:solidFill>
                <a:latin typeface="Montserrat"/>
              </a:rPr>
              <a:t>Please look forward to participating in this effort with us in the coming weeks.</a:t>
            </a:r>
          </a:p>
        </p:txBody>
      </p:sp>
      <p:sp>
        <p:nvSpPr>
          <p:cNvPr name="AutoShape 11" id="11"/>
          <p:cNvSpPr/>
          <p:nvPr/>
        </p:nvSpPr>
        <p:spPr>
          <a:xfrm flipV="true">
            <a:off x="7452252" y="3498294"/>
            <a:ext cx="0" cy="6492240"/>
          </a:xfrm>
          <a:prstGeom prst="line">
            <a:avLst/>
          </a:prstGeom>
          <a:ln cap="rnd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C13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83237" y="4465219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76242" y="895680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1028700" y="8302951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6" id="6"/>
          <p:cNvSpPr/>
          <p:nvPr/>
        </p:nvSpPr>
        <p:spPr>
          <a:xfrm rot="0">
            <a:off x="1028700" y="1814529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11303495" y="4838071"/>
            <a:ext cx="740720" cy="740720"/>
          </a:xfrm>
          <a:custGeom>
            <a:avLst/>
            <a:gdLst/>
            <a:ahLst/>
            <a:cxnLst/>
            <a:rect r="r" b="b" t="t" l="l"/>
            <a:pathLst>
              <a:path h="740720" w="740720">
                <a:moveTo>
                  <a:pt x="0" y="0"/>
                </a:moveTo>
                <a:lnTo>
                  <a:pt x="740719" y="0"/>
                </a:lnTo>
                <a:lnTo>
                  <a:pt x="740719" y="740720"/>
                </a:lnTo>
                <a:lnTo>
                  <a:pt x="0" y="740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368900" y="5988074"/>
            <a:ext cx="819128" cy="833524"/>
          </a:xfrm>
          <a:custGeom>
            <a:avLst/>
            <a:gdLst/>
            <a:ahLst/>
            <a:cxnLst/>
            <a:rect r="r" b="b" t="t" l="l"/>
            <a:pathLst>
              <a:path h="833524" w="819128">
                <a:moveTo>
                  <a:pt x="0" y="0"/>
                </a:moveTo>
                <a:lnTo>
                  <a:pt x="819128" y="0"/>
                </a:lnTo>
                <a:lnTo>
                  <a:pt x="819128" y="833524"/>
                </a:lnTo>
                <a:lnTo>
                  <a:pt x="0" y="833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08059" y="3546572"/>
            <a:ext cx="776782" cy="735030"/>
          </a:xfrm>
          <a:custGeom>
            <a:avLst/>
            <a:gdLst/>
            <a:ahLst/>
            <a:cxnLst/>
            <a:rect r="r" b="b" t="t" l="l"/>
            <a:pathLst>
              <a:path h="735030" w="776782">
                <a:moveTo>
                  <a:pt x="0" y="0"/>
                </a:moveTo>
                <a:lnTo>
                  <a:pt x="776783" y="0"/>
                </a:lnTo>
                <a:lnTo>
                  <a:pt x="776783" y="735030"/>
                </a:lnTo>
                <a:lnTo>
                  <a:pt x="0" y="735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479986" y="-176525"/>
            <a:ext cx="7328027" cy="2198408"/>
          </a:xfrm>
          <a:custGeom>
            <a:avLst/>
            <a:gdLst/>
            <a:ahLst/>
            <a:cxnLst/>
            <a:rect r="r" b="b" t="t" l="l"/>
            <a:pathLst>
              <a:path h="2198408" w="7328027">
                <a:moveTo>
                  <a:pt x="0" y="0"/>
                </a:moveTo>
                <a:lnTo>
                  <a:pt x="7328028" y="0"/>
                </a:lnTo>
                <a:lnTo>
                  <a:pt x="7328028" y="2198408"/>
                </a:lnTo>
                <a:lnTo>
                  <a:pt x="0" y="21984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3060108"/>
            <a:ext cx="10017620" cy="5074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314"/>
              </a:lnSpc>
            </a:pPr>
            <a:r>
              <a:rPr lang="en-US" sz="20993" spc="-1238">
                <a:solidFill>
                  <a:srgbClr val="FFFFFF"/>
                </a:solidFill>
                <a:latin typeface="Montserrat Ultra-Bold"/>
              </a:rPr>
              <a:t>THANK YOU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495124" y="4704862"/>
            <a:ext cx="3302146" cy="721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96"/>
              </a:lnSpc>
            </a:pPr>
            <a:r>
              <a:rPr lang="en-US" sz="2931" spc="58">
                <a:solidFill>
                  <a:srgbClr val="FFFFFF"/>
                </a:solidFill>
                <a:latin typeface="Montserrat"/>
              </a:rPr>
              <a:t>605-600-1709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95124" y="5901267"/>
            <a:ext cx="5792876" cy="721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96"/>
              </a:lnSpc>
            </a:pPr>
            <a:r>
              <a:rPr lang="en-US" sz="2931" spc="58">
                <a:solidFill>
                  <a:srgbClr val="FFFFFF"/>
                </a:solidFill>
                <a:latin typeface="Montserrat"/>
              </a:rPr>
              <a:t>www.headhuntersnw.com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95124" y="3408252"/>
            <a:ext cx="5163785" cy="1021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92"/>
              </a:lnSpc>
            </a:pPr>
            <a:r>
              <a:rPr lang="en-US" sz="2931" spc="58">
                <a:solidFill>
                  <a:srgbClr val="FFFFFF"/>
                </a:solidFill>
                <a:latin typeface="Montserrat"/>
              </a:rPr>
              <a:t>PO Box 570</a:t>
            </a:r>
          </a:p>
          <a:p>
            <a:pPr>
              <a:lnSpc>
                <a:spcPts val="4192"/>
              </a:lnSpc>
            </a:pPr>
            <a:r>
              <a:rPr lang="en-US" sz="2931" spc="58">
                <a:solidFill>
                  <a:srgbClr val="FFFFFF"/>
                </a:solidFill>
                <a:latin typeface="Montserrat"/>
              </a:rPr>
              <a:t>Edgemont, SD 57735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7527747" y="-1825476"/>
            <a:ext cx="16230600" cy="1623060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8002557" y="1028700"/>
            <a:ext cx="12008422" cy="12008374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71" t="0" r="-48896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476242" y="885242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1028700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908827"/>
            <a:ext cx="5943253" cy="2670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331"/>
              </a:lnSpc>
            </a:pPr>
            <a:r>
              <a:rPr lang="en-US" sz="10542" spc="-622">
                <a:solidFill>
                  <a:srgbClr val="7C1317"/>
                </a:solidFill>
                <a:latin typeface="Montserrat Ultra-Bold Italics"/>
              </a:rPr>
              <a:t>WHO AM I?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9796" y="4512359"/>
            <a:ext cx="7261061" cy="5019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9376" indent="-324688" lvl="1">
              <a:lnSpc>
                <a:spcPts val="6767"/>
              </a:lnSpc>
              <a:buFont typeface="Arial"/>
              <a:buChar char="•"/>
            </a:pPr>
            <a:r>
              <a:rPr lang="en-US" sz="3007" spc="60">
                <a:solidFill>
                  <a:srgbClr val="212423"/>
                </a:solidFill>
                <a:latin typeface="Montserrat Bold"/>
              </a:rPr>
              <a:t>Shaylene Keiner</a:t>
            </a:r>
          </a:p>
          <a:p>
            <a:pPr marL="649376" indent="-324688" lvl="1">
              <a:lnSpc>
                <a:spcPts val="6767"/>
              </a:lnSpc>
              <a:buFont typeface="Arial"/>
              <a:buChar char="•"/>
            </a:pPr>
            <a:r>
              <a:rPr lang="en-US" sz="3007" spc="60">
                <a:solidFill>
                  <a:srgbClr val="212423"/>
                </a:solidFill>
                <a:latin typeface="Montserrat Bold"/>
              </a:rPr>
              <a:t>President of HeadHunters NW</a:t>
            </a:r>
          </a:p>
          <a:p>
            <a:pPr marL="649376" indent="-324688" lvl="1">
              <a:lnSpc>
                <a:spcPts val="6767"/>
              </a:lnSpc>
              <a:buFont typeface="Arial"/>
              <a:buChar char="•"/>
            </a:pPr>
            <a:r>
              <a:rPr lang="en-US" sz="3007" spc="60">
                <a:solidFill>
                  <a:srgbClr val="212423"/>
                </a:solidFill>
                <a:latin typeface="Montserrat Bold"/>
              </a:rPr>
              <a:t>Several decades of experience in the Shooting, Hunting, And Outdoor Industries</a:t>
            </a:r>
          </a:p>
          <a:p>
            <a:pPr>
              <a:lnSpc>
                <a:spcPts val="6767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4006768" y="3001799"/>
            <a:ext cx="4338902" cy="7408079"/>
          </a:xfrm>
          <a:custGeom>
            <a:avLst/>
            <a:gdLst/>
            <a:ahLst/>
            <a:cxnLst/>
            <a:rect r="r" b="b" t="t" l="l"/>
            <a:pathLst>
              <a:path h="7408079" w="4338902">
                <a:moveTo>
                  <a:pt x="0" y="0"/>
                </a:moveTo>
                <a:lnTo>
                  <a:pt x="4338902" y="0"/>
                </a:lnTo>
                <a:lnTo>
                  <a:pt x="4338902" y="7408079"/>
                </a:lnTo>
                <a:lnTo>
                  <a:pt x="0" y="74080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5203" t="-31901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9384031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12547151" y="994114"/>
            <a:ext cx="8253464" cy="1309890"/>
            <a:chOff x="0" y="0"/>
            <a:chExt cx="4161103" cy="660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61103" cy="660400"/>
            </a:xfrm>
            <a:custGeom>
              <a:avLst/>
              <a:gdLst/>
              <a:ahLst/>
              <a:cxnLst/>
              <a:rect r="r" b="b" t="t" l="l"/>
              <a:pathLst>
                <a:path h="660400" w="4161103">
                  <a:moveTo>
                    <a:pt x="403664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6643" y="0"/>
                  </a:lnTo>
                  <a:cubicBezTo>
                    <a:pt x="4105223" y="0"/>
                    <a:pt x="4161103" y="55880"/>
                    <a:pt x="4161103" y="124460"/>
                  </a:cubicBezTo>
                  <a:lnTo>
                    <a:pt x="4161103" y="535940"/>
                  </a:lnTo>
                  <a:cubicBezTo>
                    <a:pt x="4161103" y="604520"/>
                    <a:pt x="4105223" y="660400"/>
                    <a:pt x="4036643" y="660400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82240" y="7226526"/>
            <a:ext cx="4626722" cy="2504505"/>
            <a:chOff x="0" y="0"/>
            <a:chExt cx="1687841" cy="9136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87841" cy="913650"/>
            </a:xfrm>
            <a:custGeom>
              <a:avLst/>
              <a:gdLst/>
              <a:ahLst/>
              <a:cxnLst/>
              <a:rect r="r" b="b" t="t" l="l"/>
              <a:pathLst>
                <a:path h="913650" w="1687841">
                  <a:moveTo>
                    <a:pt x="1563381" y="913650"/>
                  </a:moveTo>
                  <a:lnTo>
                    <a:pt x="124460" y="913650"/>
                  </a:lnTo>
                  <a:cubicBezTo>
                    <a:pt x="55880" y="913650"/>
                    <a:pt x="0" y="857770"/>
                    <a:pt x="0" y="7891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789190"/>
                  </a:lnTo>
                  <a:cubicBezTo>
                    <a:pt x="1687841" y="857770"/>
                    <a:pt x="1631961" y="913650"/>
                    <a:pt x="1563381" y="913650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-2512615" y="994114"/>
            <a:ext cx="8253464" cy="1309890"/>
            <a:chOff x="0" y="0"/>
            <a:chExt cx="4161103" cy="660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161103" cy="660400"/>
            </a:xfrm>
            <a:custGeom>
              <a:avLst/>
              <a:gdLst/>
              <a:ahLst/>
              <a:cxnLst/>
              <a:rect r="r" b="b" t="t" l="l"/>
              <a:pathLst>
                <a:path h="660400" w="4161103">
                  <a:moveTo>
                    <a:pt x="403664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36643" y="0"/>
                  </a:lnTo>
                  <a:cubicBezTo>
                    <a:pt x="4105223" y="0"/>
                    <a:pt x="4161103" y="55880"/>
                    <a:pt x="4161103" y="124460"/>
                  </a:cubicBezTo>
                  <a:lnTo>
                    <a:pt x="4161103" y="535940"/>
                  </a:lnTo>
                  <a:cubicBezTo>
                    <a:pt x="4161103" y="604520"/>
                    <a:pt x="4105223" y="660400"/>
                    <a:pt x="4036643" y="660400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6830639" y="7226526"/>
            <a:ext cx="4626722" cy="2504505"/>
            <a:chOff x="0" y="0"/>
            <a:chExt cx="1687841" cy="9136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87841" cy="913650"/>
            </a:xfrm>
            <a:custGeom>
              <a:avLst/>
              <a:gdLst/>
              <a:ahLst/>
              <a:cxnLst/>
              <a:rect r="r" b="b" t="t" l="l"/>
              <a:pathLst>
                <a:path h="913650" w="1687841">
                  <a:moveTo>
                    <a:pt x="1563381" y="913650"/>
                  </a:moveTo>
                  <a:lnTo>
                    <a:pt x="124460" y="913650"/>
                  </a:lnTo>
                  <a:cubicBezTo>
                    <a:pt x="55880" y="913650"/>
                    <a:pt x="0" y="857770"/>
                    <a:pt x="0" y="7891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789190"/>
                  </a:lnTo>
                  <a:cubicBezTo>
                    <a:pt x="1687841" y="857770"/>
                    <a:pt x="1631961" y="913650"/>
                    <a:pt x="1563381" y="913650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579038" y="7226526"/>
            <a:ext cx="4626722" cy="2504505"/>
            <a:chOff x="0" y="0"/>
            <a:chExt cx="1687841" cy="9136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87841" cy="913650"/>
            </a:xfrm>
            <a:custGeom>
              <a:avLst/>
              <a:gdLst/>
              <a:ahLst/>
              <a:cxnLst/>
              <a:rect r="r" b="b" t="t" l="l"/>
              <a:pathLst>
                <a:path h="913650" w="1687841">
                  <a:moveTo>
                    <a:pt x="1563381" y="913650"/>
                  </a:moveTo>
                  <a:lnTo>
                    <a:pt x="124460" y="913650"/>
                  </a:lnTo>
                  <a:cubicBezTo>
                    <a:pt x="55880" y="913650"/>
                    <a:pt x="0" y="857770"/>
                    <a:pt x="0" y="7891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789190"/>
                  </a:lnTo>
                  <a:cubicBezTo>
                    <a:pt x="1687841" y="857770"/>
                    <a:pt x="1631961" y="913650"/>
                    <a:pt x="1563381" y="913650"/>
                  </a:cubicBezTo>
                  <a:close/>
                </a:path>
              </a:pathLst>
            </a:custGeom>
            <a:solidFill>
              <a:srgbClr val="7C1317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3817379" y="1049962"/>
            <a:ext cx="3773839" cy="1198194"/>
          </a:xfrm>
          <a:custGeom>
            <a:avLst/>
            <a:gdLst/>
            <a:ahLst/>
            <a:cxnLst/>
            <a:rect r="r" b="b" t="t" l="l"/>
            <a:pathLst>
              <a:path h="1198194" w="3773839">
                <a:moveTo>
                  <a:pt x="0" y="0"/>
                </a:moveTo>
                <a:lnTo>
                  <a:pt x="3773840" y="0"/>
                </a:lnTo>
                <a:lnTo>
                  <a:pt x="3773840" y="1198194"/>
                </a:lnTo>
                <a:lnTo>
                  <a:pt x="0" y="119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887120" y="3548713"/>
            <a:ext cx="12513760" cy="2255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1"/>
              </a:lnSpc>
            </a:pPr>
            <a:r>
              <a:rPr lang="en-US" sz="3265" spc="65">
                <a:solidFill>
                  <a:srgbClr val="212423"/>
                </a:solidFill>
                <a:latin typeface="Montserrat Bold"/>
              </a:rPr>
              <a:t>We are more than just an executive recruiting agency. We are committed to being a trusted partner and an invaluable resource for the entire firearm industry. </a:t>
            </a:r>
          </a:p>
          <a:p>
            <a:pPr algn="ctr">
              <a:lnSpc>
                <a:spcPts val="4571"/>
              </a:lnSpc>
            </a:pPr>
            <a:r>
              <a:rPr lang="en-US" sz="3265" spc="65">
                <a:solidFill>
                  <a:srgbClr val="212423"/>
                </a:solidFill>
                <a:latin typeface="Montserrat Bold"/>
              </a:rPr>
              <a:t>Our philosophy revolves around three core pillars: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684338" y="1236710"/>
            <a:ext cx="4623756" cy="1011447"/>
          </a:xfrm>
          <a:custGeom>
            <a:avLst/>
            <a:gdLst/>
            <a:ahLst/>
            <a:cxnLst/>
            <a:rect r="r" b="b" t="t" l="l"/>
            <a:pathLst>
              <a:path h="1011447" w="4623756">
                <a:moveTo>
                  <a:pt x="0" y="0"/>
                </a:moveTo>
                <a:lnTo>
                  <a:pt x="4623756" y="0"/>
                </a:lnTo>
                <a:lnTo>
                  <a:pt x="4623756" y="1011446"/>
                </a:lnTo>
                <a:lnTo>
                  <a:pt x="0" y="1011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176317" y="686272"/>
            <a:ext cx="5935366" cy="2097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71"/>
              </a:lnSpc>
            </a:pPr>
            <a:r>
              <a:rPr lang="en-US" sz="8236" spc="-485">
                <a:solidFill>
                  <a:srgbClr val="000000"/>
                </a:solidFill>
                <a:latin typeface="Montserrat Ultra-Bold Italics"/>
              </a:rPr>
              <a:t>WHAT IS HHNW?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83108" y="7377053"/>
            <a:ext cx="3824986" cy="216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We are dedicated to fostering trust with clients by consistently delivering exceptional service.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233057" y="7544297"/>
            <a:ext cx="3821886" cy="172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We are passionate about helping our clients identify &amp; retain top-tier  talent.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988028" y="7325222"/>
            <a:ext cx="3808741" cy="216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Comitted to sharing valuable industry insights &amp; being a source of expertise and guidance.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46003" y="6435850"/>
            <a:ext cx="3499197" cy="633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96181D"/>
                </a:solidFill>
                <a:latin typeface="Montserrat Ultra-Bold"/>
              </a:rPr>
              <a:t>Building Trust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12520" y="6435850"/>
            <a:ext cx="4062960" cy="633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96181D"/>
                </a:solidFill>
                <a:latin typeface="Montserrat Ultra-Bold"/>
              </a:rPr>
              <a:t>Shaping Excellence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193579" y="6435850"/>
            <a:ext cx="5397640" cy="633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8"/>
              </a:lnSpc>
            </a:pPr>
            <a:r>
              <a:rPr lang="en-US" sz="2941" spc="58">
                <a:solidFill>
                  <a:srgbClr val="96181D"/>
                </a:solidFill>
                <a:latin typeface="Montserrat Ultra-Bold"/>
              </a:rPr>
              <a:t>Empowering The Industry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1028700" y="9591065"/>
            <a:ext cx="16230600" cy="1351653"/>
          </a:xfrm>
          <a:prstGeom prst="rect">
            <a:avLst/>
          </a:prstGeom>
          <a:solidFill>
            <a:srgbClr val="7C1317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5184737" y="9812837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9" y="0"/>
                </a:lnTo>
                <a:lnTo>
                  <a:pt x="1783059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1028700" y="-675827"/>
            <a:ext cx="16230600" cy="1351653"/>
          </a:xfrm>
          <a:prstGeom prst="rect">
            <a:avLst/>
          </a:prstGeom>
          <a:solidFill>
            <a:srgbClr val="7C1317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249585" y="194926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9" y="0"/>
                </a:lnTo>
                <a:lnTo>
                  <a:pt x="1783059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58121" y="3710064"/>
            <a:ext cx="2971759" cy="2689442"/>
          </a:xfrm>
          <a:custGeom>
            <a:avLst/>
            <a:gdLst/>
            <a:ahLst/>
            <a:cxnLst/>
            <a:rect r="r" b="b" t="t" l="l"/>
            <a:pathLst>
              <a:path h="2689442" w="2971759">
                <a:moveTo>
                  <a:pt x="0" y="0"/>
                </a:moveTo>
                <a:lnTo>
                  <a:pt x="2971758" y="0"/>
                </a:lnTo>
                <a:lnTo>
                  <a:pt x="2971758" y="2689442"/>
                </a:lnTo>
                <a:lnTo>
                  <a:pt x="0" y="2689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1506336"/>
            <a:ext cx="7713061" cy="176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01"/>
              </a:lnSpc>
            </a:pPr>
            <a:r>
              <a:rPr lang="en-US" sz="6940" spc="-409">
                <a:solidFill>
                  <a:srgbClr val="7C1317"/>
                </a:solidFill>
                <a:latin typeface="Montserrat Ultra-Bold Italics"/>
              </a:rPr>
              <a:t>THE ROLE OF INTERNSHIPS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411159"/>
            <a:ext cx="7028680" cy="5430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55103" indent="-277552" lvl="1">
              <a:lnSpc>
                <a:spcPts val="3599"/>
              </a:lnSpc>
              <a:buFont typeface="Arial"/>
              <a:buChar char="•"/>
            </a:pPr>
            <a:r>
              <a:rPr lang="en-US" sz="2571" spc="51">
                <a:solidFill>
                  <a:srgbClr val="000000"/>
                </a:solidFill>
                <a:latin typeface="Montserrat"/>
              </a:rPr>
              <a:t>Launchpads for young talent in our industry that provide:</a:t>
            </a:r>
          </a:p>
          <a:p>
            <a:pPr marL="1110206" indent="-370069" lvl="2">
              <a:lnSpc>
                <a:spcPts val="3599"/>
              </a:lnSpc>
              <a:buFont typeface="Arial"/>
              <a:buChar char="⚬"/>
            </a:pPr>
            <a:r>
              <a:rPr lang="en-US" sz="2571" spc="51">
                <a:solidFill>
                  <a:srgbClr val="000000"/>
                </a:solidFill>
                <a:latin typeface="Montserrat"/>
              </a:rPr>
              <a:t>Essential Skill Development</a:t>
            </a:r>
          </a:p>
          <a:p>
            <a:pPr marL="1110206" indent="-370069" lvl="2">
              <a:lnSpc>
                <a:spcPts val="3599"/>
              </a:lnSpc>
              <a:buFont typeface="Arial"/>
              <a:buChar char="⚬"/>
            </a:pPr>
            <a:r>
              <a:rPr lang="en-US" sz="2571" spc="51">
                <a:solidFill>
                  <a:srgbClr val="000000"/>
                </a:solidFill>
                <a:latin typeface="Montserrat"/>
              </a:rPr>
              <a:t>Industry Exposure</a:t>
            </a:r>
          </a:p>
          <a:p>
            <a:pPr marL="1110206" indent="-370069" lvl="2">
              <a:lnSpc>
                <a:spcPts val="3599"/>
              </a:lnSpc>
              <a:buFont typeface="Arial"/>
              <a:buChar char="⚬"/>
            </a:pPr>
            <a:r>
              <a:rPr lang="en-US" sz="2571" spc="51">
                <a:solidFill>
                  <a:srgbClr val="000000"/>
                </a:solidFill>
                <a:latin typeface="Montserrat"/>
              </a:rPr>
              <a:t>Networking</a:t>
            </a:r>
          </a:p>
          <a:p>
            <a:pPr marL="555103" indent="-277552" lvl="1">
              <a:lnSpc>
                <a:spcPts val="3599"/>
              </a:lnSpc>
              <a:buFont typeface="Arial"/>
              <a:buChar char="•"/>
            </a:pPr>
            <a:r>
              <a:rPr lang="en-US" sz="2571" spc="51">
                <a:solidFill>
                  <a:srgbClr val="000000"/>
                </a:solidFill>
                <a:latin typeface="Montserrat"/>
              </a:rPr>
              <a:t>Mutual Benefits:</a:t>
            </a:r>
          </a:p>
          <a:p>
            <a:pPr marL="1110206" indent="-370069" lvl="2">
              <a:lnSpc>
                <a:spcPts val="3599"/>
              </a:lnSpc>
              <a:buFont typeface="Arial"/>
              <a:buChar char="⚬"/>
            </a:pPr>
            <a:r>
              <a:rPr lang="en-US" sz="2571" spc="51">
                <a:solidFill>
                  <a:srgbClr val="000000"/>
                </a:solidFill>
                <a:latin typeface="Montserrat"/>
              </a:rPr>
              <a:t>Youth: Experience &amp; Networking</a:t>
            </a:r>
          </a:p>
          <a:p>
            <a:pPr marL="1110206" indent="-370069" lvl="2">
              <a:lnSpc>
                <a:spcPts val="3599"/>
              </a:lnSpc>
              <a:buFont typeface="Arial"/>
              <a:buChar char="⚬"/>
            </a:pPr>
            <a:r>
              <a:rPr lang="en-US" sz="2571" spc="51">
                <a:solidFill>
                  <a:srgbClr val="000000"/>
                </a:solidFill>
                <a:latin typeface="Montserrat"/>
              </a:rPr>
              <a:t>Organizations: Fresh ideas &amp; Talent</a:t>
            </a:r>
          </a:p>
          <a:p>
            <a:pPr marL="555103" indent="-277552" lvl="1">
              <a:lnSpc>
                <a:spcPts val="3599"/>
              </a:lnSpc>
              <a:buFont typeface="Arial"/>
              <a:buChar char="•"/>
            </a:pPr>
            <a:r>
              <a:rPr lang="en-US" sz="2571" spc="51">
                <a:solidFill>
                  <a:srgbClr val="000000"/>
                </a:solidFill>
                <a:latin typeface="Montserrat"/>
              </a:rPr>
              <a:t>In one organizations case, up to 90% of new hires come directly from internships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963169" y="2967885"/>
            <a:ext cx="7713061" cy="176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01"/>
              </a:lnSpc>
            </a:pPr>
            <a:r>
              <a:rPr lang="en-US" sz="6940" spc="-409">
                <a:solidFill>
                  <a:srgbClr val="7C1317"/>
                </a:solidFill>
                <a:latin typeface="Montserrat Ultra-Bold Italics"/>
              </a:rPr>
              <a:t>WAYS TO IMPLMENT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963169" y="5026210"/>
            <a:ext cx="7324831" cy="1791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78492" indent="-289246" lvl="1">
              <a:lnSpc>
                <a:spcPts val="3483"/>
              </a:lnSpc>
              <a:buFont typeface="Arial"/>
              <a:buChar char="•"/>
            </a:pPr>
            <a:r>
              <a:rPr lang="en-US" sz="2679" spc="53">
                <a:solidFill>
                  <a:srgbClr val="000000"/>
                </a:solidFill>
                <a:latin typeface="Montserrat"/>
              </a:rPr>
              <a:t>Paid &amp; Unpaid internships</a:t>
            </a:r>
          </a:p>
          <a:p>
            <a:pPr marL="578492" indent="-289246" lvl="1">
              <a:lnSpc>
                <a:spcPts val="3483"/>
              </a:lnSpc>
              <a:buFont typeface="Arial"/>
              <a:buChar char="•"/>
            </a:pPr>
            <a:r>
              <a:rPr lang="en-US" sz="2679" spc="53">
                <a:solidFill>
                  <a:srgbClr val="000000"/>
                </a:solidFill>
                <a:latin typeface="Montserrat"/>
              </a:rPr>
              <a:t>Shadowing</a:t>
            </a:r>
          </a:p>
          <a:p>
            <a:pPr marL="578492" indent="-289246" lvl="1">
              <a:lnSpc>
                <a:spcPts val="3483"/>
              </a:lnSpc>
              <a:buFont typeface="Arial"/>
              <a:buChar char="•"/>
            </a:pPr>
            <a:r>
              <a:rPr lang="en-US" sz="2679" spc="53">
                <a:solidFill>
                  <a:srgbClr val="000000"/>
                </a:solidFill>
                <a:latin typeface="Montserrat"/>
              </a:rPr>
              <a:t>High School Co-op Programs</a:t>
            </a:r>
          </a:p>
          <a:p>
            <a:pPr marL="578492" indent="-289246" lvl="1">
              <a:lnSpc>
                <a:spcPts val="3483"/>
              </a:lnSpc>
              <a:buFont typeface="Arial"/>
              <a:buChar char="•"/>
            </a:pPr>
            <a:r>
              <a:rPr lang="en-US" sz="2679" spc="53">
                <a:solidFill>
                  <a:srgbClr val="000000"/>
                </a:solidFill>
                <a:latin typeface="Montserrat"/>
              </a:rPr>
              <a:t>One-on-One mentoring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C13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231F20">
              <a:alpha val="6667"/>
            </a:srgbClr>
          </a:solidFill>
        </p:spPr>
      </p:sp>
      <p:grpSp>
        <p:nvGrpSpPr>
          <p:cNvPr name="Group 3" id="3"/>
          <p:cNvGrpSpPr/>
          <p:nvPr/>
        </p:nvGrpSpPr>
        <p:grpSpPr>
          <a:xfrm rot="0">
            <a:off x="1131622" y="525949"/>
            <a:ext cx="4626722" cy="1810294"/>
            <a:chOff x="0" y="0"/>
            <a:chExt cx="1687841" cy="660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87841" cy="660400"/>
            </a:xfrm>
            <a:custGeom>
              <a:avLst/>
              <a:gdLst/>
              <a:ahLst/>
              <a:cxnLst/>
              <a:rect r="r" b="b" t="t" l="l"/>
              <a:pathLst>
                <a:path h="660400" w="1687841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209707" y="1209207"/>
            <a:ext cx="7868586" cy="7868586"/>
          </a:xfrm>
          <a:custGeom>
            <a:avLst/>
            <a:gdLst/>
            <a:ahLst/>
            <a:cxnLst/>
            <a:rect r="r" b="b" t="t" l="l"/>
            <a:pathLst>
              <a:path h="7868586" w="7868586">
                <a:moveTo>
                  <a:pt x="0" y="0"/>
                </a:moveTo>
                <a:lnTo>
                  <a:pt x="7868586" y="0"/>
                </a:lnTo>
                <a:lnTo>
                  <a:pt x="7868586" y="7868586"/>
                </a:lnTo>
                <a:lnTo>
                  <a:pt x="0" y="7868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707239">
            <a:off x="10339641" y="8371815"/>
            <a:ext cx="1675183" cy="831310"/>
          </a:xfrm>
          <a:custGeom>
            <a:avLst/>
            <a:gdLst/>
            <a:ahLst/>
            <a:cxnLst/>
            <a:rect r="r" b="b" t="t" l="l"/>
            <a:pathLst>
              <a:path h="831310" w="1675183">
                <a:moveTo>
                  <a:pt x="0" y="0"/>
                </a:moveTo>
                <a:lnTo>
                  <a:pt x="1675183" y="0"/>
                </a:lnTo>
                <a:lnTo>
                  <a:pt x="1675183" y="831310"/>
                </a:lnTo>
                <a:lnTo>
                  <a:pt x="0" y="831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1707239">
            <a:off x="5855203" y="1156071"/>
            <a:ext cx="1675183" cy="831310"/>
          </a:xfrm>
          <a:custGeom>
            <a:avLst/>
            <a:gdLst/>
            <a:ahLst/>
            <a:cxnLst/>
            <a:rect r="r" b="b" t="t" l="l"/>
            <a:pathLst>
              <a:path h="831310" w="1675183">
                <a:moveTo>
                  <a:pt x="1675184" y="831310"/>
                </a:moveTo>
                <a:lnTo>
                  <a:pt x="0" y="831310"/>
                </a:lnTo>
                <a:lnTo>
                  <a:pt x="0" y="0"/>
                </a:lnTo>
                <a:lnTo>
                  <a:pt x="1675184" y="0"/>
                </a:lnTo>
                <a:lnTo>
                  <a:pt x="1675184" y="83131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111683" y="8022953"/>
            <a:ext cx="5147617" cy="2014104"/>
            <a:chOff x="0" y="0"/>
            <a:chExt cx="1687841" cy="660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87841" cy="660400"/>
            </a:xfrm>
            <a:custGeom>
              <a:avLst/>
              <a:gdLst/>
              <a:ahLst/>
              <a:cxnLst/>
              <a:rect r="r" b="b" t="t" l="l"/>
              <a:pathLst>
                <a:path h="660400" w="1687841">
                  <a:moveTo>
                    <a:pt x="15633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3381" y="0"/>
                  </a:lnTo>
                  <a:cubicBezTo>
                    <a:pt x="1631961" y="0"/>
                    <a:pt x="1687841" y="55880"/>
                    <a:pt x="1687841" y="124460"/>
                  </a:cubicBezTo>
                  <a:lnTo>
                    <a:pt x="1687841" y="535940"/>
                  </a:lnTo>
                  <a:cubicBezTo>
                    <a:pt x="1687841" y="604520"/>
                    <a:pt x="1631961" y="660400"/>
                    <a:pt x="1563381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3667155" y="4567595"/>
            <a:ext cx="3049817" cy="3049817"/>
          </a:xfrm>
          <a:custGeom>
            <a:avLst/>
            <a:gdLst/>
            <a:ahLst/>
            <a:cxnLst/>
            <a:rect r="r" b="b" t="t" l="l"/>
            <a:pathLst>
              <a:path h="3049817" w="3049817">
                <a:moveTo>
                  <a:pt x="0" y="0"/>
                </a:moveTo>
                <a:lnTo>
                  <a:pt x="3049816" y="0"/>
                </a:lnTo>
                <a:lnTo>
                  <a:pt x="3049816" y="3049817"/>
                </a:lnTo>
                <a:lnTo>
                  <a:pt x="0" y="30498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9340" y="2661144"/>
            <a:ext cx="3049817" cy="3049817"/>
          </a:xfrm>
          <a:custGeom>
            <a:avLst/>
            <a:gdLst/>
            <a:ahLst/>
            <a:cxnLst/>
            <a:rect r="r" b="b" t="t" l="l"/>
            <a:pathLst>
              <a:path h="3049817" w="3049817">
                <a:moveTo>
                  <a:pt x="0" y="0"/>
                </a:moveTo>
                <a:lnTo>
                  <a:pt x="3049817" y="0"/>
                </a:lnTo>
                <a:lnTo>
                  <a:pt x="3049817" y="3049817"/>
                </a:lnTo>
                <a:lnTo>
                  <a:pt x="0" y="30498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496602" y="2465712"/>
            <a:ext cx="5294796" cy="550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347" spc="-433">
                <a:solidFill>
                  <a:srgbClr val="FFFFFF"/>
                </a:solidFill>
                <a:latin typeface="Montserrat Ultra-Bold Italics"/>
              </a:rPr>
              <a:t>HOW DID YOU GET YOUR START IN THIS INDUSTRY?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72563" y="770696"/>
            <a:ext cx="4344841" cy="1292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spc="79">
                <a:solidFill>
                  <a:srgbClr val="000000"/>
                </a:solidFill>
                <a:latin typeface="Montserrat Ultra-Bold"/>
              </a:rPr>
              <a:t>Internship / Youth program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654012" y="8040992"/>
            <a:ext cx="4062960" cy="194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 spc="79">
                <a:solidFill>
                  <a:srgbClr val="000000"/>
                </a:solidFill>
                <a:latin typeface="Montserrat Ultra-Bold"/>
              </a:rPr>
              <a:t>Traditional Application / Transition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1028700" y="9591065"/>
            <a:ext cx="16230600" cy="1351653"/>
          </a:xfrm>
          <a:prstGeom prst="rect">
            <a:avLst/>
          </a:prstGeom>
          <a:solidFill>
            <a:srgbClr val="7C1317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5184737" y="9812837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9" y="0"/>
                </a:lnTo>
                <a:lnTo>
                  <a:pt x="1783059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1028700" y="-675827"/>
            <a:ext cx="16230600" cy="1351653"/>
          </a:xfrm>
          <a:prstGeom prst="rect">
            <a:avLst/>
          </a:prstGeom>
          <a:solidFill>
            <a:srgbClr val="7C1317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249585" y="194926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9" y="0"/>
                </a:lnTo>
                <a:lnTo>
                  <a:pt x="1783059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96482" y="675827"/>
            <a:ext cx="6258251" cy="4114800"/>
          </a:xfrm>
          <a:custGeom>
            <a:avLst/>
            <a:gdLst/>
            <a:ahLst/>
            <a:cxnLst/>
            <a:rect r="r" b="b" t="t" l="l"/>
            <a:pathLst>
              <a:path h="4114800" w="6258251">
                <a:moveTo>
                  <a:pt x="0" y="0"/>
                </a:moveTo>
                <a:lnTo>
                  <a:pt x="6258251" y="0"/>
                </a:lnTo>
                <a:lnTo>
                  <a:pt x="62582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53302" y="1341704"/>
            <a:ext cx="14781395" cy="1765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1"/>
              </a:lnSpc>
            </a:pPr>
            <a:r>
              <a:rPr lang="en-US" sz="6940" spc="-409">
                <a:solidFill>
                  <a:srgbClr val="7C1317"/>
                </a:solidFill>
                <a:latin typeface="Montserrat Ultra-Bold Italics"/>
              </a:rPr>
              <a:t>LEVERAGING INDUSTRY EVENTS</a:t>
            </a:r>
          </a:p>
          <a:p>
            <a:pPr algn="ctr">
              <a:lnSpc>
                <a:spcPts val="6801"/>
              </a:lnSpc>
            </a:pPr>
            <a:r>
              <a:rPr lang="en-US" sz="6940" spc="-409">
                <a:solidFill>
                  <a:srgbClr val="7C1317"/>
                </a:solidFill>
                <a:latin typeface="Montserrat Ultra-Bold Italics"/>
              </a:rPr>
              <a:t>&amp; ORGANIZATIONS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15268" y="3593023"/>
            <a:ext cx="10457463" cy="227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sz="3499" spc="69">
                <a:solidFill>
                  <a:srgbClr val="000000"/>
                </a:solidFill>
                <a:latin typeface="Montserrat"/>
              </a:rPr>
              <a:t>From trade shows, to non-profits, to conferences and shooting competitions, all of these events are pivotal for youth development  &amp; networking.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768591" y="6826403"/>
            <a:ext cx="4126050" cy="2032704"/>
          </a:xfrm>
          <a:custGeom>
            <a:avLst/>
            <a:gdLst/>
            <a:ahLst/>
            <a:cxnLst/>
            <a:rect r="r" b="b" t="t" l="l"/>
            <a:pathLst>
              <a:path h="2032704" w="4126050">
                <a:moveTo>
                  <a:pt x="0" y="0"/>
                </a:moveTo>
                <a:lnTo>
                  <a:pt x="4126050" y="0"/>
                </a:lnTo>
                <a:lnTo>
                  <a:pt x="4126050" y="2032704"/>
                </a:lnTo>
                <a:lnTo>
                  <a:pt x="0" y="2032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89484" y="6525482"/>
            <a:ext cx="3015966" cy="2412773"/>
          </a:xfrm>
          <a:custGeom>
            <a:avLst/>
            <a:gdLst/>
            <a:ahLst/>
            <a:cxnLst/>
            <a:rect r="r" b="b" t="t" l="l"/>
            <a:pathLst>
              <a:path h="2412773" w="3015966">
                <a:moveTo>
                  <a:pt x="0" y="0"/>
                </a:moveTo>
                <a:lnTo>
                  <a:pt x="3015966" y="0"/>
                </a:lnTo>
                <a:lnTo>
                  <a:pt x="3015966" y="2412773"/>
                </a:lnTo>
                <a:lnTo>
                  <a:pt x="0" y="24127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269" y="6372581"/>
            <a:ext cx="4059545" cy="2718576"/>
          </a:xfrm>
          <a:custGeom>
            <a:avLst/>
            <a:gdLst/>
            <a:ahLst/>
            <a:cxnLst/>
            <a:rect r="r" b="b" t="t" l="l"/>
            <a:pathLst>
              <a:path h="2718576" w="4059545">
                <a:moveTo>
                  <a:pt x="0" y="0"/>
                </a:moveTo>
                <a:lnTo>
                  <a:pt x="4059546" y="0"/>
                </a:lnTo>
                <a:lnTo>
                  <a:pt x="4059546" y="2718576"/>
                </a:lnTo>
                <a:lnTo>
                  <a:pt x="0" y="27185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000800" y="6245496"/>
            <a:ext cx="4088982" cy="3194517"/>
          </a:xfrm>
          <a:custGeom>
            <a:avLst/>
            <a:gdLst/>
            <a:ahLst/>
            <a:cxnLst/>
            <a:rect r="r" b="b" t="t" l="l"/>
            <a:pathLst>
              <a:path h="3194517" w="4088982">
                <a:moveTo>
                  <a:pt x="0" y="0"/>
                </a:moveTo>
                <a:lnTo>
                  <a:pt x="4088982" y="0"/>
                </a:lnTo>
                <a:lnTo>
                  <a:pt x="4088982" y="3194517"/>
                </a:lnTo>
                <a:lnTo>
                  <a:pt x="0" y="31945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Freeform 3" id="3"/>
          <p:cNvSpPr/>
          <p:nvPr/>
        </p:nvSpPr>
        <p:spPr>
          <a:xfrm flipH="true" flipV="false" rot="0">
            <a:off x="6305562" y="-995510"/>
            <a:ext cx="12278020" cy="12278020"/>
          </a:xfrm>
          <a:custGeom>
            <a:avLst/>
            <a:gdLst/>
            <a:ahLst/>
            <a:cxnLst/>
            <a:rect r="r" b="b" t="t" l="l"/>
            <a:pathLst>
              <a:path h="12278020" w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028700" y="3387906"/>
            <a:ext cx="16230600" cy="6564605"/>
          </a:xfrm>
          <a:prstGeom prst="rect">
            <a:avLst/>
          </a:prstGeom>
          <a:solidFill>
            <a:srgbClr val="7C1317"/>
          </a:solid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639230" y="-203728"/>
            <a:ext cx="8944351" cy="10694456"/>
            <a:chOff x="0" y="0"/>
            <a:chExt cx="8603361" cy="102867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4"/>
              <a:stretch>
                <a:fillRect l="-60286" t="0" r="-47586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476242" y="895680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687247"/>
            <a:ext cx="10749742" cy="2653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60"/>
              </a:lnSpc>
            </a:pPr>
            <a:r>
              <a:rPr lang="en-US" sz="7000" spc="-413">
                <a:solidFill>
                  <a:srgbClr val="7C1317"/>
                </a:solidFill>
                <a:latin typeface="Montserrat Ultra-Bold Italics"/>
              </a:rPr>
              <a:t>NAVIGATING LIFE AS YOUTH IN OUR INDUSTRIES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2616325"/>
            <a:ext cx="9089848" cy="7102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59"/>
              </a:lnSpc>
            </a:pPr>
          </a:p>
          <a:p>
            <a:pPr marL="539748" indent="-269874" lvl="1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The path for youth in a mature industry can be challenging but also full of growth.</a:t>
            </a:r>
          </a:p>
          <a:p>
            <a:pPr marL="539748" indent="-269874" lvl="1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Montserrat Bold"/>
              </a:rPr>
              <a:t>Advice for youth:</a:t>
            </a:r>
          </a:p>
          <a:p>
            <a:pPr marL="1079496" indent="-359832" lvl="2">
              <a:lnSpc>
                <a:spcPts val="5624"/>
              </a:lnSpc>
              <a:buFont typeface="Arial"/>
              <a:buChar char="⚬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Speak with leaders</a:t>
            </a:r>
          </a:p>
          <a:p>
            <a:pPr marL="1079496" indent="-359832" lvl="2">
              <a:lnSpc>
                <a:spcPts val="5624"/>
              </a:lnSpc>
              <a:buFont typeface="Arial"/>
              <a:buChar char="⚬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Ask questions</a:t>
            </a:r>
          </a:p>
          <a:p>
            <a:pPr marL="1079496" indent="-359832" lvl="2">
              <a:lnSpc>
                <a:spcPts val="5624"/>
              </a:lnSpc>
              <a:buFont typeface="Arial"/>
              <a:buChar char="⚬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Say yes to opportunities</a:t>
            </a:r>
          </a:p>
          <a:p>
            <a:pPr marL="539748" indent="-269874" lvl="1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Montserrat Bold"/>
              </a:rPr>
              <a:t>Advice for industry leadership:</a:t>
            </a:r>
          </a:p>
          <a:p>
            <a:pPr marL="1079496" indent="-359832" lvl="2">
              <a:lnSpc>
                <a:spcPts val="5624"/>
              </a:lnSpc>
              <a:buFont typeface="Arial"/>
              <a:buChar char="⚬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Be approachable</a:t>
            </a:r>
          </a:p>
          <a:p>
            <a:pPr marL="1079496" indent="-359832" lvl="2">
              <a:lnSpc>
                <a:spcPts val="5624"/>
              </a:lnSpc>
              <a:buFont typeface="Arial"/>
              <a:buChar char="⚬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Parental &amp; Familial Involvement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Freeform 3" id="3"/>
          <p:cNvSpPr/>
          <p:nvPr/>
        </p:nvSpPr>
        <p:spPr>
          <a:xfrm flipH="true" flipV="false" rot="0">
            <a:off x="6305562" y="-995510"/>
            <a:ext cx="12278020" cy="12278020"/>
          </a:xfrm>
          <a:custGeom>
            <a:avLst/>
            <a:gdLst/>
            <a:ahLst/>
            <a:cxnLst/>
            <a:rect r="r" b="b" t="t" l="l"/>
            <a:pathLst>
              <a:path h="12278020" w="12278020">
                <a:moveTo>
                  <a:pt x="12278019" y="0"/>
                </a:moveTo>
                <a:lnTo>
                  <a:pt x="0" y="0"/>
                </a:lnTo>
                <a:lnTo>
                  <a:pt x="0" y="12278020"/>
                </a:lnTo>
                <a:lnTo>
                  <a:pt x="12278019" y="12278020"/>
                </a:lnTo>
                <a:lnTo>
                  <a:pt x="12278019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1028700" y="2883025"/>
            <a:ext cx="16230600" cy="7069486"/>
          </a:xfrm>
          <a:prstGeom prst="rect">
            <a:avLst/>
          </a:prstGeom>
          <a:solidFill>
            <a:srgbClr val="7C1317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5476242" y="8956802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29991"/>
            <a:ext cx="10749742" cy="2653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60"/>
              </a:lnSpc>
            </a:pPr>
            <a:r>
              <a:rPr lang="en-US" sz="7000" spc="-413">
                <a:solidFill>
                  <a:srgbClr val="7C1317"/>
                </a:solidFill>
                <a:latin typeface="Montserrat Ultra-Bold Italics"/>
              </a:rPr>
              <a:t>HARNESSING THE POWER OF SOCIAL MEDIA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016779"/>
            <a:ext cx="6943696" cy="7064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59"/>
              </a:lnSpc>
            </a:pPr>
          </a:p>
          <a:p>
            <a:pPr marL="539748" indent="-269874" lvl="1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Social media has become a powerful tool for career development.</a:t>
            </a:r>
          </a:p>
          <a:p>
            <a:pPr marL="1079496" indent="-359832" lvl="2">
              <a:lnSpc>
                <a:spcPts val="5624"/>
              </a:lnSpc>
              <a:buFont typeface="Arial"/>
              <a:buChar char="⚬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Whether you are staying on top of industry trends, new products or networking, social media has proven itself to be valuable for many in our industry.</a:t>
            </a:r>
          </a:p>
          <a:p>
            <a:pPr marL="539748" indent="-269874" lvl="1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Instagram &amp; YouTube: For Creatives  </a:t>
            </a:r>
          </a:p>
          <a:p>
            <a:pPr marL="539748" indent="-269874" lvl="1">
              <a:lnSpc>
                <a:spcPts val="5624"/>
              </a:lnSpc>
              <a:buFont typeface="Arial"/>
              <a:buChar char="•"/>
            </a:pPr>
            <a:r>
              <a:rPr lang="en-US" sz="2499" spc="49">
                <a:solidFill>
                  <a:srgbClr val="FFFFFF"/>
                </a:solidFill>
                <a:latin typeface="Montserrat"/>
              </a:rPr>
              <a:t>LinkedIn: For professionals. 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972396" y="-407456"/>
            <a:ext cx="8944351" cy="10694456"/>
            <a:chOff x="0" y="0"/>
            <a:chExt cx="8603361" cy="1028674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6"/>
              <a:stretch>
                <a:fillRect l="-39731" t="0" r="-39731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2444572" y="-203728"/>
            <a:ext cx="8944351" cy="10694456"/>
            <a:chOff x="0" y="0"/>
            <a:chExt cx="8603361" cy="1028674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7"/>
              <a:stretch>
                <a:fillRect l="-32939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9863635" y="3086100"/>
            <a:ext cx="3019234" cy="4114800"/>
          </a:xfrm>
          <a:custGeom>
            <a:avLst/>
            <a:gdLst/>
            <a:ahLst/>
            <a:cxnLst/>
            <a:rect r="r" b="b" t="t" l="l"/>
            <a:pathLst>
              <a:path h="4114800" w="3019234">
                <a:moveTo>
                  <a:pt x="0" y="0"/>
                </a:moveTo>
                <a:lnTo>
                  <a:pt x="3019235" y="0"/>
                </a:lnTo>
                <a:lnTo>
                  <a:pt x="3019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1028700" y="9591065"/>
            <a:ext cx="16230600" cy="1351653"/>
          </a:xfrm>
          <a:prstGeom prst="rect">
            <a:avLst/>
          </a:prstGeom>
          <a:solidFill>
            <a:srgbClr val="7C1317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15184737" y="9812837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9" y="0"/>
                </a:lnTo>
                <a:lnTo>
                  <a:pt x="1783059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rot="0">
            <a:off x="1028700" y="-675827"/>
            <a:ext cx="16230600" cy="1351653"/>
          </a:xfrm>
          <a:prstGeom prst="rect">
            <a:avLst/>
          </a:prstGeom>
          <a:solidFill>
            <a:srgbClr val="7C1317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249585" y="194926"/>
            <a:ext cx="1783058" cy="295015"/>
          </a:xfrm>
          <a:custGeom>
            <a:avLst/>
            <a:gdLst/>
            <a:ahLst/>
            <a:cxnLst/>
            <a:rect r="r" b="b" t="t" l="l"/>
            <a:pathLst>
              <a:path h="295015" w="1783058">
                <a:moveTo>
                  <a:pt x="0" y="0"/>
                </a:moveTo>
                <a:lnTo>
                  <a:pt x="1783059" y="0"/>
                </a:lnTo>
                <a:lnTo>
                  <a:pt x="1783059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778442" y="3384795"/>
            <a:ext cx="4728059" cy="4639408"/>
            <a:chOff x="0" y="0"/>
            <a:chExt cx="6304078" cy="618587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04078" cy="6185877"/>
            </a:xfrm>
            <a:custGeom>
              <a:avLst/>
              <a:gdLst/>
              <a:ahLst/>
              <a:cxnLst/>
              <a:rect r="r" b="b" t="t" l="l"/>
              <a:pathLst>
                <a:path h="6185877" w="6304078">
                  <a:moveTo>
                    <a:pt x="0" y="0"/>
                  </a:moveTo>
                  <a:lnTo>
                    <a:pt x="6304078" y="0"/>
                  </a:lnTo>
                  <a:lnTo>
                    <a:pt x="6304078" y="6185877"/>
                  </a:lnTo>
                  <a:lnTo>
                    <a:pt x="0" y="6185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5400000">
              <a:off x="1388542" y="4135812"/>
              <a:ext cx="3526993" cy="573136"/>
            </a:xfrm>
            <a:custGeom>
              <a:avLst/>
              <a:gdLst/>
              <a:ahLst/>
              <a:cxnLst/>
              <a:rect r="r" b="b" t="t" l="l"/>
              <a:pathLst>
                <a:path h="573136" w="3526993">
                  <a:moveTo>
                    <a:pt x="0" y="0"/>
                  </a:moveTo>
                  <a:lnTo>
                    <a:pt x="3526994" y="0"/>
                  </a:lnTo>
                  <a:lnTo>
                    <a:pt x="3526994" y="573136"/>
                  </a:lnTo>
                  <a:lnTo>
                    <a:pt x="0" y="573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174452" y="1568818"/>
            <a:ext cx="15939096" cy="908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1"/>
              </a:lnSpc>
            </a:pPr>
            <a:r>
              <a:rPr lang="en-US" sz="6940" spc="-409">
                <a:solidFill>
                  <a:srgbClr val="7C1317"/>
                </a:solidFill>
                <a:latin typeface="Montserrat Ultra-Bold Italics"/>
              </a:rPr>
              <a:t>VOLUNTEERING &amp;  INITIATIVE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88670" y="3719129"/>
            <a:ext cx="10889772" cy="4610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5592" indent="-302796" lvl="1">
              <a:lnSpc>
                <a:spcPts val="3646"/>
              </a:lnSpc>
              <a:buFont typeface="Arial"/>
              <a:buChar char="•"/>
            </a:pPr>
            <a:r>
              <a:rPr lang="en-US" sz="2804" spc="56">
                <a:solidFill>
                  <a:srgbClr val="000000"/>
                </a:solidFill>
                <a:latin typeface="Montserrat Bold"/>
              </a:rPr>
              <a:t>Much like internships, volunteering can be mutually beneficial for everyone involved.</a:t>
            </a:r>
          </a:p>
          <a:p>
            <a:pPr>
              <a:lnSpc>
                <a:spcPts val="3646"/>
              </a:lnSpc>
            </a:pPr>
          </a:p>
          <a:p>
            <a:pPr marL="1211184" indent="-403728" lvl="2">
              <a:lnSpc>
                <a:spcPts val="3646"/>
              </a:lnSpc>
              <a:buFont typeface="Arial"/>
              <a:buChar char="⚬"/>
            </a:pPr>
            <a:r>
              <a:rPr lang="en-US" sz="2804" spc="56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4" spc="56">
                <a:solidFill>
                  <a:srgbClr val="000000"/>
                </a:solidFill>
                <a:latin typeface="Montserrat Bold"/>
              </a:rPr>
              <a:t>Young professionals</a:t>
            </a:r>
            <a:r>
              <a:rPr lang="en-US" sz="2804" spc="56">
                <a:solidFill>
                  <a:srgbClr val="000000"/>
                </a:solidFill>
                <a:latin typeface="Montserrat"/>
              </a:rPr>
              <a:t> benefit through career growth &amp; networking opportunities while actively contributing to our industry. </a:t>
            </a:r>
          </a:p>
          <a:p>
            <a:pPr>
              <a:lnSpc>
                <a:spcPts val="3646"/>
              </a:lnSpc>
            </a:pPr>
          </a:p>
          <a:p>
            <a:pPr marL="1211184" indent="-403728" lvl="2">
              <a:lnSpc>
                <a:spcPts val="3646"/>
              </a:lnSpc>
              <a:buFont typeface="Arial"/>
              <a:buChar char="⚬"/>
            </a:pPr>
            <a:r>
              <a:rPr lang="en-US" sz="2804" spc="56">
                <a:solidFill>
                  <a:srgbClr val="000000"/>
                </a:solidFill>
                <a:latin typeface="Montserrat Bold"/>
              </a:rPr>
              <a:t>Organizations &amp; leaders</a:t>
            </a:r>
            <a:r>
              <a:rPr lang="en-US" sz="2804" spc="56">
                <a:solidFill>
                  <a:srgbClr val="000000"/>
                </a:solidFill>
                <a:latin typeface="Montserrat"/>
              </a:rPr>
              <a:t> benefit by volunteering time &amp; resources while encouraging young individuals to do the same.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D98AF74FE0B4A89508E66A217D6D2" ma:contentTypeVersion="14" ma:contentTypeDescription="Create a new document." ma:contentTypeScope="" ma:versionID="4b302449e47fb509106971cda194d42b">
  <xsd:schema xmlns:xsd="http://www.w3.org/2001/XMLSchema" xmlns:xs="http://www.w3.org/2001/XMLSchema" xmlns:p="http://schemas.microsoft.com/office/2006/metadata/properties" xmlns:ns2="650b242b-e381-4b77-886e-543c4678da09" xmlns:ns3="2d3be834-5d4c-4e43-a35f-e0a90fe03baf" targetNamespace="http://schemas.microsoft.com/office/2006/metadata/properties" ma:root="true" ma:fieldsID="194768f2783745c46bead9f490b63619" ns2:_="" ns3:_="">
    <xsd:import namespace="650b242b-e381-4b77-886e-543c4678da09"/>
    <xsd:import namespace="2d3be834-5d4c-4e43-a35f-e0a90fe03b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b242b-e381-4b77-886e-543c4678da0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91d6445e-2d5b-45ac-a532-1034da9774a8}" ma:internalName="TaxCatchAll" ma:showField="CatchAllData" ma:web="650b242b-e381-4b77-886e-543c4678da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be834-5d4c-4e43-a35f-e0a90fe03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546cdec-35b0-46fd-99b1-b7ad91dc8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5BFB09-F500-43C1-85B9-E1D1D822649E}"/>
</file>

<file path=customXml/itemProps2.xml><?xml version="1.0" encoding="utf-8"?>
<ds:datastoreItem xmlns:ds="http://schemas.openxmlformats.org/officeDocument/2006/customXml" ds:itemID="{84DB7544-04E3-4C8F-A2E0-741A9ACE3BAF}"/>
</file>

<file path=customXml/itemProps3.xml><?xml version="1.0" encoding="utf-8"?>
<ds:datastoreItem xmlns:ds="http://schemas.openxmlformats.org/officeDocument/2006/customXml" ds:itemID="{350D7F48-92C8-4CDC-9082-AF39A4F66EB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DAFu8STzxJg</dc:identifier>
  <dcterms:modified xsi:type="dcterms:W3CDTF">2011-08-01T06:04:30Z</dcterms:modified>
  <cp:revision>1</cp:revision>
  <dc:title>Shaylene MUSAF Slides</dc:title>
</cp:coreProperties>
</file>