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3" r:id="rId2"/>
  </p:sldMasterIdLst>
  <p:notesMasterIdLst>
    <p:notesMasterId r:id="rId23"/>
  </p:notesMasterIdLst>
  <p:handoutMasterIdLst>
    <p:handoutMasterId r:id="rId24"/>
  </p:handoutMasterIdLst>
  <p:sldIdLst>
    <p:sldId id="258" r:id="rId3"/>
    <p:sldId id="257" r:id="rId4"/>
    <p:sldId id="261" r:id="rId5"/>
    <p:sldId id="1891" r:id="rId6"/>
    <p:sldId id="1888" r:id="rId7"/>
    <p:sldId id="1885" r:id="rId8"/>
    <p:sldId id="1898" r:id="rId9"/>
    <p:sldId id="1890" r:id="rId10"/>
    <p:sldId id="1884" r:id="rId11"/>
    <p:sldId id="1896" r:id="rId12"/>
    <p:sldId id="1892" r:id="rId13"/>
    <p:sldId id="1886" r:id="rId14"/>
    <p:sldId id="259" r:id="rId15"/>
    <p:sldId id="577" r:id="rId16"/>
    <p:sldId id="582" r:id="rId17"/>
    <p:sldId id="1877" r:id="rId18"/>
    <p:sldId id="262" r:id="rId19"/>
    <p:sldId id="1899" r:id="rId20"/>
    <p:sldId id="342" r:id="rId21"/>
    <p:sldId id="34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7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96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6F6408-9722-4532-9F5D-BFC82494A6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C9A79-DB89-4147-97B5-A2614A9AF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3C98A-E2F0-455F-A309-CE9D8A7C1477}" type="datetimeFigureOut">
              <a:rPr lang="en-US" smtClean="0">
                <a:latin typeface="Arial" panose="020B0604020202020204" pitchFamily="34" charset="0"/>
              </a:rPr>
              <a:t>10/6/2023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76895-4723-40BC-A7A4-4FA063634D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AB0CE-88E7-42AD-AB70-53B22ED4A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3C899-E94C-4574-A119-7EA030147F2F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48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2A71BD5-76E0-427E-8619-B534464D38CA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F560533-A2F8-410C-A60B-3D9D36DF68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9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 this: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advocating to safeguard our industry from hostile legislation and regulations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Events and Online Educational offerings 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programs to help increase participation.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Communicating efforts to promote responsible gun ownership.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most join and participate? To support the mission, stay and grow the business!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28E3C-3930-9F4B-9B23-085C822D84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27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Becoming a partner or supporter does many things, including: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 public approval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 opportunities for the industry to be supported more openly by legislators for what we already do.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your business is part of a larger cause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Represents your business and what it believes in</a:t>
            </a:r>
          </a:p>
          <a:p>
            <a:pPr marL="171450" indent="-171450">
              <a:buFontTx/>
              <a:buChar char="-"/>
            </a:pPr>
            <a:r>
              <a:rPr lang="en-US" dirty="0"/>
              <a:t>Welcomes customers and anyone interested who has questions.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Expand the industry network relating to educators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Prioritizes safety, learning and mentorship in alignment with a larger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28E3C-3930-9F4B-9B23-085C822D84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1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original WTS app (was one of the most popular / downloaded free apps in the apple store) in the early era of Apps back in 2012</a:t>
            </a:r>
          </a:p>
          <a:p>
            <a:r>
              <a:rPr lang="en-US" dirty="0"/>
              <a:t>- minimal enhancements were made over the years – this prompted the need to develop a whole new App for it </a:t>
            </a:r>
          </a:p>
          <a:p>
            <a:r>
              <a:rPr lang="en-US" dirty="0"/>
              <a:t>- 6 months ago we started working with app developer to create a new and improved version of the solution </a:t>
            </a:r>
          </a:p>
          <a:p>
            <a:r>
              <a:rPr lang="en-US" dirty="0"/>
              <a:t>– main objectives to improve the user experience / incorporate new resources &amp; features</a:t>
            </a:r>
          </a:p>
          <a:p>
            <a:r>
              <a:rPr lang="en-US" dirty="0"/>
              <a:t>- Increase and highlight member ranges to serve as an added value benefit for our members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60533-A2F8-410C-A60B-3D9D36DF68E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9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you can navigate the entire app right from the home page </a:t>
            </a:r>
          </a:p>
          <a:p>
            <a:r>
              <a:rPr lang="en-US" dirty="0"/>
              <a:t>- rotating tile header serves as a user resource and to increase awareness (printable targets, find a local store to buy gear at, promoting The +ONE Movement) – these features can be changed </a:t>
            </a:r>
          </a:p>
          <a:p>
            <a:r>
              <a:rPr lang="en-US" dirty="0"/>
              <a:t>- 3 ways users can search – first way is by tapping the find a range button will populate all ranges within the user's location, second is by tapping on one of the 6 Quick Filter Icons or users can drill down further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60533-A2F8-410C-A60B-3D9D36DF68E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once you tap a pin the specific range detail will appear / expand the display to go to website or to leave range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60533-A2F8-410C-A60B-3D9D36DF68E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0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</a:t>
            </a:r>
            <a:r>
              <a:rPr lang="en-US" b="1" dirty="0"/>
              <a:t>“Resources”</a:t>
            </a:r>
            <a:r>
              <a:rPr lang="en-US" dirty="0"/>
              <a:t> tab to read blog posts that include how </a:t>
            </a:r>
            <a:r>
              <a:rPr lang="en-US" dirty="0" err="1"/>
              <a:t>to’s</a:t>
            </a:r>
            <a:r>
              <a:rPr lang="en-US" dirty="0"/>
              <a:t>, tips to get you on target and other activities/</a:t>
            </a:r>
            <a:r>
              <a:rPr lang="en-US" dirty="0" err="1"/>
              <a:t>intiatives</a:t>
            </a:r>
            <a:r>
              <a:rPr lang="en-US" dirty="0"/>
              <a:t> to participate in (NSSM, National Safety Month, Suicide Prevention Month, etc.)</a:t>
            </a:r>
          </a:p>
          <a:p>
            <a:r>
              <a:rPr lang="en-US" dirty="0"/>
              <a:t>Click on “</a:t>
            </a:r>
            <a:r>
              <a:rPr lang="en-US" b="1" dirty="0"/>
              <a:t>Videos” </a:t>
            </a:r>
            <a:r>
              <a:rPr lang="en-US" b="0" dirty="0"/>
              <a:t>to see the complete gallery filled with safety and shooting tips (over 600 videos)</a:t>
            </a:r>
            <a:endParaRPr lang="en-US" b="1" dirty="0"/>
          </a:p>
          <a:p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60533-A2F8-410C-A60B-3D9D36DF68E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18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started shooting because your parents?</a:t>
            </a:r>
          </a:p>
          <a:p>
            <a:r>
              <a:rPr lang="en-US" dirty="0"/>
              <a:t>How many of you started shooting because of a friend?</a:t>
            </a:r>
          </a:p>
          <a:p>
            <a:r>
              <a:rPr lang="en-US" dirty="0"/>
              <a:t>How many of you have never hunted?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60533-A2F8-410C-A60B-3D9D36DF68E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46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Younger shooters = 18-34 age group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 to indoor ranges more often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 Defense – Primary motivator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28E3C-3930-9F4B-9B23-085C822D84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35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FE0F1-6909-2043-9059-8E6B877112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4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sure all of you can remember that first time you went target shooting and hunting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Afterall, there lifetime memories. A great way to relive it, is when we take a friend or family member out for that same experience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what the +ONE Movement is all about. Encouraging target shooters and hunters to take the pledge to introduce someone new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inception in 2018, 2.26 million people have taken the +ONE pledge.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28E3C-3930-9F4B-9B23-085C822D84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4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88D6EB4-74F3-49E7-9E2A-B97F5C72AD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4836" y="1760560"/>
            <a:ext cx="5199796" cy="2088107"/>
          </a:xfrm>
          <a:custGeom>
            <a:avLst/>
            <a:gdLst>
              <a:gd name="connsiteX0" fmla="*/ 0 w 5199796"/>
              <a:gd name="connsiteY0" fmla="*/ 0 h 2088107"/>
              <a:gd name="connsiteX1" fmla="*/ 5199796 w 5199796"/>
              <a:gd name="connsiteY1" fmla="*/ 0 h 2088107"/>
              <a:gd name="connsiteX2" fmla="*/ 5199796 w 5199796"/>
              <a:gd name="connsiteY2" fmla="*/ 2088107 h 2088107"/>
              <a:gd name="connsiteX3" fmla="*/ 0 w 5199796"/>
              <a:gd name="connsiteY3" fmla="*/ 2088107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9796" h="2088107">
                <a:moveTo>
                  <a:pt x="0" y="0"/>
                </a:moveTo>
                <a:lnTo>
                  <a:pt x="5199796" y="0"/>
                </a:lnTo>
                <a:lnTo>
                  <a:pt x="5199796" y="2088107"/>
                </a:lnTo>
                <a:lnTo>
                  <a:pt x="0" y="20881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136077-FC5C-4FC5-BE32-06C366A22D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4632" y="-1"/>
            <a:ext cx="4467367" cy="3848669"/>
          </a:xfrm>
          <a:custGeom>
            <a:avLst/>
            <a:gdLst>
              <a:gd name="connsiteX0" fmla="*/ 0 w 4467367"/>
              <a:gd name="connsiteY0" fmla="*/ 0 h 3848669"/>
              <a:gd name="connsiteX1" fmla="*/ 4467367 w 4467367"/>
              <a:gd name="connsiteY1" fmla="*/ 0 h 3848669"/>
              <a:gd name="connsiteX2" fmla="*/ 4467367 w 4467367"/>
              <a:gd name="connsiteY2" fmla="*/ 3848669 h 3848669"/>
              <a:gd name="connsiteX3" fmla="*/ 0 w 4467367"/>
              <a:gd name="connsiteY3" fmla="*/ 3848669 h 384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367" h="3848669">
                <a:moveTo>
                  <a:pt x="0" y="0"/>
                </a:moveTo>
                <a:lnTo>
                  <a:pt x="4467367" y="0"/>
                </a:lnTo>
                <a:lnTo>
                  <a:pt x="4467367" y="3848669"/>
                </a:lnTo>
                <a:lnTo>
                  <a:pt x="0" y="38486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3F3D7-F496-65EA-097B-5B063AC12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5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093DBEC-2593-0D9E-2E31-713DBDDE1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4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EC35-D861-440F-A54E-7145CC08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C79C8-C974-4FC4-8BE6-7A4A5F19A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821F7-7297-4BCC-BEF9-4E1DF4AA5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AAF6D95-7FCB-AA48-683F-EAC98D72C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4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D6B7-DBB4-49FE-9E21-966F53E0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DEE53-9159-4FF7-9BED-FD43FD884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624A8-0249-493D-A843-2516DC10C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8D09C4-96A4-42B9-D2E6-1F983201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19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6CA2-6CC7-4BCA-8593-E76CCD83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C30E-8898-41F5-AC76-43458057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4320B15-B52D-0CBC-18F5-01D89656A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45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65600-1AE7-4BB0-91BB-92D8DF545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EBCCB-2761-49F1-828D-3B0BA64FB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1965E61-F9B8-77EC-AA13-BE5C5287B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C078B67-D04D-B746-8448-297EB683B4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36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094F4-04CE-C71C-9A4F-23DDBB1BD747}"/>
              </a:ext>
            </a:extLst>
          </p:cNvPr>
          <p:cNvSpPr/>
          <p:nvPr userDrawn="1"/>
        </p:nvSpPr>
        <p:spPr>
          <a:xfrm>
            <a:off x="-111071" y="-123987"/>
            <a:ext cx="12414142" cy="7105973"/>
          </a:xfrm>
          <a:prstGeom prst="rect">
            <a:avLst/>
          </a:prstGeom>
          <a:solidFill>
            <a:srgbClr val="42537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4FBBDC94-F1C7-453A-371E-493B9F30A4B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0" y="-2254"/>
            <a:ext cx="12269992" cy="6857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519" y="21600"/>
                </a:lnTo>
                <a:lnTo>
                  <a:pt x="16789" y="0"/>
                </a:lnTo>
                <a:lnTo>
                  <a:pt x="16669" y="0"/>
                </a:lnTo>
                <a:lnTo>
                  <a:pt x="13088" y="18114"/>
                </a:lnTo>
                <a:lnTo>
                  <a:pt x="12255" y="18114"/>
                </a:lnTo>
                <a:lnTo>
                  <a:pt x="15836" y="0"/>
                </a:lnTo>
                <a:lnTo>
                  <a:pt x="15726" y="0"/>
                </a:lnTo>
                <a:lnTo>
                  <a:pt x="12633" y="15646"/>
                </a:lnTo>
                <a:lnTo>
                  <a:pt x="11800" y="15646"/>
                </a:lnTo>
                <a:lnTo>
                  <a:pt x="14894" y="0"/>
                </a:lnTo>
                <a:lnTo>
                  <a:pt x="14780" y="0"/>
                </a:lnTo>
                <a:lnTo>
                  <a:pt x="10761" y="20330"/>
                </a:lnTo>
                <a:lnTo>
                  <a:pt x="9928" y="20330"/>
                </a:lnTo>
                <a:lnTo>
                  <a:pt x="13947" y="0"/>
                </a:lnTo>
                <a:lnTo>
                  <a:pt x="13828" y="0"/>
                </a:lnTo>
                <a:lnTo>
                  <a:pt x="11791" y="10306"/>
                </a:lnTo>
                <a:lnTo>
                  <a:pt x="10958" y="10306"/>
                </a:lnTo>
                <a:lnTo>
                  <a:pt x="12996" y="0"/>
                </a:lnTo>
                <a:lnTo>
                  <a:pt x="12875" y="0"/>
                </a:lnTo>
                <a:lnTo>
                  <a:pt x="9494" y="17105"/>
                </a:lnTo>
                <a:lnTo>
                  <a:pt x="8661" y="17105"/>
                </a:lnTo>
                <a:lnTo>
                  <a:pt x="12043" y="0"/>
                </a:lnTo>
                <a:lnTo>
                  <a:pt x="11907" y="0"/>
                </a:lnTo>
                <a:lnTo>
                  <a:pt x="9108" y="14154"/>
                </a:lnTo>
                <a:lnTo>
                  <a:pt x="8275" y="14154"/>
                </a:lnTo>
                <a:lnTo>
                  <a:pt x="11074" y="0"/>
                </a:lnTo>
                <a:lnTo>
                  <a:pt x="10943" y="0"/>
                </a:lnTo>
                <a:lnTo>
                  <a:pt x="9108" y="9281"/>
                </a:lnTo>
                <a:lnTo>
                  <a:pt x="8275" y="9281"/>
                </a:lnTo>
                <a:lnTo>
                  <a:pt x="10110" y="0"/>
                </a:lnTo>
                <a:lnTo>
                  <a:pt x="0" y="0"/>
                </a:lnTo>
                <a:close/>
                <a:moveTo>
                  <a:pt x="17622" y="0"/>
                </a:moveTo>
                <a:lnTo>
                  <a:pt x="13352" y="21600"/>
                </a:lnTo>
                <a:lnTo>
                  <a:pt x="14454" y="21600"/>
                </a:lnTo>
                <a:lnTo>
                  <a:pt x="18358" y="1854"/>
                </a:lnTo>
                <a:lnTo>
                  <a:pt x="19190" y="1854"/>
                </a:lnTo>
                <a:lnTo>
                  <a:pt x="1528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490" y="0"/>
                </a:lnTo>
                <a:lnTo>
                  <a:pt x="17471" y="20330"/>
                </a:lnTo>
                <a:lnTo>
                  <a:pt x="16638" y="20330"/>
                </a:lnTo>
                <a:lnTo>
                  <a:pt x="20657" y="0"/>
                </a:lnTo>
                <a:lnTo>
                  <a:pt x="20523" y="0"/>
                </a:lnTo>
                <a:lnTo>
                  <a:pt x="17606" y="14756"/>
                </a:lnTo>
                <a:lnTo>
                  <a:pt x="16773" y="14756"/>
                </a:lnTo>
                <a:lnTo>
                  <a:pt x="19690" y="0"/>
                </a:lnTo>
                <a:lnTo>
                  <a:pt x="19573" y="0"/>
                </a:lnTo>
                <a:lnTo>
                  <a:pt x="19255" y="1608"/>
                </a:lnTo>
                <a:lnTo>
                  <a:pt x="18423" y="1608"/>
                </a:lnTo>
                <a:lnTo>
                  <a:pt x="18740" y="0"/>
                </a:lnTo>
                <a:lnTo>
                  <a:pt x="18584" y="0"/>
                </a:lnTo>
                <a:lnTo>
                  <a:pt x="14499" y="20662"/>
                </a:lnTo>
                <a:lnTo>
                  <a:pt x="13666" y="20662"/>
                </a:lnTo>
                <a:lnTo>
                  <a:pt x="17751" y="0"/>
                </a:lnTo>
                <a:lnTo>
                  <a:pt x="17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>
            <a:lvl1pPr algn="l">
              <a:defRPr/>
            </a:lvl1pPr>
          </a:lstStyle>
          <a:p>
            <a:pPr marL="0" indent="0" algn="ctr">
              <a:lnSpc>
                <a:spcPct val="100000"/>
              </a:lnSpc>
              <a:buNone/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>
              <a:noFill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84148-E33D-996E-C987-8ACD43ED0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029" y="2682300"/>
            <a:ext cx="2739941" cy="133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00988-E66D-EA8E-ECF0-316BDB5B89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9779" y="4142630"/>
            <a:ext cx="3462727" cy="4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040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D191-BAD0-4971-B720-2F77281C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6FFE-848B-4CCF-AFEF-0DF986362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216ED-4358-4E35-B067-828B890F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C55C-7969-4A1C-89E9-47A82A7E2102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51E7-DAA1-4422-B299-8D7C0A12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21D2B-CCF6-4768-B292-4E0A5364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7713-8979-476B-9D43-5A80FA9B3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82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4101-76ED-ED95-F271-EC24EBE0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B6F9C-CAB8-B6CD-7697-350CCD44E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97DE7-622E-9A87-FE56-AC879B171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38556-4C95-A388-0C93-F42F28D6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8075-F502-CB40-8DA5-D6B639FA3A2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034D1-B700-2E00-6DDE-370EC509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7D812-F36E-039B-0E58-ECAED4CC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79D1-705D-C140-8167-87BC0E8C5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418D16E-F01A-4C58-9074-6C111244F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0282" y="208722"/>
            <a:ext cx="8817429" cy="6858000"/>
          </a:xfrm>
          <a:custGeom>
            <a:avLst/>
            <a:gdLst>
              <a:gd name="connsiteX0" fmla="*/ 5878377 w 8817429"/>
              <a:gd name="connsiteY0" fmla="*/ 4288971 h 6858000"/>
              <a:gd name="connsiteX1" fmla="*/ 7249885 w 8817429"/>
              <a:gd name="connsiteY1" fmla="*/ 4288971 h 6858000"/>
              <a:gd name="connsiteX2" fmla="*/ 5420993 w 8817429"/>
              <a:gd name="connsiteY2" fmla="*/ 6858000 h 6858000"/>
              <a:gd name="connsiteX3" fmla="*/ 4049485 w 8817429"/>
              <a:gd name="connsiteY3" fmla="*/ 6858000 h 6858000"/>
              <a:gd name="connsiteX4" fmla="*/ 4882210 w 8817429"/>
              <a:gd name="connsiteY4" fmla="*/ 0 h 6858000"/>
              <a:gd name="connsiteX5" fmla="*/ 8817429 w 8817429"/>
              <a:gd name="connsiteY5" fmla="*/ 0 h 6858000"/>
              <a:gd name="connsiteX6" fmla="*/ 3935220 w 8817429"/>
              <a:gd name="connsiteY6" fmla="*/ 6858000 h 6858000"/>
              <a:gd name="connsiteX7" fmla="*/ 0 w 8817429"/>
              <a:gd name="connsiteY7" fmla="*/ 6858000 h 6858000"/>
              <a:gd name="connsiteX8" fmla="*/ 3396434 w 8817429"/>
              <a:gd name="connsiteY8" fmla="*/ 0 h 6858000"/>
              <a:gd name="connsiteX9" fmla="*/ 4767942 w 8817429"/>
              <a:gd name="connsiteY9" fmla="*/ 0 h 6858000"/>
              <a:gd name="connsiteX10" fmla="*/ 2939050 w 8817429"/>
              <a:gd name="connsiteY10" fmla="*/ 2569030 h 6858000"/>
              <a:gd name="connsiteX11" fmla="*/ 1567542 w 8817429"/>
              <a:gd name="connsiteY11" fmla="*/ 25690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17429" h="6858000">
                <a:moveTo>
                  <a:pt x="5878377" y="4288971"/>
                </a:moveTo>
                <a:lnTo>
                  <a:pt x="7249885" y="4288971"/>
                </a:lnTo>
                <a:lnTo>
                  <a:pt x="5420993" y="6858000"/>
                </a:lnTo>
                <a:lnTo>
                  <a:pt x="4049485" y="6858000"/>
                </a:lnTo>
                <a:close/>
                <a:moveTo>
                  <a:pt x="4882210" y="0"/>
                </a:moveTo>
                <a:lnTo>
                  <a:pt x="8817429" y="0"/>
                </a:lnTo>
                <a:lnTo>
                  <a:pt x="3935220" y="6858000"/>
                </a:lnTo>
                <a:lnTo>
                  <a:pt x="0" y="6858000"/>
                </a:lnTo>
                <a:close/>
                <a:moveTo>
                  <a:pt x="3396434" y="0"/>
                </a:moveTo>
                <a:lnTo>
                  <a:pt x="4767942" y="0"/>
                </a:lnTo>
                <a:lnTo>
                  <a:pt x="2939050" y="2569030"/>
                </a:lnTo>
                <a:lnTo>
                  <a:pt x="1567542" y="25690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27283CA-7A61-B1EB-943C-129041B454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6C078B67-D04D-B746-8448-297EB683B4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7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009301-27FE-4507-A2BE-286E84181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7486" y="-35427"/>
            <a:ext cx="8904514" cy="6893427"/>
          </a:xfrm>
          <a:custGeom>
            <a:avLst/>
            <a:gdLst>
              <a:gd name="connsiteX0" fmla="*/ 0 w 8904514"/>
              <a:gd name="connsiteY0" fmla="*/ 0 h 6893427"/>
              <a:gd name="connsiteX1" fmla="*/ 8904514 w 8904514"/>
              <a:gd name="connsiteY1" fmla="*/ 0 h 6893427"/>
              <a:gd name="connsiteX2" fmla="*/ 8904514 w 8904514"/>
              <a:gd name="connsiteY2" fmla="*/ 6893427 h 6893427"/>
              <a:gd name="connsiteX3" fmla="*/ 0 w 8904514"/>
              <a:gd name="connsiteY3" fmla="*/ 6893427 h 689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4514" h="6893427">
                <a:moveTo>
                  <a:pt x="0" y="0"/>
                </a:moveTo>
                <a:lnTo>
                  <a:pt x="8904514" y="0"/>
                </a:lnTo>
                <a:lnTo>
                  <a:pt x="8904514" y="6893427"/>
                </a:lnTo>
                <a:lnTo>
                  <a:pt x="0" y="68934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8C9BFB-356D-2568-8066-29038EE97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3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009301-27FE-4507-A2BE-286E84181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35427"/>
            <a:ext cx="12192000" cy="6893427"/>
          </a:xfrm>
          <a:custGeom>
            <a:avLst/>
            <a:gdLst>
              <a:gd name="connsiteX0" fmla="*/ 0 w 8904514"/>
              <a:gd name="connsiteY0" fmla="*/ 0 h 6893427"/>
              <a:gd name="connsiteX1" fmla="*/ 8904514 w 8904514"/>
              <a:gd name="connsiteY1" fmla="*/ 0 h 6893427"/>
              <a:gd name="connsiteX2" fmla="*/ 8904514 w 8904514"/>
              <a:gd name="connsiteY2" fmla="*/ 6893427 h 6893427"/>
              <a:gd name="connsiteX3" fmla="*/ 0 w 8904514"/>
              <a:gd name="connsiteY3" fmla="*/ 6893427 h 689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4514" h="6893427">
                <a:moveTo>
                  <a:pt x="0" y="0"/>
                </a:moveTo>
                <a:lnTo>
                  <a:pt x="8904514" y="0"/>
                </a:lnTo>
                <a:lnTo>
                  <a:pt x="8904514" y="6893427"/>
                </a:lnTo>
                <a:lnTo>
                  <a:pt x="0" y="68934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969A87-1D1C-175F-371D-0074847F7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5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4B031E-AADF-4C8C-AE9F-B534181B36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886" y="-1"/>
            <a:ext cx="2656114" cy="5377543"/>
          </a:xfrm>
          <a:custGeom>
            <a:avLst/>
            <a:gdLst>
              <a:gd name="connsiteX0" fmla="*/ 0 w 2656114"/>
              <a:gd name="connsiteY0" fmla="*/ 0 h 5377543"/>
              <a:gd name="connsiteX1" fmla="*/ 2656114 w 2656114"/>
              <a:gd name="connsiteY1" fmla="*/ 0 h 5377543"/>
              <a:gd name="connsiteX2" fmla="*/ 2656114 w 2656114"/>
              <a:gd name="connsiteY2" fmla="*/ 5377543 h 5377543"/>
              <a:gd name="connsiteX3" fmla="*/ 0 w 2656114"/>
              <a:gd name="connsiteY3" fmla="*/ 5377543 h 537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114" h="5377543">
                <a:moveTo>
                  <a:pt x="0" y="0"/>
                </a:moveTo>
                <a:lnTo>
                  <a:pt x="2656114" y="0"/>
                </a:lnTo>
                <a:lnTo>
                  <a:pt x="2656114" y="5377543"/>
                </a:lnTo>
                <a:lnTo>
                  <a:pt x="0" y="5377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D9A088-0191-4D17-BD48-43E93F8CFA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7999" y="1480457"/>
            <a:ext cx="2656114" cy="5377543"/>
          </a:xfrm>
          <a:custGeom>
            <a:avLst/>
            <a:gdLst>
              <a:gd name="connsiteX0" fmla="*/ 0 w 2656114"/>
              <a:gd name="connsiteY0" fmla="*/ 0 h 5377543"/>
              <a:gd name="connsiteX1" fmla="*/ 2656114 w 2656114"/>
              <a:gd name="connsiteY1" fmla="*/ 0 h 5377543"/>
              <a:gd name="connsiteX2" fmla="*/ 2656114 w 2656114"/>
              <a:gd name="connsiteY2" fmla="*/ 5377543 h 5377543"/>
              <a:gd name="connsiteX3" fmla="*/ 0 w 2656114"/>
              <a:gd name="connsiteY3" fmla="*/ 5377543 h 537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114" h="5377543">
                <a:moveTo>
                  <a:pt x="0" y="0"/>
                </a:moveTo>
                <a:lnTo>
                  <a:pt x="2656114" y="0"/>
                </a:lnTo>
                <a:lnTo>
                  <a:pt x="2656114" y="5377543"/>
                </a:lnTo>
                <a:lnTo>
                  <a:pt x="0" y="5377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A4D049-6071-2853-0042-6BEB71C18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BDBFCD-3908-4B35-ABC2-6DD5D27B62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2118" y="1071348"/>
            <a:ext cx="4064914" cy="4715302"/>
          </a:xfrm>
          <a:custGeom>
            <a:avLst/>
            <a:gdLst>
              <a:gd name="connsiteX0" fmla="*/ 2032457 w 4064914"/>
              <a:gd name="connsiteY0" fmla="*/ 0 h 4715302"/>
              <a:gd name="connsiteX1" fmla="*/ 4064914 w 4064914"/>
              <a:gd name="connsiteY1" fmla="*/ 1016229 h 4715302"/>
              <a:gd name="connsiteX2" fmla="*/ 4064914 w 4064914"/>
              <a:gd name="connsiteY2" fmla="*/ 3699073 h 4715302"/>
              <a:gd name="connsiteX3" fmla="*/ 2032457 w 4064914"/>
              <a:gd name="connsiteY3" fmla="*/ 4715302 h 4715302"/>
              <a:gd name="connsiteX4" fmla="*/ 0 w 4064914"/>
              <a:gd name="connsiteY4" fmla="*/ 3699073 h 4715302"/>
              <a:gd name="connsiteX5" fmla="*/ 0 w 4064914"/>
              <a:gd name="connsiteY5" fmla="*/ 1016229 h 471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914" h="4715302">
                <a:moveTo>
                  <a:pt x="2032457" y="0"/>
                </a:moveTo>
                <a:lnTo>
                  <a:pt x="4064914" y="1016229"/>
                </a:lnTo>
                <a:lnTo>
                  <a:pt x="4064914" y="3699073"/>
                </a:lnTo>
                <a:lnTo>
                  <a:pt x="2032457" y="4715302"/>
                </a:lnTo>
                <a:lnTo>
                  <a:pt x="0" y="3699073"/>
                </a:lnTo>
                <a:lnTo>
                  <a:pt x="0" y="1016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7B7FCD-8167-F7A4-C292-6033FB3F2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2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EB89D4-9927-4709-A647-DCD02CB47D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62743"/>
            <a:ext cx="3113314" cy="5595257"/>
          </a:xfrm>
          <a:custGeom>
            <a:avLst/>
            <a:gdLst>
              <a:gd name="connsiteX0" fmla="*/ 0 w 3113314"/>
              <a:gd name="connsiteY0" fmla="*/ 0 h 5595257"/>
              <a:gd name="connsiteX1" fmla="*/ 3113314 w 3113314"/>
              <a:gd name="connsiteY1" fmla="*/ 0 h 5595257"/>
              <a:gd name="connsiteX2" fmla="*/ 3113314 w 3113314"/>
              <a:gd name="connsiteY2" fmla="*/ 5595257 h 5595257"/>
              <a:gd name="connsiteX3" fmla="*/ 0 w 3113314"/>
              <a:gd name="connsiteY3" fmla="*/ 5595257 h 559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5595257">
                <a:moveTo>
                  <a:pt x="0" y="0"/>
                </a:moveTo>
                <a:lnTo>
                  <a:pt x="3113314" y="0"/>
                </a:lnTo>
                <a:lnTo>
                  <a:pt x="3113314" y="5595257"/>
                </a:lnTo>
                <a:lnTo>
                  <a:pt x="0" y="5595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DFA30D-D1C9-49D5-957C-67B3E215B5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9429" y="4332514"/>
            <a:ext cx="6422571" cy="2525485"/>
          </a:xfrm>
          <a:custGeom>
            <a:avLst/>
            <a:gdLst>
              <a:gd name="connsiteX0" fmla="*/ 0 w 6422571"/>
              <a:gd name="connsiteY0" fmla="*/ 0 h 2525485"/>
              <a:gd name="connsiteX1" fmla="*/ 6422571 w 6422571"/>
              <a:gd name="connsiteY1" fmla="*/ 0 h 2525485"/>
              <a:gd name="connsiteX2" fmla="*/ 6422571 w 6422571"/>
              <a:gd name="connsiteY2" fmla="*/ 2525485 h 2525485"/>
              <a:gd name="connsiteX3" fmla="*/ 0 w 6422571"/>
              <a:gd name="connsiteY3" fmla="*/ 2525485 h 25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2571" h="2525485">
                <a:moveTo>
                  <a:pt x="0" y="0"/>
                </a:moveTo>
                <a:lnTo>
                  <a:pt x="6422571" y="0"/>
                </a:lnTo>
                <a:lnTo>
                  <a:pt x="6422571" y="2525485"/>
                </a:lnTo>
                <a:lnTo>
                  <a:pt x="0" y="2525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D1147A-6B0C-93F9-3F47-93CEB146F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5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53F1-0EB5-4E28-8FFF-8B40EB22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955E5-E0A4-4FAD-BD37-8A752B668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98EF6-D696-4152-85BC-48D35A36E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F7E4D-E5A3-4871-8511-387B29E93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10472-3708-4E05-83EA-AE0FC0D3B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8B14F1-41B9-FDD7-8640-173B1A0461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A8FD-2FE1-4354-A58F-48CAA771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EA2419-18E2-77A6-52E7-8D54EE201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948945-A235-4C92-B078-63C93C812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9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2DCBB-A6F6-4531-9A4B-418151A3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C41FF-0715-4863-9959-945CA3321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6380CB-2AF0-AF60-8A12-CF76CD5E1DA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635" y="6188075"/>
            <a:ext cx="1143000" cy="533400"/>
          </a:xfrm>
          <a:prstGeom prst="rect">
            <a:avLst/>
          </a:prstGeom>
        </p:spPr>
      </p:pic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01C23D91-FD29-FD40-70BB-838CBC48D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78B67-D04D-B746-8448-297EB683B4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FB992-46A8-6050-A3E0-6281538937B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98910" y="6256051"/>
            <a:ext cx="3462727" cy="4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8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5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72" r:id="rId15"/>
    <p:sldLayoutId id="2147483675" r:id="rId16"/>
    <p:sldLayoutId id="2147483676" r:id="rId1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C5CF0D-37C0-A77E-6CD0-E7DA5FA0B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635" y="6188075"/>
            <a:ext cx="1143000" cy="533400"/>
          </a:xfrm>
          <a:prstGeom prst="rect">
            <a:avLst/>
          </a:prstGeom>
        </p:spPr>
      </p:pic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FE9C4638-86EF-A35D-48C0-01C17A46E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78B67-D04D-B746-8448-297EB683B4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9498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zsnow@nssf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hyperlink" Target="mailto:jmorrissey@nssf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E8F33A2-B664-6845-4EEB-923418F45DF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6335"/>
          <a:stretch/>
        </p:blipFill>
        <p:spPr>
          <a:xfrm>
            <a:off x="-1" y="-6972"/>
            <a:ext cx="7068477" cy="6884714"/>
          </a:xfrm>
          <a:custGeom>
            <a:avLst/>
            <a:gdLst>
              <a:gd name="connsiteX0" fmla="*/ 0 w 8904514"/>
              <a:gd name="connsiteY0" fmla="*/ 0 h 6893427"/>
              <a:gd name="connsiteX1" fmla="*/ 8904514 w 8904514"/>
              <a:gd name="connsiteY1" fmla="*/ 0 h 6893427"/>
              <a:gd name="connsiteX2" fmla="*/ 8904514 w 8904514"/>
              <a:gd name="connsiteY2" fmla="*/ 6893427 h 6893427"/>
              <a:gd name="connsiteX3" fmla="*/ 0 w 8904514"/>
              <a:gd name="connsiteY3" fmla="*/ 6893427 h 689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4514" h="6893427">
                <a:moveTo>
                  <a:pt x="0" y="0"/>
                </a:moveTo>
                <a:lnTo>
                  <a:pt x="8904514" y="0"/>
                </a:lnTo>
                <a:lnTo>
                  <a:pt x="8904514" y="6893427"/>
                </a:lnTo>
                <a:lnTo>
                  <a:pt x="0" y="6893427"/>
                </a:ln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121E490-8A87-E669-E89C-C0BD4DD1DEC1}"/>
              </a:ext>
            </a:extLst>
          </p:cNvPr>
          <p:cNvSpPr/>
          <p:nvPr/>
        </p:nvSpPr>
        <p:spPr>
          <a:xfrm>
            <a:off x="0" y="-58770"/>
            <a:ext cx="7038536" cy="6936512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2" name="Picture 11" descr="A person holding an object&#10;&#10;Description automatically generated">
            <a:extLst>
              <a:ext uri="{FF2B5EF4-FFF2-40B4-BE49-F238E27FC236}">
                <a16:creationId xmlns:a16="http://schemas.microsoft.com/office/drawing/2014/main" id="{E316A2EF-306D-9CDC-AC15-1C47B330E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9"/>
          <a:stretch/>
        </p:blipFill>
        <p:spPr>
          <a:xfrm>
            <a:off x="5988414" y="-58770"/>
            <a:ext cx="6409774" cy="697553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210020-6345-4712-8BBE-0553E7108FE0}"/>
              </a:ext>
            </a:extLst>
          </p:cNvPr>
          <p:cNvSpPr/>
          <p:nvPr/>
        </p:nvSpPr>
        <p:spPr>
          <a:xfrm>
            <a:off x="2496195" y="4361971"/>
            <a:ext cx="2385391" cy="429784"/>
          </a:xfrm>
          <a:prstGeom prst="roundRect">
            <a:avLst>
              <a:gd name="adj" fmla="val 42963"/>
            </a:avLst>
          </a:prstGeom>
          <a:solidFill>
            <a:srgbClr val="425371"/>
          </a:soli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nssf.org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plusone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395800F-DDE1-6B13-88E6-913233C60B4A}"/>
              </a:ext>
            </a:extLst>
          </p:cNvPr>
          <p:cNvSpPr txBox="1">
            <a:spLocks/>
          </p:cNvSpPr>
          <p:nvPr/>
        </p:nvSpPr>
        <p:spPr>
          <a:xfrm>
            <a:off x="5988414" y="2311859"/>
            <a:ext cx="5012855" cy="10044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0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WHERE TO SHOOT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C166D-CDDD-F335-D163-91B9DB7D3964}"/>
              </a:ext>
            </a:extLst>
          </p:cNvPr>
          <p:cNvSpPr/>
          <p:nvPr/>
        </p:nvSpPr>
        <p:spPr>
          <a:xfrm>
            <a:off x="7657338" y="3744509"/>
            <a:ext cx="3352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chemeClr val="tx2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Thousands of shooting ranges </a:t>
            </a:r>
          </a:p>
          <a:p>
            <a:pPr algn="r">
              <a:buClr>
                <a:schemeClr val="tx2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palm of your hand.</a:t>
            </a:r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13F44B00-DF0D-BA07-F414-CB7A2217E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59" y="1952820"/>
            <a:ext cx="3429000" cy="2197100"/>
          </a:xfrm>
          <a:prstGeom prst="rect">
            <a:avLst/>
          </a:prstGeom>
        </p:spPr>
      </p:pic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0B7408A-3AD3-B324-FE9C-9CB323C6C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62" y="5540362"/>
            <a:ext cx="1649676" cy="916487"/>
          </a:xfrm>
          <a:prstGeom prst="rect">
            <a:avLst/>
          </a:prstGeom>
        </p:spPr>
      </p:pic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467924C9-2D17-2982-DF52-9A33FB16C038}"/>
              </a:ext>
            </a:extLst>
          </p:cNvPr>
          <p:cNvSpPr/>
          <p:nvPr/>
        </p:nvSpPr>
        <p:spPr>
          <a:xfrm>
            <a:off x="8503110" y="4475640"/>
            <a:ext cx="2385391" cy="429784"/>
          </a:xfrm>
          <a:prstGeom prst="roundRect">
            <a:avLst>
              <a:gd name="adj" fmla="val 42963"/>
            </a:avLst>
          </a:prstGeom>
          <a:solidFill>
            <a:srgbClr val="425371"/>
          </a:soli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wheretoshoot.org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A11F1E-122E-898E-B875-A5B052ECD519}"/>
              </a:ext>
            </a:extLst>
          </p:cNvPr>
          <p:cNvSpPr/>
          <p:nvPr/>
        </p:nvSpPr>
        <p:spPr>
          <a:xfrm>
            <a:off x="1833533" y="3780588"/>
            <a:ext cx="352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chemeClr val="tx2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+ONE movement today!</a:t>
            </a:r>
          </a:p>
        </p:txBody>
      </p:sp>
    </p:spTree>
    <p:extLst>
      <p:ext uri="{BB962C8B-B14F-4D97-AF65-F5344CB8AC3E}">
        <p14:creationId xmlns:p14="http://schemas.microsoft.com/office/powerpoint/2010/main" val="4224262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2078680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Bottom Navigation Options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2986899"/>
            <a:ext cx="5548545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Resources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Video Gallery 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10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587" y="871748"/>
            <a:ext cx="2435397" cy="527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11FD3-8A47-0FF9-1A1B-C66100521C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111" y="871748"/>
            <a:ext cx="2435396" cy="52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06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194401" y="1216241"/>
            <a:ext cx="3757955" cy="471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Bottom Navigation - …More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11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148" y="907945"/>
            <a:ext cx="2584126" cy="5042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7DA7E-BC0C-45A9-83E8-733C069F6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1301" y="2244380"/>
            <a:ext cx="1816803" cy="39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90C42-5D51-A6D6-494D-5FC944FE7F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0711" y="677081"/>
            <a:ext cx="2435398" cy="52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3671" y="221291"/>
            <a:ext cx="3222617" cy="6530173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872048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Download &amp; Share Today!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1780267"/>
            <a:ext cx="5548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Android Version Coming Soon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12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4A65CD30-791A-E0A5-01D4-66A952F0E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53" y="719080"/>
            <a:ext cx="2591249" cy="5608114"/>
          </a:xfrm>
          <a:prstGeom prst="rect">
            <a:avLst/>
          </a:prstGeom>
        </p:spPr>
      </p:pic>
      <p:pic>
        <p:nvPicPr>
          <p:cNvPr id="6" name="Picture 5" descr="A person holding an object&#10;&#10;Description automatically generated">
            <a:extLst>
              <a:ext uri="{FF2B5EF4-FFF2-40B4-BE49-F238E27FC236}">
                <a16:creationId xmlns:a16="http://schemas.microsoft.com/office/drawing/2014/main" id="{E173D2DC-0B08-9E5F-A44C-2635F3457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33" y="2286069"/>
            <a:ext cx="6645673" cy="37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13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DA1937A-0780-A33E-E4D5-84D71200B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r="6335"/>
          <a:stretch/>
        </p:blipFill>
        <p:spPr>
          <a:xfrm>
            <a:off x="-369807" y="-34774"/>
            <a:ext cx="9035290" cy="6884714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EC6531-1D08-497B-9B7A-81B8C7DC6190}"/>
              </a:ext>
            </a:extLst>
          </p:cNvPr>
          <p:cNvSpPr/>
          <p:nvPr/>
        </p:nvSpPr>
        <p:spPr>
          <a:xfrm>
            <a:off x="-268972" y="-46653"/>
            <a:ext cx="8904514" cy="7122838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210020-6345-4712-8BBE-0553E7108FE0}"/>
              </a:ext>
            </a:extLst>
          </p:cNvPr>
          <p:cNvSpPr/>
          <p:nvPr/>
        </p:nvSpPr>
        <p:spPr>
          <a:xfrm>
            <a:off x="2273439" y="4790368"/>
            <a:ext cx="2385391" cy="429784"/>
          </a:xfrm>
          <a:prstGeom prst="roundRect">
            <a:avLst>
              <a:gd name="adj" fmla="val 42963"/>
            </a:avLst>
          </a:prstGeom>
          <a:solidFill>
            <a:srgbClr val="425371"/>
          </a:soli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Get Involved &amp; Share!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8BAF7-1B53-007D-92CD-DB374D3C4A53}"/>
              </a:ext>
            </a:extLst>
          </p:cNvPr>
          <p:cNvSpPr/>
          <p:nvPr/>
        </p:nvSpPr>
        <p:spPr>
          <a:xfrm>
            <a:off x="8635542" y="-34774"/>
            <a:ext cx="3697357" cy="6901487"/>
          </a:xfrm>
          <a:prstGeom prst="rect">
            <a:avLst/>
          </a:prstGeom>
          <a:solidFill>
            <a:srgbClr val="283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395800F-DDE1-6B13-88E6-913233C60B4A}"/>
              </a:ext>
            </a:extLst>
          </p:cNvPr>
          <p:cNvSpPr txBox="1">
            <a:spLocks/>
          </p:cNvSpPr>
          <p:nvPr/>
        </p:nvSpPr>
        <p:spPr>
          <a:xfrm>
            <a:off x="329488" y="2781434"/>
            <a:ext cx="6118446" cy="1677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Efforts to Help Secure the Future of Hunting &amp; Target Shooting</a:t>
            </a:r>
          </a:p>
        </p:txBody>
      </p:sp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0B7408A-3AD3-B324-FE9C-9CB323C6C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985" y="5685430"/>
            <a:ext cx="1143000" cy="63500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B81F482-E6CA-2022-641E-7CF1C3120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9"/>
          <a:stretch/>
        </p:blipFill>
        <p:spPr>
          <a:xfrm>
            <a:off x="8885768" y="2527783"/>
            <a:ext cx="3604158" cy="22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ullseye (target) - Wikipedia">
            <a:extLst>
              <a:ext uri="{FF2B5EF4-FFF2-40B4-BE49-F238E27FC236}">
                <a16:creationId xmlns:a16="http://schemas.microsoft.com/office/drawing/2014/main" id="{EEC5129E-1CE2-45AF-B6F8-E6BDCEE4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59" y="1189428"/>
            <a:ext cx="572051" cy="5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ullseye (target) - Wikipedia">
            <a:extLst>
              <a:ext uri="{FF2B5EF4-FFF2-40B4-BE49-F238E27FC236}">
                <a16:creationId xmlns:a16="http://schemas.microsoft.com/office/drawing/2014/main" id="{0D5F2F73-60DC-4298-8153-7F9120F0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59" y="2819073"/>
            <a:ext cx="572051" cy="5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ullseye (target) - Wikipedia">
            <a:extLst>
              <a:ext uri="{FF2B5EF4-FFF2-40B4-BE49-F238E27FC236}">
                <a16:creationId xmlns:a16="http://schemas.microsoft.com/office/drawing/2014/main" id="{289FC4DD-2320-4994-9B97-E0973F9E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59" y="4591353"/>
            <a:ext cx="572051" cy="5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D37F4-DDEB-44C5-80CE-12E08582BDE1}"/>
              </a:ext>
            </a:extLst>
          </p:cNvPr>
          <p:cNvSpPr txBox="1"/>
          <p:nvPr/>
        </p:nvSpPr>
        <p:spPr>
          <a:xfrm>
            <a:off x="542987" y="6043818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 Ownership and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Sport Shooting Participation in the U.S. in 2022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4568CB7-50FF-1F3F-6862-995DF061D7AC}"/>
              </a:ext>
            </a:extLst>
          </p:cNvPr>
          <p:cNvSpPr txBox="1">
            <a:spLocks/>
          </p:cNvSpPr>
          <p:nvPr/>
        </p:nvSpPr>
        <p:spPr>
          <a:xfrm>
            <a:off x="6126079" y="6477742"/>
            <a:ext cx="514564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C3B1E-3658-782A-3C15-47910F3D8DC2}"/>
              </a:ext>
            </a:extLst>
          </p:cNvPr>
          <p:cNvSpPr txBox="1"/>
          <p:nvPr/>
        </p:nvSpPr>
        <p:spPr>
          <a:xfrm>
            <a:off x="2687998" y="719734"/>
            <a:ext cx="8119799" cy="5056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In 2022, 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younger shooters made up the largest portion of shooters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, whereas the largest share in every other survey year was the 35‐ to 54‐year‐old age group. </a:t>
            </a:r>
            <a:b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In 2022, new shooters and nontraditional shooters (such as those who did not grow up in a household with a firearm that was used at least twice a year, and those who did not shoot until they were adults) 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went shooting at an indoor range markedly more</a:t>
            </a:r>
            <a:b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often than their counterparts did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The importance of self defense as a motivation for shooting has continued to rise over the years among new shooters. This trend provides further </a:t>
            </a:r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evidence of the growth of nontraditional entry into shooting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369509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144A1-728F-4465-9E2F-76D89A24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03" y="545723"/>
            <a:ext cx="10725151" cy="561303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According to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Firearm Ownership and Sport Shooting Participation in the U.S. in 2022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survey data …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Approximately 5% of respondents did not go hunting and 4% did not go target shooting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two reasons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and we’ve heard them before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914377" lvl="1" indent="-457189">
              <a:spcAft>
                <a:spcPts val="1200"/>
              </a:spcAft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Don’t know where to go / no access / no place nearby</a:t>
            </a:r>
          </a:p>
          <a:p>
            <a:pPr marL="914377" lvl="1" indent="-457189">
              <a:spcAft>
                <a:spcPts val="1200"/>
              </a:spcAft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one to go with / not invited to go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addition, according to the survey data, 1% did not go hunting because they 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don’t know how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Approximately 56% of respondents did not go hunting and 54% of respondents did not go target shooting for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main reason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marL="457189" lvl="1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Interest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E2CF7-F61A-AE6A-98D1-4382DE79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391" y="6018881"/>
            <a:ext cx="1327063" cy="6192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B20635-14D1-7825-F63D-60749551C1FF}"/>
              </a:ext>
            </a:extLst>
          </p:cNvPr>
          <p:cNvSpPr txBox="1">
            <a:spLocks/>
          </p:cNvSpPr>
          <p:nvPr/>
        </p:nvSpPr>
        <p:spPr>
          <a:xfrm>
            <a:off x="800100" y="4747374"/>
            <a:ext cx="10591800" cy="211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buFont typeface="Arial" panose="020B0604020202020204" pitchFamily="34" charset="0"/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3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E7625B4-455E-40F5-B163-98C0916DA561}"/>
              </a:ext>
            </a:extLst>
          </p:cNvPr>
          <p:cNvSpPr/>
          <p:nvPr/>
        </p:nvSpPr>
        <p:spPr>
          <a:xfrm>
            <a:off x="9035143" y="1088571"/>
            <a:ext cx="696685" cy="6966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364CB-8257-49D3-B841-8E7A6387FD88}"/>
              </a:ext>
            </a:extLst>
          </p:cNvPr>
          <p:cNvSpPr/>
          <p:nvPr/>
        </p:nvSpPr>
        <p:spPr>
          <a:xfrm>
            <a:off x="10101943" y="4423674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82AED7-B333-4216-87A4-5962DEF9AFA9}"/>
              </a:ext>
            </a:extLst>
          </p:cNvPr>
          <p:cNvSpPr/>
          <p:nvPr/>
        </p:nvSpPr>
        <p:spPr>
          <a:xfrm>
            <a:off x="11081657" y="1785256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190E70-3D8A-428B-92A1-FAD602DBB347}"/>
              </a:ext>
            </a:extLst>
          </p:cNvPr>
          <p:cNvSpPr/>
          <p:nvPr/>
        </p:nvSpPr>
        <p:spPr>
          <a:xfrm>
            <a:off x="9695454" y="2726245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EC8ECDC-0C39-C391-D0AA-B514A66BE0FE}"/>
              </a:ext>
            </a:extLst>
          </p:cNvPr>
          <p:cNvSpPr txBox="1">
            <a:spLocks/>
          </p:cNvSpPr>
          <p:nvPr/>
        </p:nvSpPr>
        <p:spPr>
          <a:xfrm>
            <a:off x="5744817" y="6366289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16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black and white infographic with text&#10;&#10;Description automatically generated">
            <a:extLst>
              <a:ext uri="{FF2B5EF4-FFF2-40B4-BE49-F238E27FC236}">
                <a16:creationId xmlns:a16="http://schemas.microsoft.com/office/drawing/2014/main" id="{84EA7EBE-3EA1-572C-CBCC-D6804579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726" y="334242"/>
            <a:ext cx="8760052" cy="59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2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F6303604-EE9D-A292-D5B8-822052D1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1" y="12305"/>
            <a:ext cx="9597641" cy="68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8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C250546-5EF9-4ADE-9961-BD0B37ED6D29}"/>
              </a:ext>
            </a:extLst>
          </p:cNvPr>
          <p:cNvSpPr/>
          <p:nvPr/>
        </p:nvSpPr>
        <p:spPr>
          <a:xfrm>
            <a:off x="2220685" y="552136"/>
            <a:ext cx="696685" cy="6966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00E26B-62C0-4562-9FAE-E1FC97F2267C}"/>
              </a:ext>
            </a:extLst>
          </p:cNvPr>
          <p:cNvSpPr/>
          <p:nvPr/>
        </p:nvSpPr>
        <p:spPr>
          <a:xfrm>
            <a:off x="973562" y="3494983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2AEFA3-93C1-46AE-9249-CABA8D32B9E2}"/>
              </a:ext>
            </a:extLst>
          </p:cNvPr>
          <p:cNvSpPr/>
          <p:nvPr/>
        </p:nvSpPr>
        <p:spPr>
          <a:xfrm>
            <a:off x="642257" y="1142999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4888E8-4B04-4B56-8907-F46A8604C480}"/>
              </a:ext>
            </a:extLst>
          </p:cNvPr>
          <p:cNvSpPr/>
          <p:nvPr/>
        </p:nvSpPr>
        <p:spPr>
          <a:xfrm>
            <a:off x="1937656" y="2214618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7625B4-455E-40F5-B163-98C0916DA561}"/>
              </a:ext>
            </a:extLst>
          </p:cNvPr>
          <p:cNvSpPr/>
          <p:nvPr/>
        </p:nvSpPr>
        <p:spPr>
          <a:xfrm>
            <a:off x="9035143" y="1088571"/>
            <a:ext cx="696685" cy="6966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364CB-8257-49D3-B841-8E7A6387FD88}"/>
              </a:ext>
            </a:extLst>
          </p:cNvPr>
          <p:cNvSpPr/>
          <p:nvPr/>
        </p:nvSpPr>
        <p:spPr>
          <a:xfrm>
            <a:off x="10101943" y="4423674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82AED7-B333-4216-87A4-5962DEF9AFA9}"/>
              </a:ext>
            </a:extLst>
          </p:cNvPr>
          <p:cNvSpPr/>
          <p:nvPr/>
        </p:nvSpPr>
        <p:spPr>
          <a:xfrm>
            <a:off x="11081657" y="1785256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190E70-3D8A-428B-92A1-FAD602DBB347}"/>
              </a:ext>
            </a:extLst>
          </p:cNvPr>
          <p:cNvSpPr/>
          <p:nvPr/>
        </p:nvSpPr>
        <p:spPr>
          <a:xfrm>
            <a:off x="9695454" y="2726245"/>
            <a:ext cx="326570" cy="326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EC8ECDC-0C39-C391-D0AA-B514A66BE0FE}"/>
              </a:ext>
            </a:extLst>
          </p:cNvPr>
          <p:cNvSpPr txBox="1">
            <a:spLocks/>
          </p:cNvSpPr>
          <p:nvPr/>
        </p:nvSpPr>
        <p:spPr>
          <a:xfrm>
            <a:off x="5744817" y="6366289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18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EF76332-1C6E-62A0-7F19-F00A6754F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55" y="2961909"/>
            <a:ext cx="3198443" cy="1066148"/>
          </a:xfrm>
          <a:prstGeom prst="rect">
            <a:avLst/>
          </a:prstGeom>
        </p:spPr>
      </p:pic>
      <p:pic>
        <p:nvPicPr>
          <p:cNvPr id="17" name="Picture 16" descr="A logo with green and orange arrows&#10;&#10;Description automatically generated">
            <a:extLst>
              <a:ext uri="{FF2B5EF4-FFF2-40B4-BE49-F238E27FC236}">
                <a16:creationId xmlns:a16="http://schemas.microsoft.com/office/drawing/2014/main" id="{A3B3BBC8-9619-25CC-A21F-F800A2238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154" y="3821553"/>
            <a:ext cx="2281745" cy="1563030"/>
          </a:xfrm>
          <a:prstGeom prst="rect">
            <a:avLst/>
          </a:prstGeom>
        </p:spPr>
      </p:pic>
      <p:pic>
        <p:nvPicPr>
          <p:cNvPr id="18" name="Picture 17" descr="A logo for a sports team&#10;&#10;Description automatically generated">
            <a:extLst>
              <a:ext uri="{FF2B5EF4-FFF2-40B4-BE49-F238E27FC236}">
                <a16:creationId xmlns:a16="http://schemas.microsoft.com/office/drawing/2014/main" id="{AC5C2464-7F47-3F81-71C2-3247039AD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277" y="1248821"/>
            <a:ext cx="2349500" cy="1968500"/>
          </a:xfrm>
          <a:prstGeom prst="rect">
            <a:avLst/>
          </a:prstGeom>
        </p:spPr>
      </p:pic>
      <p:pic>
        <p:nvPicPr>
          <p:cNvPr id="19" name="Picture 18" descr="A logo of a person shooting a bow and arrow&#10;&#10;Description automatically generated">
            <a:extLst>
              <a:ext uri="{FF2B5EF4-FFF2-40B4-BE49-F238E27FC236}">
                <a16:creationId xmlns:a16="http://schemas.microsoft.com/office/drawing/2014/main" id="{1A27CB54-0457-9A34-1ED7-019D13DC7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83" y="1319268"/>
            <a:ext cx="2451100" cy="1790700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8C6D9A7C-F3FE-77C1-D994-9121E266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011" y="3715484"/>
            <a:ext cx="1687043" cy="15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46176-01DB-8546-A223-06BE3598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46" y="6032480"/>
            <a:ext cx="1467509" cy="7558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680C5C-BAAB-2D43-AC5D-8B1E42A34E11}"/>
              </a:ext>
            </a:extLst>
          </p:cNvPr>
          <p:cNvSpPr/>
          <p:nvPr/>
        </p:nvSpPr>
        <p:spPr>
          <a:xfrm>
            <a:off x="85001" y="6529637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06A158F-4EC5-6D47-BD15-D084FD9AF47A}" type="slidenum"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597C369-B4CB-44FB-B9B3-A35E052FB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8389"/>
            <a:ext cx="1218726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701BFD-CC99-5F12-6A04-BFEC885DE190}"/>
              </a:ext>
            </a:extLst>
          </p:cNvPr>
          <p:cNvSpPr/>
          <p:nvPr/>
        </p:nvSpPr>
        <p:spPr>
          <a:xfrm>
            <a:off x="1272864" y="1734839"/>
            <a:ext cx="61743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Digital Tools</a:t>
            </a:r>
          </a:p>
          <a:p>
            <a:pPr marL="214313" indent="-214313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Build Out +ONE Promotions</a:t>
            </a:r>
          </a:p>
          <a:p>
            <a:pPr marL="214313" indent="-214313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Share Shooting Mentorship Moments | +ONE Movement Facebook Page – 22K followers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778B5-D7CA-2CBB-BB57-7E7FEFD68BAF}"/>
              </a:ext>
            </a:extLst>
          </p:cNvPr>
          <p:cNvSpPr txBox="1"/>
          <p:nvPr/>
        </p:nvSpPr>
        <p:spPr>
          <a:xfrm>
            <a:off x="411195" y="313466"/>
            <a:ext cx="336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53885-A1C2-7BE7-5B63-7DBA6AE97310}"/>
              </a:ext>
            </a:extLst>
          </p:cNvPr>
          <p:cNvSpPr txBox="1"/>
          <p:nvPr/>
        </p:nvSpPr>
        <p:spPr>
          <a:xfrm>
            <a:off x="1325594" y="3900504"/>
            <a:ext cx="61743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NSSF.ORG/PLUSONE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LETSGOSHOOTING.ORG/PLUSONEMOVEMENT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6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CE2AFB-D847-AE40-AE84-2A489157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46" y="6032480"/>
            <a:ext cx="1467509" cy="755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D0C513-1E8A-AD40-B5B1-2BE0EDCF47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B6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889B4-C9ED-1E49-A95E-7ABDFE45EE3F}"/>
              </a:ext>
            </a:extLst>
          </p:cNvPr>
          <p:cNvSpPr/>
          <p:nvPr/>
        </p:nvSpPr>
        <p:spPr>
          <a:xfrm>
            <a:off x="85001" y="6529637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06A158F-4EC5-6D47-BD15-D084FD9AF47A}" type="slidenum"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C32E38-CD11-7541-90BD-F58F13AE2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36" y="2278194"/>
            <a:ext cx="4932032" cy="2301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F5C18-87F0-41FB-8DCA-207D04B2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229" y="1943511"/>
            <a:ext cx="3846459" cy="5147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NSSF’s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2D407-4CDC-4186-AD52-6B1C82CD3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354" y="2527861"/>
            <a:ext cx="5020212" cy="24938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To promote, protect and preserve hunting and the shooting sports 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Formed in 1961, NSSF has a membership of thousands of manufacturers, distributors, firearms retailers, shooting ranges, sportsmen’s organizations and publishers nationwide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Why do most companies join and participate? To support the mission, stay and grow the business!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9ACE2A-8B6D-1646-8E61-B792F0B6A019}"/>
              </a:ext>
            </a:extLst>
          </p:cNvPr>
          <p:cNvCxnSpPr/>
          <p:nvPr/>
        </p:nvCxnSpPr>
        <p:spPr>
          <a:xfrm>
            <a:off x="7749309" y="2458235"/>
            <a:ext cx="25954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9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9B2E63-95BA-42B3-BDB3-3EE96198E291}"/>
              </a:ext>
            </a:extLst>
          </p:cNvPr>
          <p:cNvSpPr/>
          <p:nvPr/>
        </p:nvSpPr>
        <p:spPr>
          <a:xfrm>
            <a:off x="674691" y="1363196"/>
            <a:ext cx="6807788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Aft>
                <a:spcPts val="1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Become an official partner, supporting business or ambassador</a:t>
            </a:r>
          </a:p>
          <a:p>
            <a:pPr marL="895328" lvl="1" indent="-285744">
              <a:spcAft>
                <a:spcPts val="1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part of the story.</a:t>
            </a:r>
          </a:p>
          <a:p>
            <a:pPr marL="895328" lvl="1" indent="-285744">
              <a:spcAft>
                <a:spcPts val="1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a leader in education.</a:t>
            </a:r>
          </a:p>
          <a:p>
            <a:pPr marL="895328" lvl="1" indent="-285744">
              <a:spcAft>
                <a:spcPts val="1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 secure the future of hunting and shooting sports.</a:t>
            </a:r>
          </a:p>
          <a:p>
            <a:pPr marL="285744" indent="-285744">
              <a:spcAft>
                <a:spcPts val="1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Contact Zach Snow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zsnow@nssf.org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Justin Morrissey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jmorrissey@nssf.org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F2D55-4AEC-0F79-D79D-1D0D9FD49987}"/>
              </a:ext>
            </a:extLst>
          </p:cNvPr>
          <p:cNvSpPr txBox="1"/>
          <p:nvPr/>
        </p:nvSpPr>
        <p:spPr>
          <a:xfrm>
            <a:off x="548260" y="417955"/>
            <a:ext cx="721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Join the +ONE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91285-1AA1-F7D1-31D3-65E4246FF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9" r="13468"/>
          <a:stretch/>
        </p:blipFill>
        <p:spPr>
          <a:xfrm>
            <a:off x="8014356" y="580784"/>
            <a:ext cx="3653795" cy="3669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33D05C-13D8-07D9-2584-602097AD3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13"/>
          <a:stretch/>
        </p:blipFill>
        <p:spPr>
          <a:xfrm>
            <a:off x="7758953" y="2394206"/>
            <a:ext cx="2642706" cy="35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62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47044" y="476313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Website &amp;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47044" y="1384532"/>
            <a:ext cx="5548545" cy="258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The largest and most comprehensive database of shooting ranges. Search for ranges near you—or anywhere in North America—and see what each range has to offer.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History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WTS App Revamp Objectives 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3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A8220-9919-8A94-1F47-01E0429A33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380" y="3175313"/>
            <a:ext cx="4324188" cy="2821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office supplies, mobile phone, pen, gadget&#10;&#10;Description automatically generated">
            <a:extLst>
              <a:ext uri="{FF2B5EF4-FFF2-40B4-BE49-F238E27FC236}">
                <a16:creationId xmlns:a16="http://schemas.microsoft.com/office/drawing/2014/main" id="{2FC4FCAF-AD07-D068-AA36-6D4662C2B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88887" y="-50665"/>
            <a:ext cx="7287039" cy="61212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CBF7DC-2CC3-5860-1D9D-2BB5C3ED8407}"/>
              </a:ext>
            </a:extLst>
          </p:cNvPr>
          <p:cNvSpPr/>
          <p:nvPr/>
        </p:nvSpPr>
        <p:spPr>
          <a:xfrm flipH="1">
            <a:off x="4392705" y="-1757083"/>
            <a:ext cx="205446" cy="7827681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8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2078680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App 2.0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2986899"/>
            <a:ext cx="5548545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Relaunched on App Store this June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Fully Redesigned and Built from Ground Up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Packed with Features and Resources for New and Established Target Shooters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4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914" y="1200444"/>
            <a:ext cx="2627993" cy="42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0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6170948" y="1617043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Home Page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6170948" y="2525262"/>
            <a:ext cx="5548545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Sponsors Pop Up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Rotating Tile Header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Search Options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5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868" y="1231126"/>
            <a:ext cx="2594835" cy="4111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40378-4363-D7CD-7A8F-039CD8A578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45461">
            <a:off x="4408748" y="3139434"/>
            <a:ext cx="1985485" cy="27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5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2078680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Expanded Filter Options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2986899"/>
            <a:ext cx="5548545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Range Type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Range Distance for Rifle/Handgun Shooting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Services Available   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6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987" y="871644"/>
            <a:ext cx="2476597" cy="51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9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2078680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Map Display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2986899"/>
            <a:ext cx="5548545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Pin Distinctions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Use Search Bar to Explore Beyond Current Location   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7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587" y="871749"/>
            <a:ext cx="2435396" cy="52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7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2078680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Range Info Display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2986899"/>
            <a:ext cx="5548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Two Ways to Review Range Information 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8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384" y="871067"/>
            <a:ext cx="2363803" cy="5115866"/>
          </a:xfrm>
          <a:prstGeom prst="rect">
            <a:avLst/>
          </a:prstGeom>
        </p:spPr>
      </p:pic>
      <p:pic>
        <p:nvPicPr>
          <p:cNvPr id="9" name="Picture 8" descr="A screenshot of a phone number&#10;&#10;Description automatically generated">
            <a:extLst>
              <a:ext uri="{FF2B5EF4-FFF2-40B4-BE49-F238E27FC236}">
                <a16:creationId xmlns:a16="http://schemas.microsoft.com/office/drawing/2014/main" id="{2C0F0F9C-482C-EF9C-7590-2943708EF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72" y="4082647"/>
            <a:ext cx="1826408" cy="1460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90AF0-1311-CF9C-AEE9-7A613CF028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7321" y="546179"/>
            <a:ext cx="2435395" cy="49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1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B9EA659-38CE-2080-EF37-973573F74E12}"/>
              </a:ext>
            </a:extLst>
          </p:cNvPr>
          <p:cNvSpPr/>
          <p:nvPr/>
        </p:nvSpPr>
        <p:spPr>
          <a:xfrm>
            <a:off x="-445063" y="1493314"/>
            <a:ext cx="3638349" cy="3638349"/>
          </a:xfrm>
          <a:prstGeom prst="ellipse">
            <a:avLst/>
          </a:prstGeom>
          <a:solidFill>
            <a:srgbClr val="4253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F7C8-88FD-FF7A-40D2-21319236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794" y="327827"/>
            <a:ext cx="3060835" cy="6202346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88C7413C-BBE0-41EE-917D-CB92395ECA7D}"/>
              </a:ext>
            </a:extLst>
          </p:cNvPr>
          <p:cNvSpPr/>
          <p:nvPr/>
        </p:nvSpPr>
        <p:spPr>
          <a:xfrm>
            <a:off x="11468052" y="4867160"/>
            <a:ext cx="316114" cy="316114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D5EC511-197C-4A01-B7FE-C8B3F352AD99}"/>
              </a:ext>
            </a:extLst>
          </p:cNvPr>
          <p:cNvSpPr txBox="1">
            <a:spLocks/>
          </p:cNvSpPr>
          <p:nvPr/>
        </p:nvSpPr>
        <p:spPr>
          <a:xfrm>
            <a:off x="5327568" y="2078680"/>
            <a:ext cx="5503209" cy="434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25371"/>
                </a:solidFill>
                <a:latin typeface="Arial" panose="020B0604020202020204" pitchFamily="34" charset="0"/>
              </a:rPr>
              <a:t>Where To Shoot 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New Features &amp; Resources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EE84E-B533-4FBE-BC48-5FDB5D5D4C1D}"/>
              </a:ext>
            </a:extLst>
          </p:cNvPr>
          <p:cNvSpPr txBox="1"/>
          <p:nvPr/>
        </p:nvSpPr>
        <p:spPr>
          <a:xfrm>
            <a:off x="5327568" y="2986899"/>
            <a:ext cx="5548545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Featuring Host Ranges’ First Shots Events (plan to expand in future versions)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Videos To Build Knowledge Base and Encourage Increased Trigger Time 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43402A-C9C4-0401-B347-46851F1F34E2}"/>
              </a:ext>
            </a:extLst>
          </p:cNvPr>
          <p:cNvSpPr txBox="1">
            <a:spLocks/>
          </p:cNvSpPr>
          <p:nvPr/>
        </p:nvSpPr>
        <p:spPr>
          <a:xfrm>
            <a:off x="5744817" y="6356350"/>
            <a:ext cx="702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E84B4E8-AA04-4942-9052-F499E74D5862}" type="slidenum">
              <a:rPr lang="en-US" sz="1400" smtClean="0">
                <a:solidFill>
                  <a:schemeClr val="bg1">
                    <a:lumMod val="50000"/>
                  </a:schemeClr>
                </a:solidFill>
              </a:rPr>
              <a:pPr algn="ctr"/>
              <a:t>9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Screenshot of a screenshot of a video game&#10;&#10;Description automatically generated">
            <a:extLst>
              <a:ext uri="{FF2B5EF4-FFF2-40B4-BE49-F238E27FC236}">
                <a16:creationId xmlns:a16="http://schemas.microsoft.com/office/drawing/2014/main" id="{7822330F-D078-7EEF-F7F8-4BE219A5D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92" y="1415105"/>
            <a:ext cx="2605958" cy="41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98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2B0"/>
      </a:accent1>
      <a:accent2>
        <a:srgbClr val="0094C8"/>
      </a:accent2>
      <a:accent3>
        <a:srgbClr val="00A4DE"/>
      </a:accent3>
      <a:accent4>
        <a:srgbClr val="00B0F0"/>
      </a:accent4>
      <a:accent5>
        <a:srgbClr val="0094C8"/>
      </a:accent5>
      <a:accent6>
        <a:srgbClr val="0082B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10927</TotalTime>
  <Words>1214</Words>
  <Application>Microsoft Office PowerPoint</Application>
  <PresentationFormat>Widescreen</PresentationFormat>
  <Paragraphs>138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Helvetica Light</vt:lpstr>
      <vt:lpstr>Proxima Nova Black</vt:lpstr>
      <vt:lpstr>Symbol</vt:lpstr>
      <vt:lpstr>Office Theme</vt:lpstr>
      <vt:lpstr>Custom Design</vt:lpstr>
      <vt:lpstr>PowerPoint Presentation</vt:lpstr>
      <vt:lpstr>NSSF’s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Zach Snow</cp:lastModifiedBy>
  <cp:revision>98</cp:revision>
  <dcterms:created xsi:type="dcterms:W3CDTF">2018-08-13T13:07:48Z</dcterms:created>
  <dcterms:modified xsi:type="dcterms:W3CDTF">2023-10-06T13:00:57Z</dcterms:modified>
</cp:coreProperties>
</file>