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olors2.xml" ContentType="application/vnd.ms-office.chartcolorstyle+xml"/>
  <Override PartName="/ppt/theme/theme1.xml" ContentType="application/vnd.openxmlformats-officedocument.theme+xml"/>
  <Override PartName="/ppt/charts/style2.xml" ContentType="application/vnd.ms-office.chartstyle+xml"/>
  <Override PartName="/ppt/notesMasters/notesMaster1.xml" ContentType="application/vnd.openxmlformats-officedocument.presentationml.notesMaster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9" r:id="rId2"/>
    <p:sldId id="440" r:id="rId3"/>
    <p:sldId id="309" r:id="rId4"/>
    <p:sldId id="477" r:id="rId5"/>
    <p:sldId id="478" r:id="rId6"/>
    <p:sldId id="479" r:id="rId7"/>
    <p:sldId id="480" r:id="rId8"/>
    <p:sldId id="481" r:id="rId9"/>
    <p:sldId id="472" r:id="rId10"/>
    <p:sldId id="256" r:id="rId11"/>
    <p:sldId id="492" r:id="rId12"/>
    <p:sldId id="471" r:id="rId13"/>
    <p:sldId id="488" r:id="rId14"/>
    <p:sldId id="496" r:id="rId15"/>
    <p:sldId id="373" r:id="rId16"/>
    <p:sldId id="490" r:id="rId17"/>
    <p:sldId id="434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315"/>
    <p:restoredTop sz="75275"/>
  </p:normalViewPr>
  <p:slideViewPr>
    <p:cSldViewPr snapToGrid="0" snapToObjects="1">
      <p:cViewPr varScale="1">
        <p:scale>
          <a:sx n="50" d="100"/>
          <a:sy n="50" d="100"/>
        </p:scale>
        <p:origin x="168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Do you approve or disapprove of legal hunting? (General population)</a:t>
            </a:r>
          </a:p>
        </c:rich>
      </c:tx>
      <c:layout>
        <c:manualLayout>
          <c:xMode val="edge"/>
          <c:yMode val="edge"/>
          <c:x val="0.15384694303431629"/>
          <c:y val="3.5565744328980818E-2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432852386237514"/>
          <c:y val="0.21859706362153344"/>
          <c:w val="0.84905660377358494"/>
          <c:h val="0.65579119086460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DATA!$B$3</c:f>
              <c:strCache>
                <c:ptCount val="1"/>
                <c:pt idx="0">
                  <c:v>1995</c:v>
                </c:pt>
              </c:strCache>
            </c:strRef>
          </c:tx>
          <c:spPr>
            <a:solidFill>
              <a:schemeClr val="accent1">
                <a:tint val="43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D55-FA44-AF6D-EFBA042839AA}"/>
                </c:ext>
              </c:extLst>
            </c:dLbl>
            <c:dLbl>
              <c:idx val="1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D55-FA44-AF6D-EFBA042839AA}"/>
                </c:ext>
              </c:extLst>
            </c:dLbl>
            <c:dLbl>
              <c:idx val="2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3D55-FA44-AF6D-EFBA042839AA}"/>
                </c:ext>
              </c:extLst>
            </c:dLbl>
            <c:dLbl>
              <c:idx val="3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D55-FA44-AF6D-EFBA042839AA}"/>
                </c:ext>
              </c:extLst>
            </c:dLbl>
            <c:dLbl>
              <c:idx val="4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3D55-FA44-AF6D-EFBA042839AA}"/>
                </c:ext>
              </c:extLst>
            </c:dLbl>
            <c:dLbl>
              <c:idx val="5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D55-FA44-AF6D-EFBA042839AA}"/>
                </c:ext>
              </c:extLst>
            </c:dLbl>
            <c:dLbl>
              <c:idx val="6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3D55-FA44-AF6D-EFBA042839AA}"/>
                </c:ext>
              </c:extLst>
            </c:dLbl>
            <c:dLbl>
              <c:idx val="7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3D55-FA44-AF6D-EFBA042839AA}"/>
                </c:ext>
              </c:extLst>
            </c:dLbl>
            <c:dLbl>
              <c:idx val="8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3D55-FA44-AF6D-EFBA042839AA}"/>
                </c:ext>
              </c:extLst>
            </c:dLbl>
            <c:dLbl>
              <c:idx val="9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3D55-FA44-AF6D-EFBA042839AA}"/>
                </c:ext>
              </c:extLst>
            </c:dLbl>
            <c:dLbl>
              <c:idx val="10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3D55-FA44-AF6D-EFBA042839AA}"/>
                </c:ext>
              </c:extLst>
            </c:dLbl>
            <c:dLbl>
              <c:idx val="11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3D55-FA44-AF6D-EFBA042839AA}"/>
                </c:ext>
              </c:extLst>
            </c:dLbl>
            <c:dLbl>
              <c:idx val="12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3D55-FA44-AF6D-EFBA042839AA}"/>
                </c:ext>
              </c:extLst>
            </c:dLbl>
            <c:dLbl>
              <c:idx val="13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3D55-FA44-AF6D-EFBA042839AA}"/>
                </c:ext>
              </c:extLst>
            </c:dLbl>
            <c:dLbl>
              <c:idx val="14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3D55-FA44-AF6D-EFBA042839AA}"/>
                </c:ext>
              </c:extLst>
            </c:dLbl>
            <c:numFmt formatCode="0" sourceLinked="0"/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DATA!$A$4:$A$5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DATA!$B$4:$B$5</c:f>
              <c:numCache>
                <c:formatCode>General</c:formatCode>
                <c:ptCount val="2"/>
                <c:pt idx="0">
                  <c:v>73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D55-FA44-AF6D-EFBA042839AA}"/>
            </c:ext>
          </c:extLst>
        </c:ser>
        <c:ser>
          <c:idx val="1"/>
          <c:order val="1"/>
          <c:tx>
            <c:strRef>
              <c:f>DATA!$C$3</c:f>
              <c:strCache>
                <c:ptCount val="1"/>
                <c:pt idx="0">
                  <c:v>2003</c:v>
                </c:pt>
              </c:strCache>
            </c:strRef>
          </c:tx>
          <c:spPr>
            <a:solidFill>
              <a:schemeClr val="accent1">
                <a:tint val="56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D55-FA44-AF6D-EFBA042839AA}"/>
                </c:ext>
              </c:extLst>
            </c:dLbl>
            <c:dLbl>
              <c:idx val="1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D55-FA44-AF6D-EFBA042839AA}"/>
                </c:ext>
              </c:extLst>
            </c:dLbl>
            <c:dLbl>
              <c:idx val="2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D55-FA44-AF6D-EFBA042839AA}"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DATA!$A$4:$A$5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DATA!$C$4:$C$5</c:f>
              <c:numCache>
                <c:formatCode>General</c:formatCode>
                <c:ptCount val="2"/>
                <c:pt idx="0">
                  <c:v>75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D55-FA44-AF6D-EFBA042839AA}"/>
            </c:ext>
          </c:extLst>
        </c:ser>
        <c:ser>
          <c:idx val="2"/>
          <c:order val="2"/>
          <c:tx>
            <c:strRef>
              <c:f>DATA!$D$3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1">
                <a:tint val="69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D55-FA44-AF6D-EFBA042839AA}"/>
                </c:ext>
              </c:extLst>
            </c:dLbl>
            <c:dLbl>
              <c:idx val="1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D55-FA44-AF6D-EFBA042839AA}"/>
                </c:ext>
              </c:extLst>
            </c:dLbl>
            <c:dLbl>
              <c:idx val="2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D55-FA44-AF6D-EFBA042839AA}"/>
                </c:ext>
              </c:extLst>
            </c:dLbl>
            <c:dLbl>
              <c:idx val="3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D55-FA44-AF6D-EFBA042839AA}"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DATA!$A$4:$A$5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DATA!$D$4:$D$5</c:f>
              <c:numCache>
                <c:formatCode>General</c:formatCode>
                <c:ptCount val="2"/>
                <c:pt idx="0">
                  <c:v>78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3D55-FA44-AF6D-EFBA042839AA}"/>
            </c:ext>
          </c:extLst>
        </c:ser>
        <c:ser>
          <c:idx val="3"/>
          <c:order val="3"/>
          <c:tx>
            <c:strRef>
              <c:f>DATA!$E$3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>
                <a:tint val="81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D55-FA44-AF6D-EFBA042839AA}"/>
                </c:ext>
              </c:extLst>
            </c:dLbl>
            <c:dLbl>
              <c:idx val="1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D55-FA44-AF6D-EFBA042839AA}"/>
                </c:ext>
              </c:extLst>
            </c:dLbl>
            <c:dLbl>
              <c:idx val="2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D55-FA44-AF6D-EFBA042839AA}"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DATA!$A$4:$A$5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DATA!$E$4:$E$5</c:f>
              <c:numCache>
                <c:formatCode>General</c:formatCode>
                <c:ptCount val="2"/>
                <c:pt idx="0">
                  <c:v>74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3D55-FA44-AF6D-EFBA042839AA}"/>
            </c:ext>
          </c:extLst>
        </c:ser>
        <c:ser>
          <c:idx val="4"/>
          <c:order val="4"/>
          <c:tx>
            <c:strRef>
              <c:f>DATA!$F$3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1">
                <a:tint val="94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3D55-FA44-AF6D-EFBA042839AA}"/>
                </c:ext>
              </c:extLst>
            </c:dLbl>
            <c:dLbl>
              <c:idx val="1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3D55-FA44-AF6D-EFBA042839AA}"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DATA!$A$4:$A$5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DATA!$F$4:$F$5</c:f>
              <c:numCache>
                <c:formatCode>General</c:formatCode>
                <c:ptCount val="2"/>
                <c:pt idx="0">
                  <c:v>79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3D55-FA44-AF6D-EFBA042839AA}"/>
            </c:ext>
          </c:extLst>
        </c:ser>
        <c:ser>
          <c:idx val="5"/>
          <c:order val="5"/>
          <c:tx>
            <c:strRef>
              <c:f>DATA!$G$3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shade val="93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3D55-FA44-AF6D-EFBA042839AA}"/>
                </c:ext>
              </c:extLst>
            </c:dLbl>
            <c:dLbl>
              <c:idx val="1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3D55-FA44-AF6D-EFBA042839AA}"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DATA!$A$4:$A$5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DATA!$G$4:$G$5</c:f>
              <c:numCache>
                <c:formatCode>General</c:formatCode>
                <c:ptCount val="2"/>
                <c:pt idx="0">
                  <c:v>77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3D55-FA44-AF6D-EFBA042839AA}"/>
            </c:ext>
          </c:extLst>
        </c:ser>
        <c:ser>
          <c:idx val="6"/>
          <c:order val="6"/>
          <c:tx>
            <c:strRef>
              <c:f>DATA!$H$3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shade val="80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3D55-FA44-AF6D-EFBA042839AA}"/>
                </c:ext>
              </c:extLst>
            </c:dLbl>
            <c:dLbl>
              <c:idx val="1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3D55-FA44-AF6D-EFBA042839AA}"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DATA!$A$4:$A$5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DATA!$H$4:$H$5</c:f>
              <c:numCache>
                <c:formatCode>General</c:formatCode>
                <c:ptCount val="2"/>
                <c:pt idx="0">
                  <c:v>79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3D55-FA44-AF6D-EFBA042839AA}"/>
            </c:ext>
          </c:extLst>
        </c:ser>
        <c:ser>
          <c:idx val="7"/>
          <c:order val="7"/>
          <c:tx>
            <c:strRef>
              <c:f>DATA!$I$3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shade val="68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3D55-FA44-AF6D-EFBA042839AA}"/>
                </c:ext>
              </c:extLst>
            </c:dLbl>
            <c:dLbl>
              <c:idx val="1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3D55-FA44-AF6D-EFBA042839AA}"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DATA!$A$4:$A$5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DATA!$I$4:$I$5</c:f>
              <c:numCache>
                <c:formatCode>General</c:formatCode>
                <c:ptCount val="2"/>
                <c:pt idx="0">
                  <c:v>79.599999999999994</c:v>
                </c:pt>
                <c:pt idx="1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3D55-FA44-AF6D-EFBA042839AA}"/>
            </c:ext>
          </c:extLst>
        </c:ser>
        <c:ser>
          <c:idx val="8"/>
          <c:order val="8"/>
          <c:tx>
            <c:strRef>
              <c:f>DATA!$J$3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shade val="55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DATA!$A$4:$A$5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DATA!$J$4:$J$5</c:f>
              <c:numCache>
                <c:formatCode>General</c:formatCode>
                <c:ptCount val="2"/>
                <c:pt idx="0">
                  <c:v>80.8</c:v>
                </c:pt>
                <c:pt idx="1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3D55-FA44-AF6D-EFBA042839AA}"/>
            </c:ext>
          </c:extLst>
        </c:ser>
        <c:ser>
          <c:idx val="9"/>
          <c:order val="9"/>
          <c:tx>
            <c:strRef>
              <c:f>DATA!$K$3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shade val="42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DATA!$A$4:$A$5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DATA!$K$4:$K$5</c:f>
              <c:numCache>
                <c:formatCode>General</c:formatCode>
                <c:ptCount val="2"/>
                <c:pt idx="0">
                  <c:v>76.900000000000006</c:v>
                </c:pt>
                <c:pt idx="1">
                  <c:v>16.8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3D55-FA44-AF6D-EFBA042839A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44225840"/>
        <c:axId val="1"/>
      </c:barChart>
      <c:catAx>
        <c:axId val="1244225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rgbClr val="000000"/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</a:rPr>
                  <a:t>Percent</a:t>
                </a:r>
              </a:p>
            </c:rich>
          </c:tx>
          <c:layout>
            <c:manualLayout>
              <c:xMode val="edge"/>
              <c:yMode val="edge"/>
              <c:x val="1.5870347937277072E-2"/>
              <c:y val="0.48486974926532678"/>
            </c:manualLayout>
          </c:layout>
          <c:overlay val="0"/>
          <c:spPr>
            <a:noFill/>
            <a:ln w="25400"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44225840"/>
        <c:crosses val="autoZero"/>
        <c:crossBetween val="between"/>
        <c:majorUnit val="20"/>
      </c:valAx>
      <c:spPr>
        <a:noFill/>
        <a:ln w="6350">
          <a:solidFill>
            <a:srgbClr val="000000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11297479641967831"/>
          <c:y val="0.12877285770272592"/>
          <c:w val="0.81068746214415521"/>
          <c:h val="5.7969025224937826E-2"/>
        </c:manualLayout>
      </c:layout>
      <c:overlay val="0"/>
      <c:spPr>
        <a:noFill/>
        <a:ln w="3175">
          <a:noFill/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Do you approve or disapprove of legal recreational shooting? </a:t>
            </a:r>
            <a:br>
              <a:rPr lang="en-US" sz="16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tx2">
                    <a:lumMod val="50000"/>
                  </a:schemeClr>
                </a:solidFill>
              </a:rPr>
              <a:t>(General population)</a:t>
            </a:r>
          </a:p>
        </c:rich>
      </c:tx>
      <c:layout>
        <c:manualLayout>
          <c:xMode val="edge"/>
          <c:yMode val="edge"/>
          <c:x val="0.18237551581002476"/>
          <c:y val="3.6278478513069881E-2"/>
        </c:manualLayout>
      </c:layout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185347590034279E-2"/>
          <c:y val="0.21859706362153344"/>
          <c:w val="0.86153163925866538"/>
          <c:h val="0.672104404567699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DATA!$B$17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chemeClr val="accent1">
                <a:tint val="50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EED-ED49-924F-8B21F9E327CC}"/>
                </c:ext>
              </c:extLst>
            </c:dLbl>
            <c:dLbl>
              <c:idx val="1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EED-ED49-924F-8B21F9E327CC}"/>
                </c:ext>
              </c:extLst>
            </c:dLbl>
            <c:dLbl>
              <c:idx val="2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4EED-ED49-924F-8B21F9E327CC}"/>
                </c:ext>
              </c:extLst>
            </c:dLbl>
            <c:dLbl>
              <c:idx val="3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EED-ED49-924F-8B21F9E327CC}"/>
                </c:ext>
              </c:extLst>
            </c:dLbl>
            <c:dLbl>
              <c:idx val="4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4EED-ED49-924F-8B21F9E327CC}"/>
                </c:ext>
              </c:extLst>
            </c:dLbl>
            <c:dLbl>
              <c:idx val="5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4EED-ED49-924F-8B21F9E327CC}"/>
                </c:ext>
              </c:extLst>
            </c:dLbl>
            <c:dLbl>
              <c:idx val="6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4EED-ED49-924F-8B21F9E327CC}"/>
                </c:ext>
              </c:extLst>
            </c:dLbl>
            <c:dLbl>
              <c:idx val="7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4EED-ED49-924F-8B21F9E327CC}"/>
                </c:ext>
              </c:extLst>
            </c:dLbl>
            <c:dLbl>
              <c:idx val="8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4EED-ED49-924F-8B21F9E327CC}"/>
                </c:ext>
              </c:extLst>
            </c:dLbl>
            <c:dLbl>
              <c:idx val="9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4EED-ED49-924F-8B21F9E327CC}"/>
                </c:ext>
              </c:extLst>
            </c:dLbl>
            <c:dLbl>
              <c:idx val="10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4EED-ED49-924F-8B21F9E327CC}"/>
                </c:ext>
              </c:extLst>
            </c:dLbl>
            <c:dLbl>
              <c:idx val="11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4EED-ED49-924F-8B21F9E327CC}"/>
                </c:ext>
              </c:extLst>
            </c:dLbl>
            <c:dLbl>
              <c:idx val="12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4EED-ED49-924F-8B21F9E327CC}"/>
                </c:ext>
              </c:extLst>
            </c:dLbl>
            <c:dLbl>
              <c:idx val="13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4EED-ED49-924F-8B21F9E327CC}"/>
                </c:ext>
              </c:extLst>
            </c:dLbl>
            <c:dLbl>
              <c:idx val="14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4EED-ED49-924F-8B21F9E327CC}"/>
                </c:ext>
              </c:extLst>
            </c:dLbl>
            <c:numFmt formatCode="0" sourceLinked="0"/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DATA!$A$18:$A$19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DATA!$B$18:$B$19</c:f>
              <c:numCache>
                <c:formatCode>General</c:formatCode>
                <c:ptCount val="2"/>
                <c:pt idx="0">
                  <c:v>79</c:v>
                </c:pt>
                <c:pt idx="1">
                  <c:v>13.5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4EED-ED49-924F-8B21F9E327CC}"/>
            </c:ext>
          </c:extLst>
        </c:ser>
        <c:ser>
          <c:idx val="1"/>
          <c:order val="1"/>
          <c:tx>
            <c:strRef>
              <c:f>DATA!$C$17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>
                <a:tint val="70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EED-ED49-924F-8B21F9E327CC}"/>
                </c:ext>
              </c:extLst>
            </c:dLbl>
            <c:dLbl>
              <c:idx val="1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EED-ED49-924F-8B21F9E327CC}"/>
                </c:ext>
              </c:extLst>
            </c:dLbl>
            <c:dLbl>
              <c:idx val="2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EED-ED49-924F-8B21F9E327CC}"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DATA!$A$18:$A$19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DATA!$C$18:$C$19</c:f>
              <c:numCache>
                <c:formatCode>General</c:formatCode>
                <c:ptCount val="2"/>
                <c:pt idx="0">
                  <c:v>71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4EED-ED49-924F-8B21F9E327CC}"/>
            </c:ext>
          </c:extLst>
        </c:ser>
        <c:ser>
          <c:idx val="2"/>
          <c:order val="2"/>
          <c:tx>
            <c:strRef>
              <c:f>DATA!$D$17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>
                <a:tint val="90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EED-ED49-924F-8B21F9E327CC}"/>
                </c:ext>
              </c:extLst>
            </c:dLbl>
            <c:dLbl>
              <c:idx val="1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EED-ED49-924F-8B21F9E327CC}"/>
                </c:ext>
              </c:extLst>
            </c:dLbl>
            <c:dLbl>
              <c:idx val="2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EED-ED49-924F-8B21F9E327CC}"/>
                </c:ext>
              </c:extLst>
            </c:dLbl>
            <c:dLbl>
              <c:idx val="3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4EED-ED49-924F-8B21F9E327CC}"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DATA!$A$18:$A$19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DATA!$D$18:$D$19</c:f>
              <c:numCache>
                <c:formatCode>General</c:formatCode>
                <c:ptCount val="2"/>
                <c:pt idx="0">
                  <c:v>79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4EED-ED49-924F-8B21F9E327CC}"/>
            </c:ext>
          </c:extLst>
        </c:ser>
        <c:ser>
          <c:idx val="3"/>
          <c:order val="3"/>
          <c:tx>
            <c:strRef>
              <c:f>DATA!$E$17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shade val="90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dLbl>
              <c:idx val="0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4EED-ED49-924F-8B21F9E327CC}"/>
                </c:ext>
              </c:extLst>
            </c:dLbl>
            <c:dLbl>
              <c:idx val="1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EED-ED49-924F-8B21F9E327CC}"/>
                </c:ext>
              </c:extLst>
            </c:dLbl>
            <c:dLbl>
              <c:idx val="2"/>
              <c:numFmt formatCode="0" sourceLinked="0"/>
              <c:spPr>
                <a:noFill/>
                <a:ln w="25400"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EED-ED49-924F-8B21F9E327CC}"/>
                </c:ext>
              </c:extLst>
            </c:dLbl>
            <c:spPr>
              <a:noFill/>
              <a:ln w="25400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DATA!$A$18:$A$19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DATA!$E$18:$E$19</c:f>
              <c:numCache>
                <c:formatCode>General</c:formatCode>
                <c:ptCount val="2"/>
                <c:pt idx="0">
                  <c:v>81.099999999999994</c:v>
                </c:pt>
                <c:pt idx="1">
                  <c:v>12.3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4EED-ED49-924F-8B21F9E327CC}"/>
            </c:ext>
          </c:extLst>
        </c:ser>
        <c:ser>
          <c:idx val="4"/>
          <c:order val="4"/>
          <c:tx>
            <c:strRef>
              <c:f>DATA!$F$17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shade val="70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DATA!$A$18:$A$19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DATA!$F$18:$F$19</c:f>
              <c:numCache>
                <c:formatCode>General</c:formatCode>
                <c:ptCount val="2"/>
                <c:pt idx="0">
                  <c:v>80.8</c:v>
                </c:pt>
                <c:pt idx="1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4EED-ED49-924F-8B21F9E327CC}"/>
            </c:ext>
          </c:extLst>
        </c:ser>
        <c:ser>
          <c:idx val="5"/>
          <c:order val="5"/>
          <c:tx>
            <c:strRef>
              <c:f>DATA!$G$17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shade val="50000"/>
              </a:schemeClr>
            </a:solidFill>
            <a:ln>
              <a:solidFill>
                <a:srgbClr val="000000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DATA!$A$18:$A$19</c:f>
              <c:strCache>
                <c:ptCount val="2"/>
                <c:pt idx="0">
                  <c:v>Overall approval</c:v>
                </c:pt>
                <c:pt idx="1">
                  <c:v>Overall disapproval</c:v>
                </c:pt>
              </c:strCache>
            </c:strRef>
          </c:cat>
          <c:val>
            <c:numRef>
              <c:f>DATA!$G$18:$G$19</c:f>
              <c:numCache>
                <c:formatCode>General</c:formatCode>
                <c:ptCount val="2"/>
                <c:pt idx="0">
                  <c:v>77.5</c:v>
                </c:pt>
                <c:pt idx="1">
                  <c:v>17.600000000000001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4EED-ED49-924F-8B21F9E327C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44221200"/>
        <c:axId val="1"/>
      </c:barChart>
      <c:catAx>
        <c:axId val="1244221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rgbClr val="000000"/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 dirty="0">
                    <a:solidFill>
                      <a:schemeClr val="tx2">
                        <a:lumMod val="50000"/>
                      </a:schemeClr>
                    </a:solidFill>
                  </a:rPr>
                  <a:t>Percent</a:t>
                </a:r>
              </a:p>
            </c:rich>
          </c:tx>
          <c:layout>
            <c:manualLayout>
              <c:xMode val="edge"/>
              <c:yMode val="edge"/>
              <c:x val="1.3733595800524937E-2"/>
              <c:y val="0.48988617355473063"/>
            </c:manualLayout>
          </c:layout>
          <c:overlay val="0"/>
          <c:spPr>
            <a:noFill/>
            <a:ln w="25400"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000000"/>
                  </a:solidFill>
                  <a:latin typeface="Arial"/>
                  <a:ea typeface="Arial"/>
                  <a:cs typeface="Arial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3175" cap="flat" cmpd="sng" algn="ctr">
            <a:solidFill>
              <a:srgbClr val="000000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44221200"/>
        <c:crosses val="autoZero"/>
        <c:crossBetween val="between"/>
        <c:majorUnit val="20"/>
      </c:valAx>
      <c:spPr>
        <a:noFill/>
        <a:ln w="6350">
          <a:solidFill>
            <a:srgbClr val="000000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22466143885690532"/>
          <c:y val="0.15508592508313845"/>
          <c:w val="0.57173581667676154"/>
          <c:h val="5.86905787968676E-2"/>
        </c:manualLayout>
      </c:layout>
      <c:overlay val="0"/>
      <c:spPr>
        <a:noFill/>
        <a:ln w="3175">
          <a:noFill/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32DA1-AE2F-F94C-B657-F1FA9F4EB2CB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29B42-E537-1943-965D-D05AE0B75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45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04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266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091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63 million people shot in 2022</a:t>
            </a:r>
          </a:p>
          <a:p>
            <a:r>
              <a:rPr lang="en-US" dirty="0"/>
              <a:t>Large increases in all sorts of nontraditional</a:t>
            </a:r>
          </a:p>
          <a:p>
            <a:endParaRPr lang="en-US" dirty="0"/>
          </a:p>
          <a:p>
            <a:r>
              <a:rPr lang="en-US" dirty="0"/>
              <a:t>Pushing agencies to build public shooting ranges and treat shooters as stand alone constituents</a:t>
            </a:r>
          </a:p>
          <a:p>
            <a:endParaRPr lang="en-US" dirty="0"/>
          </a:p>
          <a:p>
            <a:r>
              <a:rPr lang="en-US" dirty="0"/>
              <a:t>Almost 800 PR funded ranges</a:t>
            </a:r>
          </a:p>
          <a:p>
            <a:endParaRPr lang="en-US" dirty="0"/>
          </a:p>
          <a:p>
            <a:r>
              <a:rPr lang="en-US" dirty="0" err="1"/>
              <a:t>Partnerwithapayer.org</a:t>
            </a:r>
            <a:endParaRPr lang="en-US" dirty="0"/>
          </a:p>
          <a:p>
            <a:endParaRPr lang="en-US" dirty="0"/>
          </a:p>
          <a:p>
            <a:r>
              <a:rPr lang="en-US" dirty="0"/>
              <a:t>107m in grants submitted since </a:t>
            </a:r>
            <a:r>
              <a:rPr lang="en-US" dirty="0" err="1"/>
              <a:t>tarmark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25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Shooting Sports</a:t>
            </a:r>
          </a:p>
          <a:p>
            <a:r>
              <a:rPr lang="en-US" dirty="0"/>
              <a:t>- Better tracking metrics</a:t>
            </a:r>
          </a:p>
          <a:p>
            <a:r>
              <a:rPr lang="en-US" dirty="0"/>
              <a:t>- Organized shooting participation</a:t>
            </a:r>
          </a:p>
          <a:p>
            <a:r>
              <a:rPr lang="en-US" dirty="0"/>
              <a:t>- Access – shooting ranges, range directory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93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Only three months saw an overall increase (Feb, Jul, Sept)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West took the biggest hit in both resident (-4%) and nonresident (-7%) sales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44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Only three months saw an overall increase (Feb, Jul, Sept)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West took the biggest hit in both resident (-4%) and nonresident (-7%) sales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34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3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01648-EA7F-B70F-4D3E-56AA45D4A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A4BE6-E5D5-7B18-785A-12D4BB368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376D9-90CD-7A97-89E1-BE2FCA5DE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662CE-86A7-7476-9573-F2F5A19A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5C30B-72FD-741A-900F-9CD22093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5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A7C33-81F8-8968-2FE8-1B57C1F0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0FCE9-A067-9F57-E66F-4457D9015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29CAC-C456-E811-9E13-1C93DB18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C8B3D-E948-E0D0-AF36-FDF123116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50BB1-48F3-5357-10DA-C50E5478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BB13C-356E-B3C0-2549-65E76E8D2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3A702-7774-A668-7BBC-1D30C5BE9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BCC31-883E-B17B-FB85-4E12644BC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935C0-C508-22D5-55A3-D68AB8D43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0A02E-058E-BBD1-9058-81F76A51D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8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01175-37E2-689D-5115-3FF64DDA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63A4A-B4BA-4FD4-2000-26618F04C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16F08-C084-4158-410F-CEBA9327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A019F-4B7C-8C9C-C33D-920C98C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29D02-4F41-02AF-F59F-8000FCCA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07972-8FB2-78DA-BD09-C4AC56A16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0D830-99D5-B3AD-DA6C-6335ACA64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81A72-FADF-1120-4F00-7D22F267B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2FA28-2874-7157-5132-9A0BAFB2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CD41-5725-1E35-CE78-65C791756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DB52-D08B-1394-98C1-9535F2AAE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27837-922A-DC26-DB2D-2EEF868C6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7F826-6018-B77E-30D7-737B0D2EB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F34FE-3A84-34D5-CC01-3794F959C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AD3C9-4DF0-422A-AC9C-CBAEE3E9D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8CA19-BEBC-E554-A554-CB931171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8A1DF-869E-5EA5-5BFC-81FA1C36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DD90D-F9CC-F1B5-6B78-DA138815A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2AE6F-4581-0DAF-2D36-00A689AFE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975C1-8C56-8B87-3F3B-68C30F3CF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08D280-B4A4-DE71-357A-6E399BFB3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4EFF85-44D6-BBBF-C3DC-38A2625A9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E59D4F-2D93-414D-18A3-B01198B82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A8E12-CE08-9EAA-07A5-07191991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7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362F0-71D2-B870-6734-4DA5FA809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DCBFA-CCA7-BDC5-9294-2BA907A21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C4313-BC15-0D7B-17BC-C53C0FE0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836FB-C353-C64F-CCAA-8693EF9A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4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B025F-19EA-DA74-0E9A-B315F6646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77CCD-023F-633B-790C-38FA017E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C5F53-DE71-0885-8D67-8A3120F9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8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0EC19-7DF0-59E6-F88B-7C59F6AC8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CC34D-42D9-C183-5602-B9D5BA200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F938C-0F58-5DE2-A232-88AAE29A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5108F-8284-DCF4-E420-74B510E35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DF52-82E3-B049-5CBD-77EED8F19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B2021-06D9-2554-2DB3-E2530B059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3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2A0D-1CE5-6C36-079D-9F090E4F8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7B56E9-8A8F-78C4-3E3F-262BAE6A31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DB77F-4E2E-83B7-4CE2-91FB7D338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F2EA6-8473-68EA-19AA-C5B7A3448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E4514-D75C-D5F1-4203-451803534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A19FA-37E8-4527-D7AA-621CB57C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63DE27-F05E-8D44-C281-F82A91DA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10DE9-FCC3-54AB-E335-32A521AD7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68964-8ED7-4ED5-C90A-191204BD4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30450-D6D0-B947-A680-4ABB9E8D24E2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FE3DB-29B8-9AA2-E5EA-63B5D6678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965BF-B1F0-B45C-2785-D44FBC51A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6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baseline="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wanny@cahss.or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hyperlink" Target="http://cahss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E1A011-54BF-348C-F563-97CDE15DD057}"/>
              </a:ext>
            </a:extLst>
          </p:cNvPr>
          <p:cNvSpPr txBox="1"/>
          <p:nvPr/>
        </p:nvSpPr>
        <p:spPr>
          <a:xfrm>
            <a:off x="490880" y="487025"/>
            <a:ext cx="959158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Update</a:t>
            </a: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Youth Shooting Sports Conference</a:t>
            </a:r>
          </a:p>
          <a:p>
            <a:r>
              <a: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MidwayUSA Foundation</a:t>
            </a: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3AA563-1BB4-062C-A0DD-88B2CB990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" y="0"/>
            <a:ext cx="12189608" cy="685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8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185812"/>
            <a:ext cx="7033098" cy="6433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Shooting Ranges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60B3CB-40B6-81B6-6BE3-BD994DB3A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918" y="935888"/>
            <a:ext cx="8234163" cy="4582595"/>
          </a:xfrm>
          <a:prstGeom prst="rect">
            <a:avLst/>
          </a:prstGeom>
          <a:ln w="57150">
            <a:solidFill>
              <a:schemeClr val="tx2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42D58F-94A6-C228-C1FF-47119FB102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831" y="4250690"/>
            <a:ext cx="3238500" cy="52070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A39470-8689-50E7-4BA7-A3400372631C}"/>
              </a:ext>
            </a:extLst>
          </p:cNvPr>
          <p:cNvSpPr txBox="1"/>
          <p:nvPr/>
        </p:nvSpPr>
        <p:spPr>
          <a:xfrm>
            <a:off x="561598" y="5922112"/>
            <a:ext cx="2834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partnerwithapayer.org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69449" y="433197"/>
            <a:ext cx="7033098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National Hunting and Shooting Sports Action Plan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752127" y="1257634"/>
            <a:ext cx="5998404" cy="406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Current plan: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Spearheaded by Council and WMI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Plan development workgroup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2013 (initiated) &gt; 2016 (published)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Next iteration: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In partnership between the Council and The Assessment Group (TAG), Regional R3 Committees, and partners.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R3 Community Involvement: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Focus groups, listening sessions, writing teams, review opportunities, presentations, implementation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Plan finalized and released in 2024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DB4D35-361E-F281-E34A-1627BB2D5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563" y="301702"/>
            <a:ext cx="3207124" cy="4114800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946E58-6A73-3D5C-CB8C-76422AD84A32}"/>
              </a:ext>
            </a:extLst>
          </p:cNvPr>
          <p:cNvSpPr/>
          <p:nvPr/>
        </p:nvSpPr>
        <p:spPr>
          <a:xfrm>
            <a:off x="6848011" y="1371599"/>
            <a:ext cx="3143249" cy="4114800"/>
          </a:xfrm>
          <a:prstGeom prst="rect">
            <a:avLst/>
          </a:prstGeom>
          <a:solidFill>
            <a:schemeClr val="accent2"/>
          </a:solidFill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82DB38-D80D-6722-E497-E79CD5C67C72}"/>
              </a:ext>
            </a:extLst>
          </p:cNvPr>
          <p:cNvSpPr txBox="1"/>
          <p:nvPr/>
        </p:nvSpPr>
        <p:spPr>
          <a:xfrm>
            <a:off x="7331063" y="2736501"/>
            <a:ext cx="21771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Coming Soon! </a:t>
            </a:r>
          </a:p>
          <a:p>
            <a:pPr algn="ctr"/>
            <a:r>
              <a:rPr lang="en-US" sz="2800" b="1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50438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1F897B-274F-D9DA-412E-EE08C914376D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697559-A397-A418-A2B6-0311F726AC10}"/>
              </a:ext>
            </a:extLst>
          </p:cNvPr>
          <p:cNvSpPr txBox="1"/>
          <p:nvPr/>
        </p:nvSpPr>
        <p:spPr>
          <a:xfrm>
            <a:off x="457199" y="51094"/>
            <a:ext cx="8043863" cy="891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Public Approval (Hunting)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DC58B7-E618-0CEE-59E3-B4A6D0A35BFB}"/>
              </a:ext>
            </a:extLst>
          </p:cNvPr>
          <p:cNvSpPr txBox="1"/>
          <p:nvPr/>
        </p:nvSpPr>
        <p:spPr>
          <a:xfrm>
            <a:off x="457199" y="580395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Responsive Management and Outdoor Stewards of Conservation Foundation: </a:t>
            </a:r>
            <a:r>
              <a:rPr lang="en-US" sz="12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Americans’ Attitudes Towards Hunting and Target Shooting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C51B87E-D916-6B7A-1F1B-27A40AF4D6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7370731"/>
              </p:ext>
            </p:extLst>
          </p:nvPr>
        </p:nvGraphicFramePr>
        <p:xfrm>
          <a:off x="1418967" y="868467"/>
          <a:ext cx="9354065" cy="4939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2398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3C8CA1-D5D5-79DF-19C7-7F99F25B9604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2E9F44-77F5-D8A0-D265-29C4457AF83C}"/>
              </a:ext>
            </a:extLst>
          </p:cNvPr>
          <p:cNvSpPr txBox="1"/>
          <p:nvPr/>
        </p:nvSpPr>
        <p:spPr>
          <a:xfrm>
            <a:off x="457199" y="51094"/>
            <a:ext cx="8043863" cy="8918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Public Approval (Shooting Sports)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7A8C187-3711-9BDF-7260-2A2D4D62DD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0219882"/>
              </p:ext>
            </p:extLst>
          </p:nvPr>
        </p:nvGraphicFramePr>
        <p:xfrm>
          <a:off x="1478280" y="942975"/>
          <a:ext cx="9659112" cy="4672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 Box 4">
            <a:extLst>
              <a:ext uri="{FF2B5EF4-FFF2-40B4-BE49-F238E27FC236}">
                <a16:creationId xmlns:a16="http://schemas.microsoft.com/office/drawing/2014/main" id="{8AB7369B-ED8A-819D-38A1-13D19ECB7D31}"/>
              </a:ext>
            </a:extLst>
          </p:cNvPr>
          <p:cNvSpPr txBox="1"/>
          <p:nvPr/>
        </p:nvSpPr>
        <p:spPr>
          <a:xfrm>
            <a:off x="9335795" y="1580419"/>
            <a:ext cx="2186826" cy="1812005"/>
          </a:xfrm>
          <a:prstGeom prst="rect">
            <a:avLst/>
          </a:prstGeom>
          <a:solidFill>
            <a:schemeClr val="bg1"/>
          </a:solidFill>
          <a:ln w="6350">
            <a:solidFill>
              <a:srgbClr val="000000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2021 to 2023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Approval decreased by ~8 million adults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Disapproval increased by ~15.5 million adults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62E57A-E777-D364-C762-147EEF3F51D8}"/>
              </a:ext>
            </a:extLst>
          </p:cNvPr>
          <p:cNvSpPr txBox="1"/>
          <p:nvPr/>
        </p:nvSpPr>
        <p:spPr>
          <a:xfrm>
            <a:off x="457199" y="580395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971800" algn="ctr"/>
                <a:tab pos="5943600" algn="r"/>
              </a:tabLst>
            </a:pPr>
            <a:r>
              <a:rPr lang="en-US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Responsive Management and Outdoor Stewards of Conservation Foundation: </a:t>
            </a:r>
            <a:r>
              <a:rPr lang="en-US" sz="12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Americans’ Attitudes Towards Hunting and Target Shooting</a:t>
            </a:r>
            <a:endParaRPr lang="en-US" sz="12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76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0E8280-AB1D-161C-5A61-0B0A958C9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5355D5BF-EC50-5A84-AB87-B0DAEE334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288" y="3240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0E8280-AB1D-161C-5A61-0B0A958C9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5355D5BF-EC50-5A84-AB87-B0DAEE334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288" y="32400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12F05-DBE7-3904-2A2F-B55D5FE0A3A3}"/>
              </a:ext>
            </a:extLst>
          </p:cNvPr>
          <p:cNvSpPr txBox="1"/>
          <p:nvPr/>
        </p:nvSpPr>
        <p:spPr>
          <a:xfrm>
            <a:off x="0" y="2171699"/>
            <a:ext cx="12192000" cy="2492990"/>
          </a:xfrm>
          <a:prstGeom prst="rect">
            <a:avLst/>
          </a:prstGeom>
          <a:solidFill>
            <a:schemeClr val="tx1">
              <a:alpha val="58000"/>
            </a:schemeClr>
          </a:solidFill>
          <a:effectLst>
            <a:softEdge rad="0"/>
          </a:effectLst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</a:rPr>
              <a:t>Registrants: </a:t>
            </a:r>
            <a:r>
              <a:rPr lang="en-US" sz="3000" dirty="0">
                <a:solidFill>
                  <a:schemeClr val="bg1"/>
                </a:solidFill>
              </a:rPr>
              <a:t>249    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</a:rPr>
              <a:t>Organizations: </a:t>
            </a:r>
            <a:r>
              <a:rPr lang="en-US" sz="3000" dirty="0">
                <a:solidFill>
                  <a:schemeClr val="bg1"/>
                </a:solidFill>
              </a:rPr>
              <a:t>107</a:t>
            </a:r>
          </a:p>
          <a:p>
            <a:pPr lvl="4" fontAlgn="t"/>
            <a:r>
              <a:rPr lang="en-US" sz="2400" b="1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Agency (Federal and State)      </a:t>
            </a:r>
            <a:r>
              <a:rPr lang="en-US" sz="2400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34%</a:t>
            </a:r>
            <a:endParaRPr lang="en-US" sz="240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4" fontAlgn="t"/>
            <a:r>
              <a:rPr lang="en-US" sz="2400" b="1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Non-Profit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  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</a:t>
            </a:r>
            <a:r>
              <a:rPr lang="en-US" sz="2400" b="0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40%</a:t>
            </a:r>
            <a:endParaRPr lang="en-US" sz="2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4" fontAlgn="t"/>
            <a:r>
              <a:rPr lang="en-US" sz="2400" b="1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Industry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</a:t>
            </a:r>
            <a:r>
              <a:rPr lang="en-US" sz="2400" b="0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21%</a:t>
            </a:r>
            <a:endParaRPr lang="en-US" sz="2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lvl="4" fontAlgn="t"/>
            <a:r>
              <a:rPr lang="en-US" sz="2400" b="1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Academia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</a:t>
            </a:r>
            <a:r>
              <a:rPr lang="en-US" sz="2400" b="0" i="0" u="none" strike="noStrike" kern="120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5%</a:t>
            </a:r>
            <a:endParaRPr lang="en-US" sz="2400" b="0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38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EEA6C-9302-2040-009F-8455045BB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AEF756-9E4E-F9E0-B6E8-23FFFAA5FCE8}"/>
              </a:ext>
            </a:extLst>
          </p:cNvPr>
          <p:cNvSpPr txBox="1"/>
          <p:nvPr/>
        </p:nvSpPr>
        <p:spPr>
          <a:xfrm>
            <a:off x="2269380" y="4722836"/>
            <a:ext cx="3276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Swanny Evans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Research and Partnerships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swanny@cahss.org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13C152-AFB6-7FF5-023F-7BB7925CEDDA}"/>
              </a:ext>
            </a:extLst>
          </p:cNvPr>
          <p:cNvSpPr txBox="1"/>
          <p:nvPr/>
        </p:nvSpPr>
        <p:spPr>
          <a:xfrm>
            <a:off x="3369517" y="2720446"/>
            <a:ext cx="5452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cahss.org</a:t>
            </a:r>
            <a:endParaRPr lang="en-US" sz="6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7CE2A72E-94C8-2245-2B98-EEB47AF59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28" y="4722836"/>
            <a:ext cx="1632521" cy="163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6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31D834-D97B-7191-F144-F7A406DDAE75}"/>
              </a:ext>
            </a:extLst>
          </p:cNvPr>
          <p:cNvSpPr txBox="1"/>
          <p:nvPr/>
        </p:nvSpPr>
        <p:spPr>
          <a:xfrm>
            <a:off x="4589342" y="1410663"/>
            <a:ext cx="7145458" cy="4503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l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   2007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AFWA Industry/Agency Summit (Washington, D.C.)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First earnest discussion about the need for the Council</a:t>
            </a:r>
          </a:p>
          <a:p>
            <a:pPr algn="l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   2008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White House Conference on North American Wildlife Policy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Plan emerged,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</a:rPr>
              <a:t>Educating, Recruiting, and Retaining Hunters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”Create a hunting and shooting foundation similar to the Recreational Boating and Fishing Foundation”</a:t>
            </a:r>
          </a:p>
          <a:p>
            <a:pPr algn="l"/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   2009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Council to Advance Hunting and the Shooting Sports officially chartered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5DF80A8-116F-4EB9-9FF1-2F1DADB976A7}"/>
              </a:ext>
            </a:extLst>
          </p:cNvPr>
          <p:cNvSpPr/>
          <p:nvPr/>
        </p:nvSpPr>
        <p:spPr>
          <a:xfrm>
            <a:off x="575582" y="1468635"/>
            <a:ext cx="3682093" cy="111034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3D192-F1C0-F64B-2CB4-8D5A6D51D5E4}"/>
              </a:ext>
            </a:extLst>
          </p:cNvPr>
          <p:cNvSpPr txBox="1"/>
          <p:nvPr/>
        </p:nvSpPr>
        <p:spPr>
          <a:xfrm>
            <a:off x="718457" y="1493126"/>
            <a:ext cx="3396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Ensure support for and active participation in hunting and the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shooting sports for future generations.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40DFC46-77BC-7C04-AC69-FBB9C9EFF818}"/>
              </a:ext>
            </a:extLst>
          </p:cNvPr>
          <p:cNvSpPr/>
          <p:nvPr/>
        </p:nvSpPr>
        <p:spPr>
          <a:xfrm>
            <a:off x="575582" y="2706885"/>
            <a:ext cx="3682093" cy="16110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4CFB83-BB13-043B-DED8-34AC77A533C6}"/>
              </a:ext>
            </a:extLst>
          </p:cNvPr>
          <p:cNvSpPr txBox="1"/>
          <p:nvPr/>
        </p:nvSpPr>
        <p:spPr>
          <a:xfrm>
            <a:off x="718457" y="2731376"/>
            <a:ext cx="33963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An America where hunting and the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shooting sports are an integral part of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mainstream culture and where hunters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and shooters are widely recognized as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premiere conservation contributors.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091EEC7-5A86-9A88-3A01-19607EEDA6FB}"/>
              </a:ext>
            </a:extLst>
          </p:cNvPr>
          <p:cNvSpPr/>
          <p:nvPr/>
        </p:nvSpPr>
        <p:spPr>
          <a:xfrm>
            <a:off x="575582" y="4443156"/>
            <a:ext cx="3682093" cy="16110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2AF0C6-8DA4-8B6C-D250-204766443217}"/>
              </a:ext>
            </a:extLst>
          </p:cNvPr>
          <p:cNvSpPr txBox="1"/>
          <p:nvPr/>
        </p:nvSpPr>
        <p:spPr>
          <a:xfrm>
            <a:off x="615043" y="4467647"/>
            <a:ext cx="36031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Facilitate the promotion and growth of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hunting and the shooting sports and the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education of the public on the contributions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that hunters and shooters make towards wildlife conservation.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5955A4-ADD8-A11C-E4F0-F9DF420C0820}"/>
              </a:ext>
            </a:extLst>
          </p:cNvPr>
          <p:cNvSpPr txBox="1"/>
          <p:nvPr/>
        </p:nvSpPr>
        <p:spPr>
          <a:xfrm>
            <a:off x="615043" y="174365"/>
            <a:ext cx="6720377" cy="8759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History of the Council</a:t>
            </a:r>
          </a:p>
        </p:txBody>
      </p:sp>
    </p:spTree>
    <p:extLst>
      <p:ext uri="{BB962C8B-B14F-4D97-AF65-F5344CB8AC3E}">
        <p14:creationId xmlns:p14="http://schemas.microsoft.com/office/powerpoint/2010/main" val="120624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0D3F9-8041-2A7F-C559-80970523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0D3F9-8041-2A7F-C559-80970523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2E528157-A353-4561-648D-774FFE65E616}"/>
              </a:ext>
            </a:extLst>
          </p:cNvPr>
          <p:cNvSpPr/>
          <p:nvPr/>
        </p:nvSpPr>
        <p:spPr>
          <a:xfrm>
            <a:off x="4906191" y="5938254"/>
            <a:ext cx="1664167" cy="731406"/>
          </a:xfrm>
          <a:prstGeom prst="frame">
            <a:avLst>
              <a:gd name="adj1" fmla="val 591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6B34F78-74CE-EA16-F731-A4D73A424A88}"/>
              </a:ext>
            </a:extLst>
          </p:cNvPr>
          <p:cNvCxnSpPr>
            <a:cxnSpLocks/>
          </p:cNvCxnSpPr>
          <p:nvPr/>
        </p:nvCxnSpPr>
        <p:spPr>
          <a:xfrm flipH="1" flipV="1">
            <a:off x="4832059" y="5368954"/>
            <a:ext cx="763342" cy="5885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98239AD-772D-75A3-9C44-4C6A5CFE9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7" y="316979"/>
            <a:ext cx="4516298" cy="586999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7599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0D3F9-8041-2A7F-C559-80970523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F0AA4D10-4E14-0B38-A598-E32C83CF8A99}"/>
              </a:ext>
            </a:extLst>
          </p:cNvPr>
          <p:cNvSpPr/>
          <p:nvPr/>
        </p:nvSpPr>
        <p:spPr>
          <a:xfrm>
            <a:off x="4944085" y="2308489"/>
            <a:ext cx="1291819" cy="585174"/>
          </a:xfrm>
          <a:prstGeom prst="frame">
            <a:avLst>
              <a:gd name="adj1" fmla="val 591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8BB6331-A6F5-3B1E-ECD3-4D5DB049440C}"/>
              </a:ext>
            </a:extLst>
          </p:cNvPr>
          <p:cNvCxnSpPr>
            <a:cxnSpLocks/>
          </p:cNvCxnSpPr>
          <p:nvPr/>
        </p:nvCxnSpPr>
        <p:spPr>
          <a:xfrm>
            <a:off x="5520042" y="2893663"/>
            <a:ext cx="0" cy="2437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15D6D56-331E-6B1A-FA6A-073904A43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15" y="3137434"/>
            <a:ext cx="6050091" cy="332514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102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0D3F9-8041-2A7F-C559-80970523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DB4E09D2-5C23-816A-06B8-8CB3A8524A20}"/>
              </a:ext>
            </a:extLst>
          </p:cNvPr>
          <p:cNvSpPr/>
          <p:nvPr/>
        </p:nvSpPr>
        <p:spPr>
          <a:xfrm>
            <a:off x="4944085" y="2308489"/>
            <a:ext cx="1291819" cy="585174"/>
          </a:xfrm>
          <a:prstGeom prst="frame">
            <a:avLst>
              <a:gd name="adj1" fmla="val 591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62C6DCD-BD86-BAB3-2C22-42C816648799}"/>
              </a:ext>
            </a:extLst>
          </p:cNvPr>
          <p:cNvCxnSpPr>
            <a:cxnSpLocks/>
          </p:cNvCxnSpPr>
          <p:nvPr/>
        </p:nvCxnSpPr>
        <p:spPr>
          <a:xfrm>
            <a:off x="5520042" y="2893663"/>
            <a:ext cx="0" cy="2437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1CADA1C-8884-DE3E-83D8-EB2ABEA8F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15" y="3137434"/>
            <a:ext cx="6050091" cy="332514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E88E6C-4283-B897-E719-A08C1D773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15" y="3137434"/>
            <a:ext cx="6050091" cy="332514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9205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0D3F9-8041-2A7F-C559-80970523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9AB59A01-F396-A471-BF00-A260E866C45A}"/>
              </a:ext>
            </a:extLst>
          </p:cNvPr>
          <p:cNvSpPr/>
          <p:nvPr/>
        </p:nvSpPr>
        <p:spPr>
          <a:xfrm>
            <a:off x="7940233" y="4991649"/>
            <a:ext cx="1515718" cy="888290"/>
          </a:xfrm>
          <a:prstGeom prst="frame">
            <a:avLst>
              <a:gd name="adj1" fmla="val 591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38AE4EF-03DF-4FBD-E7D1-C37BAF409E63}"/>
              </a:ext>
            </a:extLst>
          </p:cNvPr>
          <p:cNvCxnSpPr>
            <a:cxnSpLocks/>
          </p:cNvCxnSpPr>
          <p:nvPr/>
        </p:nvCxnSpPr>
        <p:spPr>
          <a:xfrm flipH="1">
            <a:off x="7415868" y="5366469"/>
            <a:ext cx="5483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7D0A151-CC48-C496-00C8-A8DEC42BA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84" y="271699"/>
            <a:ext cx="4896091" cy="629986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5286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0D3F9-8041-2A7F-C559-809705239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B7611343-956B-AF66-8E68-EC8CD8E93D7D}"/>
              </a:ext>
            </a:extLst>
          </p:cNvPr>
          <p:cNvSpPr/>
          <p:nvPr/>
        </p:nvSpPr>
        <p:spPr>
          <a:xfrm>
            <a:off x="7940233" y="4991649"/>
            <a:ext cx="1515718" cy="888290"/>
          </a:xfrm>
          <a:prstGeom prst="frame">
            <a:avLst>
              <a:gd name="adj1" fmla="val 591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3713F20-8CD1-6DB7-6206-F7B22292D7DB}"/>
              </a:ext>
            </a:extLst>
          </p:cNvPr>
          <p:cNvCxnSpPr>
            <a:cxnSpLocks/>
          </p:cNvCxnSpPr>
          <p:nvPr/>
        </p:nvCxnSpPr>
        <p:spPr>
          <a:xfrm flipH="1">
            <a:off x="7415868" y="5366469"/>
            <a:ext cx="5483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9BDDA1D-F9E0-F317-E579-77E4C9526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84" y="271699"/>
            <a:ext cx="4896091" cy="629986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D6F10F-8DCA-C056-E51B-AA199E066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784" y="286436"/>
            <a:ext cx="4896091" cy="62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6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433198"/>
            <a:ext cx="7033098" cy="6433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Council Services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638479" y="1076594"/>
            <a:ext cx="5998404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Partnered or provided assistance on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 MSCGP Projects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Provided technical assistance on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16 organization-level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R3 strategic planning efforts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Hosted, facilitated, or assisted with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 state-specific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R3 trainings, workshops or summits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Hosted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 R3 webinars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Hosted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 in-person R3 trainings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practitioners at every level of their careers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" panose="020B0604020202020204"/>
              </a:rPr>
              <a:t>Lead or facilitated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b="1" u="sng" dirty="0">
                <a:solidFill>
                  <a:schemeClr val="tx2">
                    <a:lumMod val="75000"/>
                  </a:schemeClr>
                </a:solidFill>
                <a:latin typeface="Arial" panose="020B0604020202020204"/>
              </a:rPr>
              <a:t>6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research projects </a:t>
            </a:r>
            <a:r>
              <a:rPr kumimoji="0" lang="en-US" i="0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(license sales, regulation complexity, etc.)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 descr="A group of people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D8E91664-7795-9583-E7A4-A06857762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524" y="3215164"/>
            <a:ext cx="3705851" cy="2240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AC2917-6E22-758D-ECFF-3C0B144C1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4735" y="1578869"/>
            <a:ext cx="3683454" cy="2069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3A2BA7-3208-FF3F-8EB1-C8CDF31D93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2906"/>
          <a:stretch/>
        </p:blipFill>
        <p:spPr>
          <a:xfrm>
            <a:off x="8274657" y="153278"/>
            <a:ext cx="3667125" cy="2232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31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D98AF74FE0B4A89508E66A217D6D2" ma:contentTypeVersion="14" ma:contentTypeDescription="Create a new document." ma:contentTypeScope="" ma:versionID="4b302449e47fb509106971cda194d42b">
  <xsd:schema xmlns:xsd="http://www.w3.org/2001/XMLSchema" xmlns:xs="http://www.w3.org/2001/XMLSchema" xmlns:p="http://schemas.microsoft.com/office/2006/metadata/properties" xmlns:ns2="650b242b-e381-4b77-886e-543c4678da09" xmlns:ns3="2d3be834-5d4c-4e43-a35f-e0a90fe03baf" targetNamespace="http://schemas.microsoft.com/office/2006/metadata/properties" ma:root="true" ma:fieldsID="194768f2783745c46bead9f490b63619" ns2:_="" ns3:_="">
    <xsd:import namespace="650b242b-e381-4b77-886e-543c4678da09"/>
    <xsd:import namespace="2d3be834-5d4c-4e43-a35f-e0a90fe03ba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b242b-e381-4b77-886e-543c4678da0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91d6445e-2d5b-45ac-a532-1034da9774a8}" ma:internalName="TaxCatchAll" ma:showField="CatchAllData" ma:web="650b242b-e381-4b77-886e-543c4678da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be834-5d4c-4e43-a35f-e0a90fe03b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546cdec-35b0-46fd-99b1-b7ad91dc8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A6F85B-67A2-4123-832F-DF9231F6E8D1}"/>
</file>

<file path=customXml/itemProps2.xml><?xml version="1.0" encoding="utf-8"?>
<ds:datastoreItem xmlns:ds="http://schemas.openxmlformats.org/officeDocument/2006/customXml" ds:itemID="{AFFF9029-681E-4021-924E-CFA0E2220EC1}"/>
</file>

<file path=customXml/itemProps3.xml><?xml version="1.0" encoding="utf-8"?>
<ds:datastoreItem xmlns:ds="http://schemas.openxmlformats.org/officeDocument/2006/customXml" ds:itemID="{1F096F66-BECC-462A-9144-E26C77AF8510}"/>
</file>

<file path=docProps/app.xml><?xml version="1.0" encoding="utf-8"?>
<Properties xmlns="http://schemas.openxmlformats.org/officeDocument/2006/extended-properties" xmlns:vt="http://schemas.openxmlformats.org/officeDocument/2006/docPropsVTypes">
  <TotalTime>31527</TotalTime>
  <Words>598</Words>
  <Application>Microsoft Macintosh PowerPoint</Application>
  <PresentationFormat>Widescreen</PresentationFormat>
  <Paragraphs>133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Lance Cherry</dc:creator>
  <cp:keywords/>
  <dc:description/>
  <cp:lastModifiedBy>Charles 'Swanny' Evans</cp:lastModifiedBy>
  <cp:revision>133</cp:revision>
  <dcterms:created xsi:type="dcterms:W3CDTF">2022-04-21T19:52:56Z</dcterms:created>
  <dcterms:modified xsi:type="dcterms:W3CDTF">2023-10-06T13:03:04Z</dcterms:modified>
  <cp:category/>
</cp:coreProperties>
</file>