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23"/>
  </p:notesMasterIdLst>
  <p:sldIdLst>
    <p:sldId id="256" r:id="rId6"/>
    <p:sldId id="335" r:id="rId7"/>
    <p:sldId id="336" r:id="rId8"/>
    <p:sldId id="311" r:id="rId9"/>
    <p:sldId id="312" r:id="rId10"/>
    <p:sldId id="314" r:id="rId11"/>
    <p:sldId id="315" r:id="rId12"/>
    <p:sldId id="294" r:id="rId13"/>
    <p:sldId id="331" r:id="rId14"/>
    <p:sldId id="319" r:id="rId15"/>
    <p:sldId id="332" r:id="rId16"/>
    <p:sldId id="320" r:id="rId17"/>
    <p:sldId id="318" r:id="rId18"/>
    <p:sldId id="328" r:id="rId19"/>
    <p:sldId id="307" r:id="rId20"/>
    <p:sldId id="261" r:id="rId21"/>
    <p:sldId id="32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3B06F1-346A-A009-1BD9-1C00BC520D5D}" v="14" dt="2022-10-07T17:19:57.9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ley King" userId="S::rking@midwayusafoundation.org::86ce5300-c5f7-4e55-b0d2-0c98bd6991df" providerId="AD" clId="Web-{733B06F1-346A-A009-1BD9-1C00BC520D5D}"/>
    <pc:docChg chg="modSld">
      <pc:chgData name="Riley King" userId="S::rking@midwayusafoundation.org::86ce5300-c5f7-4e55-b0d2-0c98bd6991df" providerId="AD" clId="Web-{733B06F1-346A-A009-1BD9-1C00BC520D5D}" dt="2022-10-07T17:19:57.991" v="12"/>
      <pc:docMkLst>
        <pc:docMk/>
      </pc:docMkLst>
      <pc:sldChg chg="modSp">
        <pc:chgData name="Riley King" userId="S::rking@midwayusafoundation.org::86ce5300-c5f7-4e55-b0d2-0c98bd6991df" providerId="AD" clId="Web-{733B06F1-346A-A009-1BD9-1C00BC520D5D}" dt="2022-10-07T17:19:02.380" v="1" actId="1076"/>
        <pc:sldMkLst>
          <pc:docMk/>
          <pc:sldMk cId="333426216" sldId="311"/>
        </pc:sldMkLst>
        <pc:spChg chg="mod">
          <ac:chgData name="Riley King" userId="S::rking@midwayusafoundation.org::86ce5300-c5f7-4e55-b0d2-0c98bd6991df" providerId="AD" clId="Web-{733B06F1-346A-A009-1BD9-1C00BC520D5D}" dt="2022-10-07T17:19:02.380" v="1" actId="1076"/>
          <ac:spMkLst>
            <pc:docMk/>
            <pc:sldMk cId="333426216" sldId="311"/>
            <ac:spMk id="2" creationId="{00000000-0000-0000-0000-000000000000}"/>
          </ac:spMkLst>
        </pc:spChg>
      </pc:sldChg>
      <pc:sldChg chg="modSp">
        <pc:chgData name="Riley King" userId="S::rking@midwayusafoundation.org::86ce5300-c5f7-4e55-b0d2-0c98bd6991df" providerId="AD" clId="Web-{733B06F1-346A-A009-1BD9-1C00BC520D5D}" dt="2022-10-07T17:19:38.897" v="6" actId="1076"/>
        <pc:sldMkLst>
          <pc:docMk/>
          <pc:sldMk cId="1982887219" sldId="335"/>
        </pc:sldMkLst>
        <pc:spChg chg="mod">
          <ac:chgData name="Riley King" userId="S::rking@midwayusafoundation.org::86ce5300-c5f7-4e55-b0d2-0c98bd6991df" providerId="AD" clId="Web-{733B06F1-346A-A009-1BD9-1C00BC520D5D}" dt="2022-10-07T17:19:22.131" v="3" actId="20577"/>
          <ac:spMkLst>
            <pc:docMk/>
            <pc:sldMk cId="1982887219" sldId="335"/>
            <ac:spMk id="2" creationId="{9BAE957E-4194-8F57-63C5-539CF06BEDB6}"/>
          </ac:spMkLst>
        </pc:spChg>
        <pc:picChg chg="mod">
          <ac:chgData name="Riley King" userId="S::rking@midwayusafoundation.org::86ce5300-c5f7-4e55-b0d2-0c98bd6991df" providerId="AD" clId="Web-{733B06F1-346A-A009-1BD9-1C00BC520D5D}" dt="2022-10-07T17:19:38.897" v="6" actId="1076"/>
          <ac:picMkLst>
            <pc:docMk/>
            <pc:sldMk cId="1982887219" sldId="335"/>
            <ac:picMk id="5" creationId="{6B63540F-7E95-7558-03E5-A1810018D2C6}"/>
          </ac:picMkLst>
        </pc:picChg>
      </pc:sldChg>
      <pc:sldChg chg="modSp">
        <pc:chgData name="Riley King" userId="S::rking@midwayusafoundation.org::86ce5300-c5f7-4e55-b0d2-0c98bd6991df" providerId="AD" clId="Web-{733B06F1-346A-A009-1BD9-1C00BC520D5D}" dt="2022-10-07T17:19:57.991" v="12"/>
        <pc:sldMkLst>
          <pc:docMk/>
          <pc:sldMk cId="2163479825" sldId="336"/>
        </pc:sldMkLst>
        <pc:spChg chg="mod">
          <ac:chgData name="Riley King" userId="S::rking@midwayusafoundation.org::86ce5300-c5f7-4e55-b0d2-0c98bd6991df" providerId="AD" clId="Web-{733B06F1-346A-A009-1BD9-1C00BC520D5D}" dt="2022-10-07T17:19:57.991" v="12"/>
          <ac:spMkLst>
            <pc:docMk/>
            <pc:sldMk cId="2163479825" sldId="336"/>
            <ac:spMk id="3" creationId="{42766847-466A-A88F-02B3-CD29B2A4E3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34" y="0"/>
            <a:ext cx="3038648" cy="465138"/>
          </a:xfrm>
          <a:prstGeom prst="rect">
            <a:avLst/>
          </a:prstGeom>
        </p:spPr>
        <p:txBody>
          <a:bodyPr vert="horz" lIns="91440" tIns="45720" rIns="91440" bIns="45720" rtlCol="0"/>
          <a:lstStyle>
            <a:lvl1pPr algn="r">
              <a:defRPr sz="1200"/>
            </a:lvl1pPr>
          </a:lstStyle>
          <a:p>
            <a:fld id="{C932666F-6BD8-44D8-91D3-99E3F1CB6766}" type="datetimeFigureOut">
              <a:rPr lang="en-US" smtClean="0"/>
              <a:pPr/>
              <a:t>10/7/2022</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848" y="4416426"/>
            <a:ext cx="560832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649"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34" y="8829675"/>
            <a:ext cx="3038648" cy="465138"/>
          </a:xfrm>
          <a:prstGeom prst="rect">
            <a:avLst/>
          </a:prstGeom>
        </p:spPr>
        <p:txBody>
          <a:bodyPr vert="horz" lIns="91440" tIns="45720" rIns="91440" bIns="45720" rtlCol="0" anchor="b"/>
          <a:lstStyle>
            <a:lvl1pPr algn="r">
              <a:defRPr sz="1200"/>
            </a:lvl1pPr>
          </a:lstStyle>
          <a:p>
            <a:fld id="{D7F2F993-EF10-4004-8A28-A2F3AB6EF84B}" type="slidenum">
              <a:rPr lang="en-US" smtClean="0"/>
              <a:pPr/>
              <a:t>‹#›</a:t>
            </a:fld>
            <a:endParaRPr lang="en-US"/>
          </a:p>
        </p:txBody>
      </p:sp>
    </p:spTree>
    <p:extLst>
      <p:ext uri="{BB962C8B-B14F-4D97-AF65-F5344CB8AC3E}">
        <p14:creationId xmlns:p14="http://schemas.microsoft.com/office/powerpoint/2010/main" val="2133611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E01581C-59BD-4FDC-8987-41272152FB9B}" type="datetimeFigureOut">
              <a:rPr lang="en-US" smtClean="0"/>
              <a:pPr/>
              <a:t>10/7/2022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1683F64-1A8D-4A00-8EA2-70D28972C64D}"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E01581C-59BD-4FDC-8987-41272152FB9B}" type="datetimeFigureOut">
              <a:rPr lang="en-US" smtClean="0"/>
              <a:pPr/>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83F64-1A8D-4A00-8EA2-70D28972C6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1683F64-1A8D-4A00-8EA2-70D28972C64D}"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E01581C-59BD-4FDC-8987-41272152FB9B}" type="datetimeFigureOut">
              <a:rPr lang="en-US" smtClean="0"/>
              <a:pPr/>
              <a:t>10/7/2022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E01581C-59BD-4FDC-8987-41272152FB9B}" type="datetimeFigureOut">
              <a:rPr lang="en-US" smtClean="0"/>
              <a:pPr/>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1683F64-1A8D-4A00-8EA2-70D28972C64D}"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E01581C-59BD-4FDC-8987-41272152FB9B}" type="datetimeFigureOut">
              <a:rPr lang="en-US" smtClean="0"/>
              <a:pPr/>
              <a:t>10/7/2022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1683F64-1A8D-4A00-8EA2-70D28972C64D}"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AE01581C-59BD-4FDC-8987-41272152FB9B}" type="datetimeFigureOut">
              <a:rPr lang="en-US" smtClean="0"/>
              <a:pPr/>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83F64-1A8D-4A00-8EA2-70D28972C64D}"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E01581C-59BD-4FDC-8987-41272152FB9B}" type="datetimeFigureOut">
              <a:rPr lang="en-US" smtClean="0"/>
              <a:pPr/>
              <a:t>10/7/2022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1683F64-1A8D-4A00-8EA2-70D28972C64D}"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E01581C-59BD-4FDC-8987-41272152FB9B}" type="datetimeFigureOut">
              <a:rPr lang="en-US" smtClean="0"/>
              <a:pPr/>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1683F64-1A8D-4A00-8EA2-70D28972C6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E01581C-59BD-4FDC-8987-41272152FB9B}" type="datetimeFigureOut">
              <a:rPr lang="en-US" smtClean="0"/>
              <a:pPr/>
              <a:t>10/7/2022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1683F64-1A8D-4A00-8EA2-70D28972C6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1683F64-1A8D-4A00-8EA2-70D28972C64D}"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E01581C-59BD-4FDC-8987-41272152FB9B}" type="datetimeFigureOut">
              <a:rPr lang="en-US" smtClean="0"/>
              <a:pPr/>
              <a:t>10/7/2022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1683F64-1A8D-4A00-8EA2-70D28972C64D}"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E01581C-59BD-4FDC-8987-41272152FB9B}" type="datetimeFigureOut">
              <a:rPr lang="en-US" smtClean="0"/>
              <a:pPr/>
              <a:t>10/7/2022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E01581C-59BD-4FDC-8987-41272152FB9B}" type="datetimeFigureOut">
              <a:rPr lang="en-US" smtClean="0"/>
              <a:pPr/>
              <a:t>10/7/2022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1683F64-1A8D-4A00-8EA2-70D28972C64D}"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chor="ctr">
            <a:normAutofit fontScale="92500" lnSpcReduction="20000"/>
          </a:bodyPr>
          <a:lstStyle/>
          <a:p>
            <a:br>
              <a:rPr lang="en-US" dirty="0"/>
            </a:br>
            <a:r>
              <a:rPr lang="en-US" dirty="0"/>
              <a:t>Greg Lam</a:t>
            </a:r>
          </a:p>
          <a:p>
            <a:r>
              <a:rPr lang="en-US" dirty="0"/>
              <a:t>Copilevitz, lam &amp; Raney, pc</a:t>
            </a:r>
          </a:p>
          <a:p>
            <a:r>
              <a:rPr lang="en-US" dirty="0"/>
              <a:t>310 W. 20th Street, suite 300</a:t>
            </a:r>
          </a:p>
          <a:p>
            <a:r>
              <a:rPr lang="en-US" dirty="0"/>
              <a:t>Kansas city, mo 64108</a:t>
            </a:r>
          </a:p>
          <a:p>
            <a:r>
              <a:rPr lang="en-US" dirty="0"/>
              <a:t>816-472-9000</a:t>
            </a:r>
          </a:p>
          <a:p>
            <a:r>
              <a:rPr lang="en-US" dirty="0"/>
              <a:t>greglam@CLRKC.com</a:t>
            </a:r>
          </a:p>
        </p:txBody>
      </p:sp>
      <p:sp>
        <p:nvSpPr>
          <p:cNvPr id="2" name="Title 1"/>
          <p:cNvSpPr>
            <a:spLocks noGrp="1"/>
          </p:cNvSpPr>
          <p:nvPr>
            <p:ph type="ctrTitle"/>
          </p:nvPr>
        </p:nvSpPr>
        <p:spPr/>
        <p:txBody>
          <a:bodyPr>
            <a:normAutofit/>
          </a:bodyPr>
          <a:lstStyle/>
          <a:p>
            <a:r>
              <a:rPr lang="en-US" sz="2700" b="1" dirty="0"/>
              <a:t>STATE AND FEDERAL ISSUES RELATING TO YOUTH SHOOTING SPORTS TEAMS</a:t>
            </a:r>
            <a:br>
              <a:rPr lang="en-US" sz="2700" b="1" dirty="0"/>
            </a:br>
            <a:r>
              <a:rPr lang="en-US" sz="2700" b="1" dirty="0"/>
              <a:t>AS TAX-EXEMPT ENTITIES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 Definitions</a:t>
            </a:r>
          </a:p>
        </p:txBody>
      </p:sp>
      <p:sp>
        <p:nvSpPr>
          <p:cNvPr id="3" name="Content Placeholder 2"/>
          <p:cNvSpPr>
            <a:spLocks noGrp="1"/>
          </p:cNvSpPr>
          <p:nvPr>
            <p:ph sz="quarter" idx="1"/>
          </p:nvPr>
        </p:nvSpPr>
        <p:spPr/>
        <p:txBody>
          <a:bodyPr>
            <a:normAutofit/>
          </a:bodyPr>
          <a:lstStyle/>
          <a:p>
            <a:pPr marL="0" indent="0">
              <a:buNone/>
            </a:pPr>
            <a:r>
              <a:rPr lang="en-US" dirty="0"/>
              <a:t>“Charitable Organization” -Any person granted tax exempt status under section 501(c)(3) of the Internal Revenue Code of 1986 (Public Law 99-514, </a:t>
            </a:r>
            <a:r>
              <a:rPr lang="en-US" i="1" dirty="0"/>
              <a:t>26 U.S.C. § 501</a:t>
            </a:r>
            <a:r>
              <a:rPr lang="en-US" dirty="0"/>
              <a:t>(c)(3)) </a:t>
            </a:r>
            <a:r>
              <a:rPr lang="en-US" u="sng" dirty="0"/>
              <a:t>or</a:t>
            </a:r>
            <a:r>
              <a:rPr lang="en-US" dirty="0"/>
              <a:t> any person who is or holds himself out to be established for any charitable purpose or any person who in any manner employs a charitable appeal as the basis of any solicitation or an appeal which has a tendency to suggest there is a charitable purpose to any solicitation. </a:t>
            </a:r>
            <a:r>
              <a:rPr lang="en-US" i="1" dirty="0"/>
              <a:t>10 P.S. § 162.3</a:t>
            </a:r>
            <a:r>
              <a:rPr lang="en-US" dirty="0"/>
              <a:t> </a:t>
            </a:r>
          </a:p>
        </p:txBody>
      </p:sp>
    </p:spTree>
    <p:extLst>
      <p:ext uri="{BB962C8B-B14F-4D97-AF65-F5344CB8AC3E}">
        <p14:creationId xmlns:p14="http://schemas.microsoft.com/office/powerpoint/2010/main" val="1534444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 Definitions</a:t>
            </a:r>
          </a:p>
        </p:txBody>
      </p:sp>
      <p:sp>
        <p:nvSpPr>
          <p:cNvPr id="3" name="Content Placeholder 2"/>
          <p:cNvSpPr>
            <a:spLocks noGrp="1"/>
          </p:cNvSpPr>
          <p:nvPr>
            <p:ph sz="quarter" idx="1"/>
          </p:nvPr>
        </p:nvSpPr>
        <p:spPr/>
        <p:txBody>
          <a:bodyPr>
            <a:normAutofit/>
          </a:bodyPr>
          <a:lstStyle/>
          <a:p>
            <a:pPr marL="0" indent="0">
              <a:buNone/>
            </a:pPr>
            <a:r>
              <a:rPr lang="en-US" dirty="0"/>
              <a:t>"Charitable purpose" means any benevolent, educational, philanthropic, humane, scientific, patriotic, social welfare or advocacy, public health, environmental conservation, civic, or other eleemosynary purpose, any objective of law enforcement officers, firefighters, other persons who protect the public safety, or veterans, or any objective of sponsoring the free or subsidized attendance of persons at any event.  </a:t>
            </a:r>
            <a:r>
              <a:rPr lang="en-US" i="1" dirty="0"/>
              <a:t>6-16-103 C.R.S.</a:t>
            </a:r>
            <a:endParaRPr lang="en-US" dirty="0"/>
          </a:p>
        </p:txBody>
      </p:sp>
    </p:spTree>
    <p:extLst>
      <p:ext uri="{BB962C8B-B14F-4D97-AF65-F5344CB8AC3E}">
        <p14:creationId xmlns:p14="http://schemas.microsoft.com/office/powerpoint/2010/main" val="2541724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 Definitions</a:t>
            </a:r>
          </a:p>
        </p:txBody>
      </p:sp>
      <p:sp>
        <p:nvSpPr>
          <p:cNvPr id="3" name="Content Placeholder 2"/>
          <p:cNvSpPr>
            <a:spLocks noGrp="1"/>
          </p:cNvSpPr>
          <p:nvPr>
            <p:ph sz="quarter" idx="1"/>
          </p:nvPr>
        </p:nvSpPr>
        <p:spPr/>
        <p:txBody>
          <a:bodyPr>
            <a:normAutofit lnSpcReduction="10000"/>
          </a:bodyPr>
          <a:lstStyle/>
          <a:p>
            <a:pPr marL="0" indent="0">
              <a:buNone/>
            </a:pPr>
            <a:r>
              <a:rPr lang="en-US" dirty="0"/>
              <a:t> "CHARITABLE PURPOSE." Any benevolent, educational, philanthropic, humane, scientific, patriotic, </a:t>
            </a:r>
            <a:r>
              <a:rPr lang="en-US" u="sng" dirty="0"/>
              <a:t>social welfare or advocacy</a:t>
            </a:r>
            <a:r>
              <a:rPr lang="en-US" dirty="0"/>
              <a:t>, public health, environmental conservation, civic or other eleemosynary objective, including an objective of any bona fide duly constituted organization of law enforcement personnel, firefighters or other persons who protect the public safety if a stated purpose of the solicitation includes any benefit to any person outside the actual active membership of the organization. </a:t>
            </a:r>
            <a:r>
              <a:rPr lang="en-US" i="1" dirty="0"/>
              <a:t>10 P.S. § 162.3</a:t>
            </a:r>
            <a:r>
              <a:rPr lang="en-US" dirty="0"/>
              <a:t> </a:t>
            </a:r>
          </a:p>
        </p:txBody>
      </p:sp>
    </p:spTree>
    <p:extLst>
      <p:ext uri="{BB962C8B-B14F-4D97-AF65-F5344CB8AC3E}">
        <p14:creationId xmlns:p14="http://schemas.microsoft.com/office/powerpoint/2010/main" val="175420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 Definitions</a:t>
            </a:r>
          </a:p>
        </p:txBody>
      </p:sp>
      <p:sp>
        <p:nvSpPr>
          <p:cNvPr id="3" name="Content Placeholder 2"/>
          <p:cNvSpPr>
            <a:spLocks noGrp="1"/>
          </p:cNvSpPr>
          <p:nvPr>
            <p:ph sz="quarter" idx="1"/>
          </p:nvPr>
        </p:nvSpPr>
        <p:spPr/>
        <p:txBody>
          <a:bodyPr>
            <a:normAutofit fontScale="92500" lnSpcReduction="20000"/>
          </a:bodyPr>
          <a:lstStyle/>
          <a:p>
            <a:r>
              <a:rPr lang="en-US" dirty="0"/>
              <a:t>Commercial </a:t>
            </a:r>
            <a:r>
              <a:rPr lang="en-US" dirty="0" err="1"/>
              <a:t>Coventurer</a:t>
            </a:r>
            <a:r>
              <a:rPr lang="en-US" dirty="0"/>
              <a:t>:   “a person who for profit is regularly and primarily engaged in trade or commerce other than in connection with soliciting for charitable organizations or purposes and who conducts a charitable sales promotion.” – typical state definition AND same one contained in </a:t>
            </a:r>
            <a:r>
              <a:rPr lang="en-US" i="1" dirty="0"/>
              <a:t>6-16-103 C.R.S.</a:t>
            </a:r>
            <a:endParaRPr lang="en-US" dirty="0"/>
          </a:p>
          <a:p>
            <a:endParaRPr lang="en-US" dirty="0"/>
          </a:p>
          <a:p>
            <a:r>
              <a:rPr lang="en-US" dirty="0"/>
              <a:t>"Charitable sales promotion" means an advertising or sales campaign, conducted by a commercial </a:t>
            </a:r>
            <a:r>
              <a:rPr lang="en-US" dirty="0" err="1"/>
              <a:t>coventurer</a:t>
            </a:r>
            <a:r>
              <a:rPr lang="en-US" dirty="0"/>
              <a:t>, which represents that the purchase or use of goods or services offered by the commercial </a:t>
            </a:r>
            <a:r>
              <a:rPr lang="en-US" dirty="0" err="1"/>
              <a:t>coventurer</a:t>
            </a:r>
            <a:r>
              <a:rPr lang="en-US" dirty="0"/>
              <a:t> will benefit, in whole or in part, a charitable organization or purpose.  (Also typical and same as </a:t>
            </a:r>
            <a:r>
              <a:rPr lang="en-US" i="1" dirty="0"/>
              <a:t>6-16-103 C.R.S.</a:t>
            </a:r>
            <a:endParaRPr lang="en-US" dirty="0"/>
          </a:p>
        </p:txBody>
      </p:sp>
    </p:spTree>
    <p:extLst>
      <p:ext uri="{BB962C8B-B14F-4D97-AF65-F5344CB8AC3E}">
        <p14:creationId xmlns:p14="http://schemas.microsoft.com/office/powerpoint/2010/main" val="1284738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Registration Basics</a:t>
            </a:r>
          </a:p>
        </p:txBody>
      </p:sp>
      <p:sp>
        <p:nvSpPr>
          <p:cNvPr id="3" name="Content Placeholder 2"/>
          <p:cNvSpPr>
            <a:spLocks noGrp="1"/>
          </p:cNvSpPr>
          <p:nvPr>
            <p:ph sz="quarter" idx="1"/>
          </p:nvPr>
        </p:nvSpPr>
        <p:spPr/>
        <p:txBody>
          <a:bodyPr/>
          <a:lstStyle/>
          <a:p>
            <a:r>
              <a:rPr lang="en-US" dirty="0"/>
              <a:t>Uniform Registration Statement and Attachments.</a:t>
            </a:r>
          </a:p>
          <a:p>
            <a:r>
              <a:rPr lang="en-US" dirty="0"/>
              <a:t>Online Registration</a:t>
            </a:r>
          </a:p>
          <a:p>
            <a:r>
              <a:rPr lang="en-US" dirty="0"/>
              <a:t>Renewals – Registration is annual</a:t>
            </a:r>
          </a:p>
          <a:p>
            <a:r>
              <a:rPr lang="en-US" dirty="0"/>
              <a:t>Audit and related financial reporting requirements. </a:t>
            </a:r>
          </a:p>
          <a:p>
            <a:r>
              <a:rPr lang="en-US" dirty="0"/>
              <a:t>No uniform law – significant differences from State to State.</a:t>
            </a:r>
          </a:p>
        </p:txBody>
      </p:sp>
    </p:spTree>
    <p:extLst>
      <p:ext uri="{BB962C8B-B14F-4D97-AF65-F5344CB8AC3E}">
        <p14:creationId xmlns:p14="http://schemas.microsoft.com/office/powerpoint/2010/main" val="3290512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 Summary</a:t>
            </a:r>
          </a:p>
        </p:txBody>
      </p:sp>
      <p:sp>
        <p:nvSpPr>
          <p:cNvPr id="3" name="Content Placeholder 2"/>
          <p:cNvSpPr>
            <a:spLocks noGrp="1"/>
          </p:cNvSpPr>
          <p:nvPr>
            <p:ph sz="quarter" idx="1"/>
          </p:nvPr>
        </p:nvSpPr>
        <p:spPr/>
        <p:txBody>
          <a:bodyPr>
            <a:normAutofit fontScale="32500" lnSpcReduction="20000"/>
          </a:bodyPr>
          <a:lstStyle/>
          <a:p>
            <a:pPr marL="0" marR="0" indent="0">
              <a:spcBef>
                <a:spcPts val="0"/>
              </a:spcBef>
              <a:spcAft>
                <a:spcPts val="0"/>
              </a:spcAft>
              <a:buNone/>
              <a:tabLst>
                <a:tab pos="-914400" algn="l"/>
              </a:tabLst>
            </a:pPr>
            <a:endParaRPr lang="en-US" sz="2800" b="1" dirty="0">
              <a:latin typeface="Shruti" panose="020B0502040204020203"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tabLst>
                <a:tab pos="-914400" algn="l"/>
              </a:tabLst>
            </a:pPr>
            <a:r>
              <a:rPr lang="en-US" sz="4000" dirty="0">
                <a:latin typeface="Comic Sans MS" panose="030F0702030302020204" pitchFamily="66" charset="0"/>
                <a:ea typeface="Times New Roman" panose="02020603050405020304" pitchFamily="18" charset="0"/>
                <a:cs typeface="Times New Roman" panose="02020603050405020304" pitchFamily="18" charset="0"/>
              </a:rPr>
              <a:t> </a:t>
            </a:r>
            <a:r>
              <a:rPr lang="en-US" sz="4400" dirty="0">
                <a:latin typeface="Shruti" panose="020B0502040204020203" pitchFamily="34" charset="0"/>
                <a:ea typeface="Times New Roman" panose="02020603050405020304" pitchFamily="18" charset="0"/>
                <a:cs typeface="Times New Roman" panose="02020603050405020304" pitchFamily="18" charset="0"/>
              </a:rPr>
              <a:t> </a:t>
            </a: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4400" dirty="0">
                <a:latin typeface="Comic Sans MS" panose="030F0702030302020204" pitchFamily="66" charset="0"/>
                <a:ea typeface="Times New Roman" panose="02020603050405020304" pitchFamily="18" charset="0"/>
                <a:cs typeface="Times New Roman" panose="02020603050405020304" pitchFamily="18" charset="0"/>
              </a:rPr>
              <a:t>(See Summary – DE, FL, MS, PA &amp; TX – Registration, Bonds, Filing fees, etc.)</a:t>
            </a:r>
          </a:p>
          <a:p>
            <a:pPr marL="0" marR="0" indent="0">
              <a:spcBef>
                <a:spcPts val="0"/>
              </a:spcBef>
              <a:spcAft>
                <a:spcPts val="0"/>
              </a:spcAft>
              <a:buNone/>
            </a:pP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4400" dirty="0">
                <a:latin typeface="Comic Sans MS" panose="030F0702030302020204" pitchFamily="66" charset="0"/>
                <a:ea typeface="Times New Roman" panose="02020603050405020304" pitchFamily="18" charset="0"/>
                <a:cs typeface="Times New Roman" panose="02020603050405020304" pitchFamily="18" charset="0"/>
              </a:rPr>
              <a:t>Pennsylvania Summary:  </a:t>
            </a:r>
          </a:p>
          <a:p>
            <a:pPr marL="0" marR="0" indent="0">
              <a:spcBef>
                <a:spcPts val="0"/>
              </a:spcBef>
              <a:spcAft>
                <a:spcPts val="0"/>
              </a:spcAft>
              <a:buNone/>
            </a:pP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4400" dirty="0">
                <a:latin typeface="Comic Sans MS" panose="030F0702030302020204" pitchFamily="66" charset="0"/>
                <a:ea typeface="Times New Roman" panose="02020603050405020304" pitchFamily="18" charset="0"/>
                <a:cs typeface="Times New Roman" panose="02020603050405020304" pitchFamily="18" charset="0"/>
              </a:rPr>
              <a:t>Charitable Organization: </a:t>
            </a:r>
            <a:r>
              <a:rPr lang="en-US" sz="4400" dirty="0">
                <a:latin typeface="Shruti" panose="020B0502040204020203" pitchFamily="34" charset="0"/>
                <a:ea typeface="Times New Roman" panose="02020603050405020304" pitchFamily="18" charset="0"/>
                <a:cs typeface="Shruti" panose="020B0502040204020203" pitchFamily="34" charset="0"/>
              </a:rPr>
              <a:t>Annual registration.  Fee: $15–$250.</a:t>
            </a:r>
          </a:p>
          <a:p>
            <a:pPr marL="0" marR="0" indent="0">
              <a:spcBef>
                <a:spcPts val="0"/>
              </a:spcBef>
              <a:spcAft>
                <a:spcPts val="0"/>
              </a:spcAft>
              <a:buNone/>
            </a:pPr>
            <a:endParaRPr lang="en-US" sz="4400" dirty="0">
              <a:latin typeface="Shruti" panose="020B0502040204020203" pitchFamily="34" charset="0"/>
              <a:ea typeface="Times New Roman" panose="02020603050405020304" pitchFamily="18" charset="0"/>
              <a:cs typeface="Shruti" panose="020B0502040204020203" pitchFamily="34" charset="0"/>
            </a:endParaRPr>
          </a:p>
          <a:p>
            <a:pPr marL="0" marR="0" indent="0">
              <a:spcBef>
                <a:spcPts val="0"/>
              </a:spcBef>
              <a:spcAft>
                <a:spcPts val="0"/>
              </a:spcAft>
              <a:buNone/>
            </a:pPr>
            <a:endParaRPr lang="en-US" sz="4400" dirty="0">
              <a:latin typeface="Shruti" panose="020B0502040204020203" pitchFamily="34" charset="0"/>
              <a:ea typeface="Times New Roman" panose="02020603050405020304" pitchFamily="18" charset="0"/>
              <a:cs typeface="Shruti" panose="020B0502040204020203" pitchFamily="34" charset="0"/>
            </a:endParaRP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File annual financial statement and Form 990. </a:t>
            </a:r>
          </a:p>
          <a:p>
            <a:pPr marL="0" marR="0" indent="0">
              <a:spcBef>
                <a:spcPts val="0"/>
              </a:spcBef>
              <a:spcAft>
                <a:spcPts val="0"/>
              </a:spcAft>
              <a:buNone/>
            </a:pPr>
            <a:endParaRPr lang="en-US" sz="4400" dirty="0">
              <a:latin typeface="Shruti" panose="020B0502040204020203" pitchFamily="34" charset="0"/>
              <a:ea typeface="Times New Roman" panose="02020603050405020304" pitchFamily="18" charset="0"/>
              <a:cs typeface="Shruti" panose="020B0502040204020203" pitchFamily="34" charset="0"/>
            </a:endParaRP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Internally prepared financial statement required for organizations with revenues less than 	$50,000; </a:t>
            </a:r>
          </a:p>
          <a:p>
            <a:pPr marL="0" marR="0" indent="0">
              <a:spcBef>
                <a:spcPts val="0"/>
              </a:spcBef>
              <a:spcAft>
                <a:spcPts val="0"/>
              </a:spcAft>
              <a:buNone/>
            </a:pPr>
            <a:endParaRPr lang="en-US" sz="4400" dirty="0">
              <a:latin typeface="Shruti" panose="020B0502040204020203" pitchFamily="34" charset="0"/>
              <a:ea typeface="Times New Roman" panose="02020603050405020304" pitchFamily="18" charset="0"/>
              <a:cs typeface="Shruti" panose="020B0502040204020203" pitchFamily="34" charset="0"/>
            </a:endParaRP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compiled, reviewed, or audited financial statement required for organizations with revenues 	between $50,000 and 	$100,000; </a:t>
            </a: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a:t>
            </a: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reviewed or audited financial statement required for organizations with revenues between 	$100,000 and $300,000; </a:t>
            </a:r>
          </a:p>
          <a:p>
            <a:pPr marL="0" marR="0" indent="0">
              <a:spcBef>
                <a:spcPts val="0"/>
              </a:spcBef>
              <a:spcAft>
                <a:spcPts val="0"/>
              </a:spcAft>
              <a:buNone/>
            </a:pPr>
            <a:endParaRPr lang="en-US" sz="4400" dirty="0">
              <a:latin typeface="Shruti" panose="020B0502040204020203" pitchFamily="34" charset="0"/>
              <a:ea typeface="Times New Roman" panose="02020603050405020304" pitchFamily="18" charset="0"/>
              <a:cs typeface="Shruti" panose="020B0502040204020203" pitchFamily="34" charset="0"/>
            </a:endParaRP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Shruti" panose="020B0502040204020203" pitchFamily="34" charset="0"/>
              </a:rPr>
              <a:t>	audited financial statement required for organizations with revenues over $300,000. Late fee: 	$25 per month.</a:t>
            </a:r>
          </a:p>
          <a:p>
            <a:pPr marL="0" marR="0" indent="0">
              <a:spcBef>
                <a:spcPts val="0"/>
              </a:spcBef>
              <a:spcAft>
                <a:spcPts val="0"/>
              </a:spcAft>
              <a:buNone/>
            </a:pP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4400" dirty="0">
                <a:latin typeface="Shruti" panose="020B0502040204020203" pitchFamily="34" charset="0"/>
                <a:ea typeface="Times New Roman" panose="02020603050405020304" pitchFamily="18" charset="0"/>
                <a:cs typeface="Times New Roman" panose="02020603050405020304" pitchFamily="18" charset="0"/>
              </a:rPr>
              <a:t> </a:t>
            </a: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457200" marR="0" indent="0">
              <a:spcBef>
                <a:spcPts val="0"/>
              </a:spcBef>
              <a:spcAft>
                <a:spcPts val="0"/>
              </a:spcAft>
              <a:buNone/>
              <a:tabLst>
                <a:tab pos="-914400" algn="l"/>
              </a:tabLst>
            </a:pPr>
            <a:r>
              <a:rPr lang="en-US" sz="4400" dirty="0">
                <a:latin typeface="Shruti" panose="020B0502040204020203" pitchFamily="34" charset="0"/>
                <a:ea typeface="Times New Roman" panose="02020603050405020304" pitchFamily="18" charset="0"/>
                <a:cs typeface="Times New Roman" panose="02020603050405020304" pitchFamily="18" charset="0"/>
              </a:rPr>
              <a:t> </a:t>
            </a: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a:p>
            <a:pPr marL="457200" marR="0" indent="0">
              <a:spcBef>
                <a:spcPts val="0"/>
              </a:spcBef>
              <a:spcAft>
                <a:spcPts val="0"/>
              </a:spcAft>
              <a:buNone/>
              <a:tabLst>
                <a:tab pos="-914400" algn="l"/>
              </a:tabLst>
            </a:pPr>
            <a:r>
              <a:rPr lang="en-US" sz="4400" dirty="0">
                <a:latin typeface="Shruti" panose="020B0502040204020203" pitchFamily="34" charset="0"/>
                <a:ea typeface="Times New Roman" panose="02020603050405020304" pitchFamily="18" charset="0"/>
                <a:cs typeface="Times New Roman" panose="02020603050405020304" pitchFamily="18" charset="0"/>
              </a:rPr>
              <a:t> </a:t>
            </a:r>
            <a:endParaRPr lang="en-US" sz="4400" dirty="0">
              <a:latin typeface="Comic Sans MS" panose="030F07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40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Issues – Charleston Principles	</a:t>
            </a:r>
          </a:p>
        </p:txBody>
      </p:sp>
      <p:sp>
        <p:nvSpPr>
          <p:cNvPr id="3" name="Content Placeholder 2"/>
          <p:cNvSpPr>
            <a:spLocks noGrp="1"/>
          </p:cNvSpPr>
          <p:nvPr>
            <p:ph sz="quarter" idx="1"/>
          </p:nvPr>
        </p:nvSpPr>
        <p:spPr/>
        <p:txBody>
          <a:bodyPr anchor="ctr">
            <a:normAutofit/>
          </a:bodyPr>
          <a:lstStyle/>
          <a:p>
            <a:pPr marL="0" indent="0">
              <a:buNone/>
            </a:pPr>
            <a:r>
              <a:rPr lang="en-US" dirty="0"/>
              <a:t>The basic premise of the Charleston Principles: “Although existing state laws govern charitable solicitations on the Internet, in many instances the use of the Internet raises new questions that state charity officials must answer in order to effectively carry out their statutory missions. Therefore, state charity officials should require registration of those over whom their state courts could constitutionally assert personal jurisdiction to enforce a registration requirement.”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Charleston Principles cont.</a:t>
            </a:r>
          </a:p>
        </p:txBody>
      </p:sp>
      <p:sp>
        <p:nvSpPr>
          <p:cNvPr id="3" name="Content Placeholder 2"/>
          <p:cNvSpPr>
            <a:spLocks noGrp="1"/>
          </p:cNvSpPr>
          <p:nvPr>
            <p:ph sz="quarter" idx="1"/>
          </p:nvPr>
        </p:nvSpPr>
        <p:spPr/>
        <p:txBody>
          <a:bodyPr>
            <a:normAutofit fontScale="85000" lnSpcReduction="20000"/>
          </a:bodyPr>
          <a:lstStyle/>
          <a:p>
            <a:r>
              <a:rPr lang="en-US" dirty="0"/>
              <a:t>The Primary Principle explains that there are two requirements that must be met before the use of a Web site, by itself, will constitute sufficient contacts to confer personal jurisdiction. </a:t>
            </a:r>
          </a:p>
          <a:p>
            <a:r>
              <a:rPr lang="en-US" b="1" dirty="0"/>
              <a:t>First</a:t>
            </a:r>
            <a:r>
              <a:rPr lang="en-US" dirty="0"/>
              <a:t>, the Web site must be interactive, a term described in the prior slide. </a:t>
            </a:r>
          </a:p>
          <a:p>
            <a:r>
              <a:rPr lang="en-US" b="1" dirty="0"/>
              <a:t>Second</a:t>
            </a:r>
            <a:r>
              <a:rPr lang="en-US" dirty="0"/>
              <a:t>, there must be a substantial link between the solicitation and the forum state, a requirement that can be satisfied in either of two ways. (1) The entity might target the state for its solicitations; or (2)  Alternatively, the entity might receive contributions from the state on a repeated and ongoing or substantial basis through its Web site. </a:t>
            </a:r>
          </a:p>
          <a:p>
            <a:r>
              <a:rPr lang="en-US" dirty="0"/>
              <a:t>It is important to note that solicitations using an interactive Web site will require registration if </a:t>
            </a:r>
            <a:r>
              <a:rPr lang="en-US" i="1" dirty="0"/>
              <a:t>either </a:t>
            </a:r>
            <a:r>
              <a:rPr lang="en-US" dirty="0"/>
              <a:t> (1) or (2) take place. Meeting the terms of both is not necessary.</a:t>
            </a:r>
          </a:p>
        </p:txBody>
      </p:sp>
    </p:spTree>
    <p:extLst>
      <p:ext uri="{BB962C8B-B14F-4D97-AF65-F5344CB8AC3E}">
        <p14:creationId xmlns:p14="http://schemas.microsoft.com/office/powerpoint/2010/main" val="294324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BAE957E-4194-8F57-63C5-539CF06BEDB6}"/>
              </a:ext>
            </a:extLst>
          </p:cNvPr>
          <p:cNvSpPr>
            <a:spLocks noGrp="1"/>
          </p:cNvSpPr>
          <p:nvPr>
            <p:ph type="subTitle" idx="1"/>
          </p:nvPr>
        </p:nvSpPr>
        <p:spPr>
          <a:xfrm>
            <a:off x="228600" y="2743200"/>
            <a:ext cx="8686800" cy="3505200"/>
          </a:xfrm>
        </p:spPr>
        <p:txBody>
          <a:bodyPr vert="horz" lIns="91440" tIns="45720" rIns="91440" bIns="45720" anchor="t">
            <a:normAutofit/>
          </a:bodyPr>
          <a:lstStyle/>
          <a:p>
            <a:r>
              <a:rPr lang="en-US" dirty="0">
                <a:latin typeface="Times New Roman"/>
                <a:cs typeface="Times New Roman"/>
              </a:rPr>
              <a:t>-</a:t>
            </a:r>
          </a:p>
        </p:txBody>
      </p:sp>
      <p:sp>
        <p:nvSpPr>
          <p:cNvPr id="3" name="Title 2">
            <a:extLst>
              <a:ext uri="{FF2B5EF4-FFF2-40B4-BE49-F238E27FC236}">
                <a16:creationId xmlns:a16="http://schemas.microsoft.com/office/drawing/2014/main" id="{2025FE71-B384-5688-F6AE-3B106ADADBB3}"/>
              </a:ext>
            </a:extLst>
          </p:cNvPr>
          <p:cNvSpPr>
            <a:spLocks noGrp="1"/>
          </p:cNvSpPr>
          <p:nvPr>
            <p:ph type="ctrTitle"/>
          </p:nvPr>
        </p:nvSpPr>
        <p:spPr/>
        <p:txBody>
          <a:bodyPr/>
          <a:lstStyle/>
          <a:p>
            <a:r>
              <a:rPr lang="en-US" dirty="0"/>
              <a:t>California Assembly Bill No. 2571 </a:t>
            </a:r>
          </a:p>
        </p:txBody>
      </p:sp>
      <p:pic>
        <p:nvPicPr>
          <p:cNvPr id="5" name="Picture 4">
            <a:extLst>
              <a:ext uri="{FF2B5EF4-FFF2-40B4-BE49-F238E27FC236}">
                <a16:creationId xmlns:a16="http://schemas.microsoft.com/office/drawing/2014/main" id="{6B63540F-7E95-7558-03E5-A1810018D2C6}"/>
              </a:ext>
            </a:extLst>
          </p:cNvPr>
          <p:cNvPicPr>
            <a:picLocks noChangeAspect="1"/>
          </p:cNvPicPr>
          <p:nvPr/>
        </p:nvPicPr>
        <p:blipFill>
          <a:blip r:embed="rId2"/>
          <a:stretch>
            <a:fillRect/>
          </a:stretch>
        </p:blipFill>
        <p:spPr>
          <a:xfrm>
            <a:off x="309839" y="3048630"/>
            <a:ext cx="8610564" cy="3211520"/>
          </a:xfrm>
          <a:prstGeom prst="rect">
            <a:avLst/>
          </a:prstGeom>
        </p:spPr>
      </p:pic>
    </p:spTree>
    <p:extLst>
      <p:ext uri="{BB962C8B-B14F-4D97-AF65-F5344CB8AC3E}">
        <p14:creationId xmlns:p14="http://schemas.microsoft.com/office/powerpoint/2010/main" val="1982887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766847-466A-A88F-02B3-CD29B2A4E378}"/>
              </a:ext>
            </a:extLst>
          </p:cNvPr>
          <p:cNvSpPr txBox="1"/>
          <p:nvPr/>
        </p:nvSpPr>
        <p:spPr>
          <a:xfrm>
            <a:off x="169404" y="207602"/>
            <a:ext cx="8834161" cy="5786199"/>
          </a:xfrm>
          <a:prstGeom prst="rect">
            <a:avLst/>
          </a:prstGeom>
          <a:noFill/>
        </p:spPr>
        <p:txBody>
          <a:bodyPr wrap="square">
            <a:spAutoFit/>
          </a:bodyPr>
          <a:lstStyle/>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(4) “Firearm industry member” means any of the following: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(A) A person, firm, corporation, company, partnership, society, joint stock company, or any other entity or association engaged in the manufacture, distribution, importation, marketing, wholesale, or retail sale of firearm-related products.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(B) A person, firm, corporation, company, partnership, society, joint stock company, or any other entity or association formed for the express purpose of promoting, encouraging, or advocating for the purchase, use, or ownership of firearm-related products that does one of the following: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Advertises firearm-related products.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(ii) Advertises events where firearm-related products are sold or used.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(iii) Endorses specific firearm-related products.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(iv) Sponsors or otherwise promotes events at which firearm-related products are sold or used.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2000" dirty="0">
                <a:solidFill>
                  <a:srgbClr val="000000"/>
                </a:solidFill>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(5) “Firearm-related product” means a firearm, ammunition, reloaded ammunition, a firearm precursor part, a firearm component, or a firearm accessory that meets any of the following conditions: </a:t>
            </a:r>
            <a:endParaRPr lang="en-US" sz="2000"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(A) The item is sold, made, or distributed in California. </a:t>
            </a:r>
            <a:endParaRPr lang="en-US" sz="2000"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(B) The item is intended to be sold or distributed in California. </a:t>
            </a:r>
            <a:endParaRPr lang="en-US" sz="2000"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rPr>
              <a:t>(C) It is reasonably foreseeable that the item would be sold or possessed in California. </a:t>
            </a:r>
            <a:endParaRPr lang="en-US" sz="2000"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 Marketing or advertising for the item is directed to residents of California.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47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66124"/>
            <a:ext cx="8534400" cy="987552"/>
          </a:xfrm>
        </p:spPr>
        <p:txBody>
          <a:bodyPr>
            <a:normAutofit fontScale="90000"/>
          </a:bodyPr>
          <a:lstStyle/>
          <a:p>
            <a:br>
              <a:rPr lang="en-US" dirty="0"/>
            </a:br>
            <a:br>
              <a:rPr lang="en-US" dirty="0"/>
            </a:br>
            <a:r>
              <a:rPr lang="en-US" sz="3100" dirty="0"/>
              <a:t>Overview – State and Federal Laws Applicable to Teams</a:t>
            </a:r>
          </a:p>
        </p:txBody>
      </p:sp>
      <p:sp>
        <p:nvSpPr>
          <p:cNvPr id="3" name="Content Placeholder 2"/>
          <p:cNvSpPr>
            <a:spLocks noGrp="1"/>
          </p:cNvSpPr>
          <p:nvPr>
            <p:ph sz="quarter" idx="1"/>
          </p:nvPr>
        </p:nvSpPr>
        <p:spPr/>
        <p:txBody>
          <a:bodyPr>
            <a:normAutofit/>
          </a:bodyPr>
          <a:lstStyle/>
          <a:p>
            <a:r>
              <a:rPr lang="en-US" dirty="0"/>
              <a:t>Federal – IRS and Tax-Exemption (IRC 501(c)(3)</a:t>
            </a:r>
          </a:p>
          <a:p>
            <a:r>
              <a:rPr lang="en-US" dirty="0"/>
              <a:t>IRS Audit Authority – recent and growing</a:t>
            </a:r>
          </a:p>
          <a:p>
            <a:r>
              <a:rPr lang="en-US" dirty="0"/>
              <a:t>State Nonprofit Corporation Law – Board Duties</a:t>
            </a:r>
          </a:p>
          <a:p>
            <a:r>
              <a:rPr lang="en-US" dirty="0"/>
              <a:t>State Fundraising Laws</a:t>
            </a:r>
          </a:p>
          <a:p>
            <a:r>
              <a:rPr lang="en-US" dirty="0"/>
              <a:t>Overlaps</a:t>
            </a:r>
          </a:p>
        </p:txBody>
      </p:sp>
    </p:spTree>
    <p:extLst>
      <p:ext uri="{BB962C8B-B14F-4D97-AF65-F5344CB8AC3E}">
        <p14:creationId xmlns:p14="http://schemas.microsoft.com/office/powerpoint/2010/main" val="33342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History of the Law Governing Charitable Fundraising </a:t>
            </a:r>
          </a:p>
        </p:txBody>
      </p:sp>
      <p:sp>
        <p:nvSpPr>
          <p:cNvPr id="3" name="Content Placeholder 2"/>
          <p:cNvSpPr>
            <a:spLocks noGrp="1"/>
          </p:cNvSpPr>
          <p:nvPr>
            <p:ph sz="quarter" idx="1"/>
          </p:nvPr>
        </p:nvSpPr>
        <p:spPr/>
        <p:txBody>
          <a:bodyPr>
            <a:normAutofit lnSpcReduction="10000"/>
          </a:bodyPr>
          <a:lstStyle/>
          <a:p>
            <a:r>
              <a:rPr lang="en-US" b="1" dirty="0"/>
              <a:t>Promulgation of State Statutes – Registration, disclosures, financial reports, contracts</a:t>
            </a:r>
          </a:p>
          <a:p>
            <a:pPr marL="0" indent="0">
              <a:buNone/>
            </a:pPr>
            <a:endParaRPr lang="en-US" i="1" dirty="0"/>
          </a:p>
          <a:p>
            <a:r>
              <a:rPr lang="en-US" i="1" dirty="0"/>
              <a:t>Village of Schaumberg v. Citizens for a Better Environment et al., 444 U.S. 620 (1980) – </a:t>
            </a:r>
            <a:r>
              <a:rPr lang="en-US" dirty="0"/>
              <a:t>Exercise police powers to prevent fraud and protect public welfare.  Efforts to promote disclosure of the finances of charitable organizations may assist in preventing fraud by informing the public of the ways in which their contribution will be employed.</a:t>
            </a:r>
          </a:p>
        </p:txBody>
      </p:sp>
    </p:spTree>
    <p:extLst>
      <p:ext uri="{BB962C8B-B14F-4D97-AF65-F5344CB8AC3E}">
        <p14:creationId xmlns:p14="http://schemas.microsoft.com/office/powerpoint/2010/main" val="1316328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History of the Law Governing Charitable Fundraising</a:t>
            </a:r>
          </a:p>
        </p:txBody>
      </p:sp>
      <p:sp>
        <p:nvSpPr>
          <p:cNvPr id="3" name="Content Placeholder 2"/>
          <p:cNvSpPr>
            <a:spLocks noGrp="1"/>
          </p:cNvSpPr>
          <p:nvPr>
            <p:ph sz="quarter" idx="1"/>
          </p:nvPr>
        </p:nvSpPr>
        <p:spPr/>
        <p:txBody>
          <a:bodyPr/>
          <a:lstStyle/>
          <a:p>
            <a:r>
              <a:rPr lang="en-US" i="1" dirty="0"/>
              <a:t>Riley v. National Federation of the Blind of North Carolina </a:t>
            </a:r>
            <a:r>
              <a:rPr lang="en-US" dirty="0"/>
              <a:t>487 U.S. 781 – Law presuming that professional fundraiser fees in excess of 20% of the funds raised  were unreasonable unconstitutional.  </a:t>
            </a:r>
          </a:p>
          <a:p>
            <a:r>
              <a:rPr lang="en-US" i="1" dirty="0"/>
              <a:t>Riley cont. - </a:t>
            </a:r>
            <a:r>
              <a:rPr lang="en-US" dirty="0"/>
              <a:t> Fully protected free speech of charitable organizations is inextricably intertwined with fundraising appeals.</a:t>
            </a:r>
          </a:p>
          <a:p>
            <a:r>
              <a:rPr lang="en-US" i="1" dirty="0"/>
              <a:t>Riley cont. - </a:t>
            </a:r>
            <a:r>
              <a:rPr lang="en-US" dirty="0"/>
              <a:t> Disclosure of paid professional status of fundraiser is OK – forcing disclosure of the actual costs of fundraising unconstitutional.</a:t>
            </a:r>
            <a:endParaRPr lang="en-US" i="1" dirty="0"/>
          </a:p>
        </p:txBody>
      </p:sp>
    </p:spTree>
    <p:extLst>
      <p:ext uri="{BB962C8B-B14F-4D97-AF65-F5344CB8AC3E}">
        <p14:creationId xmlns:p14="http://schemas.microsoft.com/office/powerpoint/2010/main" val="303955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History of the Law Governing Charitable Fundraising</a:t>
            </a:r>
          </a:p>
        </p:txBody>
      </p:sp>
      <p:sp>
        <p:nvSpPr>
          <p:cNvPr id="3" name="Content Placeholder 2"/>
          <p:cNvSpPr>
            <a:spLocks noGrp="1"/>
          </p:cNvSpPr>
          <p:nvPr>
            <p:ph sz="quarter" idx="1"/>
          </p:nvPr>
        </p:nvSpPr>
        <p:spPr/>
        <p:txBody>
          <a:bodyPr/>
          <a:lstStyle/>
          <a:p>
            <a:r>
              <a:rPr lang="en-US" i="1" dirty="0"/>
              <a:t>Riley cont. – </a:t>
            </a:r>
            <a:r>
              <a:rPr lang="en-US" dirty="0"/>
              <a:t>Speech may be chilled because professional fundraisers would be unable to raise funds for certain charitable purposes, thereby preventing expression of ideas.</a:t>
            </a:r>
          </a:p>
          <a:p>
            <a:r>
              <a:rPr lang="en-US" i="1" dirty="0"/>
              <a:t>Illinois, ex rel. Madigan v. Telemarketing Associates, Inc. </a:t>
            </a:r>
            <a:r>
              <a:rPr lang="en-US" dirty="0"/>
              <a:t>538 U.S. 600 (2003) – Affirmed </a:t>
            </a:r>
            <a:r>
              <a:rPr lang="en-US" i="1" dirty="0"/>
              <a:t>Riley – </a:t>
            </a:r>
            <a:r>
              <a:rPr lang="en-US" dirty="0"/>
              <a:t>but allowed state to pursue claims of misrepresentation based on claims by fundraiser that “a significant portion” of the funds solicited went to charity.</a:t>
            </a:r>
            <a:endParaRPr lang="en-US" i="1" dirty="0"/>
          </a:p>
        </p:txBody>
      </p:sp>
    </p:spTree>
    <p:extLst>
      <p:ext uri="{BB962C8B-B14F-4D97-AF65-F5344CB8AC3E}">
        <p14:creationId xmlns:p14="http://schemas.microsoft.com/office/powerpoint/2010/main" val="187378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REGULATION - FUNDRAISING</a:t>
            </a:r>
          </a:p>
        </p:txBody>
      </p:sp>
      <p:sp>
        <p:nvSpPr>
          <p:cNvPr id="3" name="Content Placeholder 2"/>
          <p:cNvSpPr>
            <a:spLocks noGrp="1"/>
          </p:cNvSpPr>
          <p:nvPr>
            <p:ph sz="quarter" idx="1"/>
          </p:nvPr>
        </p:nvSpPr>
        <p:spPr/>
        <p:txBody>
          <a:bodyPr>
            <a:normAutofit lnSpcReduction="10000"/>
          </a:bodyPr>
          <a:lstStyle/>
          <a:p>
            <a:r>
              <a:rPr lang="en-US" dirty="0"/>
              <a:t>41 States regulate the appeal for public support by statute.  All states have some common law and related statutory protections.</a:t>
            </a:r>
          </a:p>
          <a:p>
            <a:r>
              <a:rPr lang="en-US" dirty="0"/>
              <a:t>“Charitable Organizations”</a:t>
            </a:r>
          </a:p>
          <a:p>
            <a:r>
              <a:rPr lang="en-US" dirty="0"/>
              <a:t>“Professional Fundraisers” – Registration, bonds, contracts, campaign filings, disclosures, financial reports – highly intensive regulation.</a:t>
            </a:r>
          </a:p>
          <a:p>
            <a:r>
              <a:rPr lang="en-US" dirty="0"/>
              <a:t>“Fundraising Consultants” – Registration, bonds, contracts.</a:t>
            </a:r>
          </a:p>
          <a:p>
            <a:r>
              <a:rPr lang="en-US" dirty="0"/>
              <a:t>“Commercial </a:t>
            </a:r>
            <a:r>
              <a:rPr lang="en-US" dirty="0" err="1"/>
              <a:t>Coventurers</a:t>
            </a:r>
            <a:r>
              <a:rPr lang="en-US" dirty="0"/>
              <a:t>” – Registration, bonds, contracts, contract filing, and disclosures.</a:t>
            </a:r>
          </a:p>
          <a:p>
            <a:endParaRPr lang="en-US" dirty="0"/>
          </a:p>
          <a:p>
            <a:pPr marL="0" indent="0">
              <a:buNone/>
            </a:pPr>
            <a:endParaRPr lang="en-US" dirty="0"/>
          </a:p>
        </p:txBody>
      </p:sp>
    </p:spTree>
    <p:extLst>
      <p:ext uri="{BB962C8B-B14F-4D97-AF65-F5344CB8AC3E}">
        <p14:creationId xmlns:p14="http://schemas.microsoft.com/office/powerpoint/2010/main" val="20543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 Definitions</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t>"Charitable organization" means any person who is or holds himself out to be established for any</a:t>
            </a:r>
          </a:p>
          <a:p>
            <a:r>
              <a:rPr lang="en-US" dirty="0"/>
              <a:t>benevolent, educational, philanthropic, humane, scientific, patriotic, social welfare or advocacy, public health, environmental conservation, civic, or other eleemosynary purpose;</a:t>
            </a:r>
          </a:p>
          <a:p>
            <a:r>
              <a:rPr lang="en-US" dirty="0"/>
              <a:t>any person who operates for the benefit of the objectives of law enforcement officers, firefighters, other persons who protect the public safety, or veterans;</a:t>
            </a:r>
          </a:p>
          <a:p>
            <a:r>
              <a:rPr lang="en-US" dirty="0"/>
              <a:t>or any person who in any manner employs a charitable appeal or an appeal which suggests that there is a charitable purpose as the basis for any solicitation. </a:t>
            </a:r>
            <a:r>
              <a:rPr lang="en-US" i="1" dirty="0"/>
              <a:t>6-16-103 C.R.S.</a:t>
            </a:r>
          </a:p>
        </p:txBody>
      </p:sp>
    </p:spTree>
    <p:extLst>
      <p:ext uri="{BB962C8B-B14F-4D97-AF65-F5344CB8AC3E}">
        <p14:creationId xmlns:p14="http://schemas.microsoft.com/office/powerpoint/2010/main" val="34509176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EF8D98AF74FE0B4A89508E66A217D6D2" ma:contentTypeVersion="13" ma:contentTypeDescription="Create a new document." ma:contentTypeScope="" ma:versionID="b56fb1f5fee96be731875829c5d30093">
  <xsd:schema xmlns:xsd="http://www.w3.org/2001/XMLSchema" xmlns:xs="http://www.w3.org/2001/XMLSchema" xmlns:p="http://schemas.microsoft.com/office/2006/metadata/properties" xmlns:ns2="650b242b-e381-4b77-886e-543c4678da09" xmlns:ns3="2d3be834-5d4c-4e43-a35f-e0a90fe03baf" targetNamespace="http://schemas.microsoft.com/office/2006/metadata/properties" ma:root="true" ma:fieldsID="221a811117b3d3724b8d9b41a5315ee7" ns2:_="" ns3:_="">
    <xsd:import namespace="650b242b-e381-4b77-886e-543c4678da09"/>
    <xsd:import namespace="2d3be834-5d4c-4e43-a35f-e0a90fe03baf"/>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2:SharedWithUsers" minOccurs="0"/>
                <xsd:element ref="ns2:SharedWithDetail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0b242b-e381-4b77-886e-543c4678da0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91d6445e-2d5b-45ac-a532-1034da9774a8}" ma:internalName="TaxCatchAll" ma:showField="CatchAllData" ma:web="650b242b-e381-4b77-886e-543c4678da09">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3be834-5d4c-4e43-a35f-e0a90fe03ba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e546cdec-35b0-46fd-99b1-b7ad91dc8b67"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50b242b-e381-4b77-886e-543c4678da09" xsi:nil="true"/>
    <lcf76f155ced4ddcb4097134ff3c332f xmlns="2d3be834-5d4c-4e43-a35f-e0a90fe03baf">
      <Terms xmlns="http://schemas.microsoft.com/office/infopath/2007/PartnerControls"/>
    </lcf76f155ced4ddcb4097134ff3c332f>
    <_dlc_DocId xmlns="650b242b-e381-4b77-886e-543c4678da09">N5JE6DDA5D23-2086242889-295362</_dlc_DocId>
    <_dlc_DocIdUrl xmlns="650b242b-e381-4b77-886e-543c4678da09">
      <Url>https://midwayusafoundation.sharepoint.com/sites/Programs/_layouts/15/DocIdRedir.aspx?ID=N5JE6DDA5D23-2086242889-295362</Url>
      <Description>N5JE6DDA5D23-2086242889-295362</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E4EABD-A1CF-4CF4-8D0E-359A34F63F17}">
  <ds:schemaRefs>
    <ds:schemaRef ds:uri="http://schemas.microsoft.com/sharepoint/events"/>
  </ds:schemaRefs>
</ds:datastoreItem>
</file>

<file path=customXml/itemProps2.xml><?xml version="1.0" encoding="utf-8"?>
<ds:datastoreItem xmlns:ds="http://schemas.openxmlformats.org/officeDocument/2006/customXml" ds:itemID="{9DDA124C-8BA3-41A1-B75D-B39837866E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0b242b-e381-4b77-886e-543c4678da09"/>
    <ds:schemaRef ds:uri="2d3be834-5d4c-4e43-a35f-e0a90fe03b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F603EB-A782-47C6-AC40-25BB4A1CF183}">
  <ds:schemaRefs>
    <ds:schemaRef ds:uri="http://schemas.microsoft.com/office/2006/metadata/properties"/>
    <ds:schemaRef ds:uri="http://schemas.microsoft.com/office/infopath/2007/PartnerControls"/>
    <ds:schemaRef ds:uri="650b242b-e381-4b77-886e-543c4678da09"/>
    <ds:schemaRef ds:uri="2d3be834-5d4c-4e43-a35f-e0a90fe03baf"/>
  </ds:schemaRefs>
</ds:datastoreItem>
</file>

<file path=customXml/itemProps4.xml><?xml version="1.0" encoding="utf-8"?>
<ds:datastoreItem xmlns:ds="http://schemas.openxmlformats.org/officeDocument/2006/customXml" ds:itemID="{D8644BF0-D166-4C59-8DB4-A2441DD2F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Civic</Template>
  <TotalTime>1121</TotalTime>
  <Words>1613</Words>
  <Application>Microsoft Office PowerPoint</Application>
  <PresentationFormat>On-screen Show (4:3)</PresentationFormat>
  <Paragraphs>97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STATE AND FEDERAL ISSUES RELATING TO YOUTH SHOOTING SPORTS TEAMS AS TAX-EXEMPT ENTITIES</vt:lpstr>
      <vt:lpstr>California Assembly Bill No. 2571 </vt:lpstr>
      <vt:lpstr>PowerPoint Presentation</vt:lpstr>
      <vt:lpstr>  Overview – State and Federal Laws Applicable to Teams</vt:lpstr>
      <vt:lpstr>History of the Law Governing Charitable Fundraising </vt:lpstr>
      <vt:lpstr>History of the Law Governing Charitable Fundraising</vt:lpstr>
      <vt:lpstr>History of the Law Governing Charitable Fundraising</vt:lpstr>
      <vt:lpstr>STATE REGULATION - FUNDRAISING</vt:lpstr>
      <vt:lpstr>State Law Definitions</vt:lpstr>
      <vt:lpstr>State Law Definitions</vt:lpstr>
      <vt:lpstr>State Law Definitions</vt:lpstr>
      <vt:lpstr>State Law Definitions</vt:lpstr>
      <vt:lpstr>State Law Definitions</vt:lpstr>
      <vt:lpstr>State Registration Basics</vt:lpstr>
      <vt:lpstr>Regulation Summary</vt:lpstr>
      <vt:lpstr>Internet Issues – Charleston Principles </vt:lpstr>
      <vt:lpstr>Charleston Principles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UNRELATED BUSINESS INCOME</dc:title>
  <dc:creator>Jill Moore</dc:creator>
  <cp:lastModifiedBy>Greg Lam</cp:lastModifiedBy>
  <cp:revision>150</cp:revision>
  <cp:lastPrinted>2014-07-08T13:42:06Z</cp:lastPrinted>
  <dcterms:created xsi:type="dcterms:W3CDTF">2010-09-15T15:11:40Z</dcterms:created>
  <dcterms:modified xsi:type="dcterms:W3CDTF">2022-10-07T17:20:04Z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0x010100EF8D98AF74FE0B4A89508E66A217D6D2</vt:lpwstr>
  </property>
  <property fmtid="{D5CDD505-2E9C-101B-9397-08002B2CF9AE}" pid="3" name="_dlc_DocIdItemGuid">
    <vt:lpwstr>b098204b-0dde-47ba-b3a7-fd32117b93f8</vt:lpwstr>
  </property>
  <property fmtid="{D5CDD505-2E9C-101B-9397-08002B2CF9AE}" pid="4" name="MediaServiceImageTags">
    <vt:lpwstr/>
  </property>
</Properties>
</file>