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handoutMasterIdLst>
    <p:handoutMasterId r:id="rId16"/>
  </p:handoutMasterIdLst>
  <p:sldIdLst>
    <p:sldId id="260" r:id="rId2"/>
    <p:sldId id="257" r:id="rId3"/>
    <p:sldId id="291" r:id="rId4"/>
    <p:sldId id="287" r:id="rId5"/>
    <p:sldId id="341" r:id="rId6"/>
    <p:sldId id="289" r:id="rId7"/>
    <p:sldId id="342" r:id="rId8"/>
    <p:sldId id="290" r:id="rId9"/>
    <p:sldId id="277" r:id="rId10"/>
    <p:sldId id="335" r:id="rId11"/>
    <p:sldId id="336" r:id="rId12"/>
    <p:sldId id="340" r:id="rId13"/>
    <p:sldId id="259" r:id="rId14"/>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02DC65-712A-214A-C494-39D46CE6FFDE}" name="Zach Snow" initials="ZS" userId="S::zsnow@nssf.org::fb918020-af66-4104-b0b9-a7727023b8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35"/>
    <p:restoredTop sz="94685"/>
  </p:normalViewPr>
  <p:slideViewPr>
    <p:cSldViewPr snapToGrid="0" snapToObjects="1">
      <p:cViewPr varScale="1">
        <p:scale>
          <a:sx n="107" d="100"/>
          <a:sy n="107" d="100"/>
        </p:scale>
        <p:origin x="125" y="82"/>
      </p:cViewPr>
      <p:guideLst>
        <p:guide orient="horz"/>
        <p:guide pos="2880"/>
      </p:guideLst>
    </p:cSldViewPr>
  </p:slideViewPr>
  <p:notesTextViewPr>
    <p:cViewPr>
      <p:scale>
        <a:sx n="100" d="100"/>
        <a:sy n="100" d="100"/>
      </p:scale>
      <p:origin x="0" y="0"/>
    </p:cViewPr>
  </p:notesTextViewPr>
  <p:notesViewPr>
    <p:cSldViewPr snapToGrid="0" snapToObjects="1" showGuides="1">
      <p:cViewPr varScale="1">
        <p:scale>
          <a:sx n="145" d="100"/>
          <a:sy n="145" d="100"/>
        </p:scale>
        <p:origin x="-2472" y="-11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5" Type="http://schemas.openxmlformats.org/officeDocument/2006/relationships/customXml" Target="../customXml/item4.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93524107-730D-874F-BFDD-5F76EC2E886D}" type="datetimeFigureOut">
              <a:rPr lang="en-US" smtClean="0"/>
              <a:t>10/7/2022</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D3F6CC7A-4AF2-6B4D-8B1B-6AFD5FCF239E}" type="slidenum">
              <a:rPr lang="en-US" smtClean="0"/>
              <a:t>‹#›</a:t>
            </a:fld>
            <a:endParaRPr lang="en-US"/>
          </a:p>
        </p:txBody>
      </p:sp>
    </p:spTree>
    <p:extLst>
      <p:ext uri="{BB962C8B-B14F-4D97-AF65-F5344CB8AC3E}">
        <p14:creationId xmlns:p14="http://schemas.microsoft.com/office/powerpoint/2010/main" val="28212896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23538F4-8242-1447-BE6D-7AEE3306DAA7}" type="datetimeFigureOut">
              <a:rPr lang="en-US" smtClean="0"/>
              <a:t>10/7/2022</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B5828E3C-3930-9F4B-9B23-085C822D84F0}" type="slidenum">
              <a:rPr lang="en-US" smtClean="0"/>
              <a:t>‹#›</a:t>
            </a:fld>
            <a:endParaRPr lang="en-US"/>
          </a:p>
        </p:txBody>
      </p:sp>
    </p:spTree>
    <p:extLst>
      <p:ext uri="{BB962C8B-B14F-4D97-AF65-F5344CB8AC3E}">
        <p14:creationId xmlns:p14="http://schemas.microsoft.com/office/powerpoint/2010/main" val="285666408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828E3C-3930-9F4B-9B23-085C822D84F0}" type="slidenum">
              <a:rPr lang="en-US" smtClean="0"/>
              <a:t>2</a:t>
            </a:fld>
            <a:endParaRPr lang="en-US"/>
          </a:p>
        </p:txBody>
      </p:sp>
    </p:spTree>
    <p:extLst>
      <p:ext uri="{BB962C8B-B14F-4D97-AF65-F5344CB8AC3E}">
        <p14:creationId xmlns:p14="http://schemas.microsoft.com/office/powerpoint/2010/main" val="435727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Bristlecone Shooting Training &amp; Retail Center – hosted a family day with food trucks and a bouncy house to attract all ages – they offered 10% discounts on new-shooter classes and a referral program incentive that rewarded the referring customer and newcomer with either $10 dollars off their tabs or a $10 gift card to use during their next visit  </a:t>
            </a:r>
          </a:p>
          <a:p>
            <a:endParaRPr lang="en-US" dirty="0"/>
          </a:p>
          <a:p>
            <a:r>
              <a:rPr lang="en-US" dirty="0"/>
              <a:t>Deep River Sporting Clays – hosted a charity event that attracted more than 150 shooters and about $36K to support a local cancer fund. They also hosted First Shots events throughout the month that attracted new people who are now active shooting sports participants</a:t>
            </a:r>
          </a:p>
          <a:p>
            <a:endParaRPr lang="en-US" dirty="0"/>
          </a:p>
          <a:p>
            <a:r>
              <a:rPr lang="en-US" dirty="0"/>
              <a:t>Most recently – Ultimate Defense Firing Range &amp; Training Center rolled out a +ONE Gun Giveaway promotion – they kicked it off prior to August and it has already produced more than 90 +ONES and has generated over $8000 dollars in sales </a:t>
            </a:r>
          </a:p>
          <a:p>
            <a:endParaRPr lang="en-US" dirty="0"/>
          </a:p>
        </p:txBody>
      </p:sp>
      <p:sp>
        <p:nvSpPr>
          <p:cNvPr id="4" name="Slide Number Placeholder 3"/>
          <p:cNvSpPr>
            <a:spLocks noGrp="1"/>
          </p:cNvSpPr>
          <p:nvPr>
            <p:ph type="sldNum" sz="quarter" idx="5"/>
          </p:nvPr>
        </p:nvSpPr>
        <p:spPr/>
        <p:txBody>
          <a:bodyPr/>
          <a:lstStyle/>
          <a:p>
            <a:fld id="{B5828E3C-3930-9F4B-9B23-085C822D84F0}" type="slidenum">
              <a:rPr lang="en-US" smtClean="0"/>
              <a:t>11</a:t>
            </a:fld>
            <a:endParaRPr lang="en-US"/>
          </a:p>
        </p:txBody>
      </p:sp>
    </p:spTree>
    <p:extLst>
      <p:ext uri="{BB962C8B-B14F-4D97-AF65-F5344CB8AC3E}">
        <p14:creationId xmlns:p14="http://schemas.microsoft.com/office/powerpoint/2010/main" val="740748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828E3C-3930-9F4B-9B23-085C822D84F0}" type="slidenum">
              <a:rPr lang="en-US" smtClean="0"/>
              <a:t>12</a:t>
            </a:fld>
            <a:endParaRPr lang="en-US"/>
          </a:p>
        </p:txBody>
      </p:sp>
    </p:spTree>
    <p:extLst>
      <p:ext uri="{BB962C8B-B14F-4D97-AF65-F5344CB8AC3E}">
        <p14:creationId xmlns:p14="http://schemas.microsoft.com/office/powerpoint/2010/main" val="2954025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828E3C-3930-9F4B-9B23-085C822D84F0}" type="slidenum">
              <a:rPr lang="en-US" smtClean="0"/>
              <a:t>3</a:t>
            </a:fld>
            <a:endParaRPr lang="en-US"/>
          </a:p>
        </p:txBody>
      </p:sp>
    </p:spTree>
    <p:extLst>
      <p:ext uri="{BB962C8B-B14F-4D97-AF65-F5344CB8AC3E}">
        <p14:creationId xmlns:p14="http://schemas.microsoft.com/office/powerpoint/2010/main" val="3841469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LetsGoShooting</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LetsGoHunting</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 </a:t>
            </a:r>
            <a:r>
              <a:rPr lang="en-US" sz="1800" dirty="0">
                <a:effectLst/>
                <a:latin typeface="Calibri" panose="020F0502020204030204" pitchFamily="34" charset="0"/>
                <a:ea typeface="Calibri" panose="020F0502020204030204" pitchFamily="34" charset="0"/>
                <a:cs typeface="Times New Roman" panose="02020603050405020304" pitchFamily="18" charset="0"/>
              </a:rPr>
              <a:t>Are go-to resources designed to provide everyone from beginner to experienced participant with everything they need to make their next hunting or target shooting experience the best it can be. Whether you’re new or experienced, these sites offer a wealth of information on how to get started, what to expect, how to invite someone new, hunting and target shooting activities, where to shoot/hunt and more. The sites also serve as our main stages to promote the +ONE Movement and National Shooting Sports Month.            </a:t>
            </a:r>
          </a:p>
          <a:p>
            <a:endParaRPr lang="en-US" dirty="0"/>
          </a:p>
        </p:txBody>
      </p:sp>
      <p:sp>
        <p:nvSpPr>
          <p:cNvPr id="4" name="Slide Number Placeholder 3"/>
          <p:cNvSpPr>
            <a:spLocks noGrp="1"/>
          </p:cNvSpPr>
          <p:nvPr>
            <p:ph type="sldNum" sz="quarter" idx="5"/>
          </p:nvPr>
        </p:nvSpPr>
        <p:spPr/>
        <p:txBody>
          <a:bodyPr/>
          <a:lstStyle/>
          <a:p>
            <a:fld id="{B5828E3C-3930-9F4B-9B23-085C822D84F0}" type="slidenum">
              <a:rPr lang="en-US" smtClean="0"/>
              <a:t>4</a:t>
            </a:fld>
            <a:endParaRPr lang="en-US"/>
          </a:p>
        </p:txBody>
      </p:sp>
    </p:spTree>
    <p:extLst>
      <p:ext uri="{BB962C8B-B14F-4D97-AF65-F5344CB8AC3E}">
        <p14:creationId xmlns:p14="http://schemas.microsoft.com/office/powerpoint/2010/main" val="420566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+ONE Movement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 is an initiative that encourages target shooters and hunters to introduce someone new.  To date over 2.26 million people have taking the +ONE pledge.  Businesses and organizations can support this effort by encouraging their audiences to join the +ONE Movement and by hosting events or promotions that encourage people to introduce someone.  NSSF has developed a digital toolkit and a promotional package with a variety of resources to help raise awareness and to acknowledge mentors and their +ONE’s. We also created a “Shooting Mentorship | +ONE Movement” Facebook Group that includes more than 22,000 members who share their +ONE experiences, highlight events and provide guidance to newcomers. To access these resources, go to nssf.org/</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plusone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B5828E3C-3930-9F4B-9B23-085C822D84F0}" type="slidenum">
              <a:rPr lang="en-US" smtClean="0"/>
              <a:t>5</a:t>
            </a:fld>
            <a:endParaRPr lang="en-US"/>
          </a:p>
        </p:txBody>
      </p:sp>
    </p:spTree>
    <p:extLst>
      <p:ext uri="{BB962C8B-B14F-4D97-AF65-F5344CB8AC3E}">
        <p14:creationId xmlns:p14="http://schemas.microsoft.com/office/powerpoint/2010/main" val="756849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+ONE Movement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 is an initiative that encourages target shooters and hunters to introduce someone new.  To date over 2.26 million people have taking the +ONE pledge.  Businesses and organizations can support this effort by encouraging their audiences to join the +ONE Movement and by hosting events or promotions that encourage people to introduce someone.  NSSF has developed a digital toolkit and a promotional package with a variety of resources to help raise awareness and to acknowledge mentors and their +ONE’s. We also created a “Shooting Mentorship | +ONE Movement” Facebook Group that includes more than 22,000 members who share their +ONE experiences, highlight events and provide guidance to newcomers. To access these resources, go to nssf.org/</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plusone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B5828E3C-3930-9F4B-9B23-085C822D84F0}" type="slidenum">
              <a:rPr lang="en-US" smtClean="0"/>
              <a:t>6</a:t>
            </a:fld>
            <a:endParaRPr lang="en-US"/>
          </a:p>
        </p:txBody>
      </p:sp>
    </p:spTree>
    <p:extLst>
      <p:ext uri="{BB962C8B-B14F-4D97-AF65-F5344CB8AC3E}">
        <p14:creationId xmlns:p14="http://schemas.microsoft.com/office/powerpoint/2010/main" val="1967254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+ONE Movement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 is an initiative that encourages target shooters and hunters to introduce someone new.  To date over 2.26 million people have taking the +ONE pledge.  Businesses and organizations can support this effort by encouraging their audiences to join the +ONE Movement and by hosting events or promotions that encourage people to introduce someone.  NSSF has developed a digital toolkit and a promotional package with a variety of resources to help raise awareness and to acknowledge mentors and their +ONE’s. We also created a “Shooting Mentorship | +ONE Movement” Facebook Group that includes more than 22,000 members who share their +ONE experiences, highlight events and provide guidance to newcomers. To access these resources, go to nssf.org/</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plusone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B5828E3C-3930-9F4B-9B23-085C822D84F0}" type="slidenum">
              <a:rPr lang="en-US" smtClean="0"/>
              <a:t>7</a:t>
            </a:fld>
            <a:endParaRPr lang="en-US"/>
          </a:p>
        </p:txBody>
      </p:sp>
    </p:spTree>
    <p:extLst>
      <p:ext uri="{BB962C8B-B14F-4D97-AF65-F5344CB8AC3E}">
        <p14:creationId xmlns:p14="http://schemas.microsoft.com/office/powerpoint/2010/main" val="2481870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828E3C-3930-9F4B-9B23-085C822D84F0}" type="slidenum">
              <a:rPr lang="en-US" smtClean="0"/>
              <a:t>8</a:t>
            </a:fld>
            <a:endParaRPr lang="en-US"/>
          </a:p>
        </p:txBody>
      </p:sp>
    </p:spTree>
    <p:extLst>
      <p:ext uri="{BB962C8B-B14F-4D97-AF65-F5344CB8AC3E}">
        <p14:creationId xmlns:p14="http://schemas.microsoft.com/office/powerpoint/2010/main" val="1923175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National Shooting Sports Month</a:t>
            </a:r>
            <a:r>
              <a:rPr lang="en-US" sz="1800" dirty="0">
                <a:effectLst/>
                <a:latin typeface="Calibri" panose="020F0502020204030204" pitchFamily="34" charset="0"/>
                <a:ea typeface="Calibri" panose="020F0502020204030204" pitchFamily="34" charset="0"/>
                <a:cs typeface="Times New Roman" panose="02020603050405020304" pitchFamily="18" charset="0"/>
              </a:rPr>
              <a:t> -  A monthlong celebration of shooting sports and our second amendment freedoms designed to increase participation throughout August.  Businesses and organizations can get involved in many ways from promoting the month through their communication channels, doing a giveaway or a sweepstakes, to hosting events or promotions. Last August more than 500 ranges and retailers hosted over 1000 events to celebrate the month and we had 21 state proclamations declaring August as Shooting Sports Month. NSSF has developed a promotional toolkit that includes logo’s, posters, a Social Media Helper and other resources to help you boost your success throughout August.  Sign up today and learn more at shootingsportsmonth.org. </a:t>
            </a:r>
          </a:p>
          <a:p>
            <a:endParaRPr lang="en-US" dirty="0"/>
          </a:p>
        </p:txBody>
      </p:sp>
      <p:sp>
        <p:nvSpPr>
          <p:cNvPr id="4" name="Slide Number Placeholder 3"/>
          <p:cNvSpPr>
            <a:spLocks noGrp="1"/>
          </p:cNvSpPr>
          <p:nvPr>
            <p:ph type="sldNum" sz="quarter" idx="5"/>
          </p:nvPr>
        </p:nvSpPr>
        <p:spPr/>
        <p:txBody>
          <a:bodyPr/>
          <a:lstStyle/>
          <a:p>
            <a:fld id="{B5828E3C-3930-9F4B-9B23-085C822D84F0}" type="slidenum">
              <a:rPr lang="en-US" smtClean="0"/>
              <a:t>9</a:t>
            </a:fld>
            <a:endParaRPr lang="en-US"/>
          </a:p>
        </p:txBody>
      </p:sp>
    </p:spTree>
    <p:extLst>
      <p:ext uri="{BB962C8B-B14F-4D97-AF65-F5344CB8AC3E}">
        <p14:creationId xmlns:p14="http://schemas.microsoft.com/office/powerpoint/2010/main" val="1459089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828E3C-3930-9F4B-9B23-085C822D84F0}" type="slidenum">
              <a:rPr lang="en-US" smtClean="0"/>
              <a:t>10</a:t>
            </a:fld>
            <a:endParaRPr lang="en-US"/>
          </a:p>
        </p:txBody>
      </p:sp>
    </p:spTree>
    <p:extLst>
      <p:ext uri="{BB962C8B-B14F-4D97-AF65-F5344CB8AC3E}">
        <p14:creationId xmlns:p14="http://schemas.microsoft.com/office/powerpoint/2010/main" val="16598737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C7BEE3-76E3-504B-AEC3-3F5EED825F4D}"/>
              </a:ext>
            </a:extLst>
          </p:cNvPr>
          <p:cNvPicPr>
            <a:picLocks noChangeAspect="1"/>
          </p:cNvPicPr>
          <p:nvPr userDrawn="1"/>
        </p:nvPicPr>
        <p:blipFill>
          <a:blip r:embed="rId2"/>
          <a:stretch>
            <a:fillRect/>
          </a:stretch>
        </p:blipFill>
        <p:spPr>
          <a:xfrm>
            <a:off x="0" y="953882"/>
            <a:ext cx="9144000" cy="1600200"/>
          </a:xfrm>
          <a:prstGeom prst="rect">
            <a:avLst/>
          </a:prstGeom>
        </p:spPr>
      </p:pic>
      <p:sp>
        <p:nvSpPr>
          <p:cNvPr id="11" name="Title 1">
            <a:extLst>
              <a:ext uri="{FF2B5EF4-FFF2-40B4-BE49-F238E27FC236}">
                <a16:creationId xmlns:a16="http://schemas.microsoft.com/office/drawing/2014/main" id="{34BEF47C-5C5B-3A41-87B2-2389BF976A92}"/>
              </a:ext>
            </a:extLst>
          </p:cNvPr>
          <p:cNvSpPr>
            <a:spLocks noGrp="1"/>
          </p:cNvSpPr>
          <p:nvPr>
            <p:ph type="ctrTitle"/>
          </p:nvPr>
        </p:nvSpPr>
        <p:spPr>
          <a:xfrm>
            <a:off x="374199" y="1020198"/>
            <a:ext cx="5105400" cy="1467569"/>
          </a:xfrm>
          <a:prstGeom prst="rect">
            <a:avLst/>
          </a:prstGeom>
        </p:spPr>
        <p:txBody>
          <a:bodyPr anchor="t"/>
          <a:lstStyle>
            <a:lvl1pPr>
              <a:defRPr sz="4200" b="1" i="0">
                <a:ln>
                  <a:noFill/>
                </a:ln>
                <a:solidFill>
                  <a:schemeClr val="bg1"/>
                </a:solidFill>
                <a:latin typeface="Arial"/>
                <a:cs typeface="Arial"/>
              </a:defRPr>
            </a:lvl1pPr>
          </a:lstStyle>
          <a:p>
            <a:r>
              <a:rPr lang="en-US" dirty="0"/>
              <a:t>Click to edit Master title style</a:t>
            </a:r>
          </a:p>
        </p:txBody>
      </p:sp>
      <p:pic>
        <p:nvPicPr>
          <p:cNvPr id="12" name="Picture 11">
            <a:extLst>
              <a:ext uri="{FF2B5EF4-FFF2-40B4-BE49-F238E27FC236}">
                <a16:creationId xmlns:a16="http://schemas.microsoft.com/office/drawing/2014/main" id="{0E077AFD-C15E-0645-A503-A4A491EE292B}"/>
              </a:ext>
            </a:extLst>
          </p:cNvPr>
          <p:cNvPicPr>
            <a:picLocks noChangeAspect="1"/>
          </p:cNvPicPr>
          <p:nvPr userDrawn="1"/>
        </p:nvPicPr>
        <p:blipFill>
          <a:blip r:embed="rId3"/>
          <a:stretch>
            <a:fillRect/>
          </a:stretch>
        </p:blipFill>
        <p:spPr>
          <a:xfrm>
            <a:off x="6682633" y="1266977"/>
            <a:ext cx="2087168" cy="974010"/>
          </a:xfrm>
          <a:prstGeom prst="rect">
            <a:avLst/>
          </a:prstGeom>
        </p:spPr>
      </p:pic>
      <p:sp>
        <p:nvSpPr>
          <p:cNvPr id="4" name="Rectangle 3">
            <a:extLst>
              <a:ext uri="{FF2B5EF4-FFF2-40B4-BE49-F238E27FC236}">
                <a16:creationId xmlns:a16="http://schemas.microsoft.com/office/drawing/2014/main" id="{C34EA816-4835-034F-968D-5D2F39849600}"/>
              </a:ext>
            </a:extLst>
          </p:cNvPr>
          <p:cNvSpPr/>
          <p:nvPr userDrawn="1"/>
        </p:nvSpPr>
        <p:spPr>
          <a:xfrm>
            <a:off x="63738" y="4817864"/>
            <a:ext cx="341760" cy="246221"/>
          </a:xfrm>
          <a:prstGeom prst="rect">
            <a:avLst/>
          </a:prstGeom>
        </p:spPr>
        <p:txBody>
          <a:bodyPr wrap="none">
            <a:spAutoFit/>
          </a:bodyPr>
          <a:lstStyle/>
          <a:p>
            <a:fld id="{106A158F-4EC5-6D47-BD15-D084FD9AF47A}" type="slidenum">
              <a:rPr lang="en-US" sz="1000" smtClean="0">
                <a:latin typeface="Arial" panose="020B0604020202020204" pitchFamily="34" charset="0"/>
                <a:cs typeface="Arial" panose="020B0604020202020204" pitchFamily="34" charset="0"/>
              </a:rPr>
              <a:pPr/>
              <a:t>‹#›</a:t>
            </a:fld>
            <a:endParaRPr lang="en-US" sz="1000" dirty="0">
              <a:latin typeface="Arial" panose="020B0604020202020204" pitchFamily="34" charset="0"/>
              <a:cs typeface="Arial" panose="020B0604020202020204" pitchFamily="34" charset="0"/>
            </a:endParaRPr>
          </a:p>
        </p:txBody>
      </p:sp>
      <p:sp>
        <p:nvSpPr>
          <p:cNvPr id="13" name="Picture Placeholder 12">
            <a:extLst>
              <a:ext uri="{FF2B5EF4-FFF2-40B4-BE49-F238E27FC236}">
                <a16:creationId xmlns:a16="http://schemas.microsoft.com/office/drawing/2014/main" id="{8B5B6F44-27A2-BC43-B242-343D4A9B9050}"/>
              </a:ext>
            </a:extLst>
          </p:cNvPr>
          <p:cNvSpPr>
            <a:spLocks noGrp="1"/>
          </p:cNvSpPr>
          <p:nvPr>
            <p:ph type="pic" sz="quarter" idx="10"/>
          </p:nvPr>
        </p:nvSpPr>
        <p:spPr>
          <a:xfrm>
            <a:off x="760413" y="3119718"/>
            <a:ext cx="2674937" cy="1820582"/>
          </a:xfrm>
          <a:prstGeom prst="rect">
            <a:avLst/>
          </a:prstGeom>
        </p:spPr>
        <p:txBody>
          <a:bodyPr/>
          <a:lstStyle/>
          <a:p>
            <a:endParaRPr lang="en-US" dirty="0"/>
          </a:p>
        </p:txBody>
      </p:sp>
      <p:sp>
        <p:nvSpPr>
          <p:cNvPr id="14" name="Picture Placeholder 12">
            <a:extLst>
              <a:ext uri="{FF2B5EF4-FFF2-40B4-BE49-F238E27FC236}">
                <a16:creationId xmlns:a16="http://schemas.microsoft.com/office/drawing/2014/main" id="{89663A27-211D-8C40-AE7A-96085ED25706}"/>
              </a:ext>
            </a:extLst>
          </p:cNvPr>
          <p:cNvSpPr>
            <a:spLocks noGrp="1"/>
          </p:cNvSpPr>
          <p:nvPr>
            <p:ph type="pic" sz="quarter" idx="11"/>
          </p:nvPr>
        </p:nvSpPr>
        <p:spPr>
          <a:xfrm>
            <a:off x="3625276" y="3119718"/>
            <a:ext cx="2674937" cy="1820582"/>
          </a:xfrm>
          <a:prstGeom prst="rect">
            <a:avLst/>
          </a:prstGeom>
        </p:spPr>
        <p:txBody>
          <a:bodyPr/>
          <a:lstStyle/>
          <a:p>
            <a:endParaRPr lang="en-US"/>
          </a:p>
        </p:txBody>
      </p:sp>
      <p:sp>
        <p:nvSpPr>
          <p:cNvPr id="15" name="Picture Placeholder 12">
            <a:extLst>
              <a:ext uri="{FF2B5EF4-FFF2-40B4-BE49-F238E27FC236}">
                <a16:creationId xmlns:a16="http://schemas.microsoft.com/office/drawing/2014/main" id="{651725C0-9992-F246-9E79-F2056C6237B7}"/>
              </a:ext>
            </a:extLst>
          </p:cNvPr>
          <p:cNvSpPr>
            <a:spLocks noGrp="1"/>
          </p:cNvSpPr>
          <p:nvPr>
            <p:ph type="pic" sz="quarter" idx="12"/>
          </p:nvPr>
        </p:nvSpPr>
        <p:spPr>
          <a:xfrm>
            <a:off x="6469063" y="3119717"/>
            <a:ext cx="2674937" cy="1820582"/>
          </a:xfrm>
          <a:prstGeom prst="rect">
            <a:avLst/>
          </a:prstGeom>
        </p:spPr>
        <p:txBody>
          <a:bodyPr/>
          <a:lstStyle/>
          <a:p>
            <a:endParaRPr lang="en-US"/>
          </a:p>
        </p:txBody>
      </p:sp>
      <p:sp>
        <p:nvSpPr>
          <p:cNvPr id="17" name="Text Placeholder 16">
            <a:extLst>
              <a:ext uri="{FF2B5EF4-FFF2-40B4-BE49-F238E27FC236}">
                <a16:creationId xmlns:a16="http://schemas.microsoft.com/office/drawing/2014/main" id="{6D4A3D03-54AC-6443-A2B4-C99670335D2C}"/>
              </a:ext>
            </a:extLst>
          </p:cNvPr>
          <p:cNvSpPr>
            <a:spLocks noGrp="1"/>
          </p:cNvSpPr>
          <p:nvPr>
            <p:ph type="body" sz="quarter" idx="13" hasCustomPrompt="1"/>
          </p:nvPr>
        </p:nvSpPr>
        <p:spPr>
          <a:xfrm>
            <a:off x="366393" y="2581462"/>
            <a:ext cx="7940675" cy="484467"/>
          </a:xfrm>
          <a:prstGeom prst="rect">
            <a:avLst/>
          </a:prstGeom>
        </p:spPr>
        <p:txBody>
          <a:bodyPr anchor="t"/>
          <a:lstStyle>
            <a:lvl1pPr marL="114300" indent="0">
              <a:buFontTx/>
              <a:buNone/>
              <a:defRPr sz="1800">
                <a:solidFill>
                  <a:schemeClr val="tx1"/>
                </a:solidFill>
                <a:latin typeface="Arial" panose="020B0604020202020204" pitchFamily="34" charset="0"/>
                <a:cs typeface="Arial" panose="020B0604020202020204" pitchFamily="34" charset="0"/>
              </a:defRPr>
            </a:lvl1pPr>
            <a:lvl2pPr marL="411480" indent="0">
              <a:buFontTx/>
              <a:buNone/>
              <a:defRPr/>
            </a:lvl2pPr>
            <a:lvl3pPr marL="777240" indent="0">
              <a:buFontTx/>
              <a:buNone/>
              <a:defRPr/>
            </a:lvl3pPr>
            <a:lvl4pPr marL="1051560" indent="0">
              <a:buFontTx/>
              <a:buNone/>
              <a:defRPr/>
            </a:lvl4pPr>
            <a:lvl5pPr marL="1325880" indent="0">
              <a:buFontTx/>
              <a:buNone/>
              <a:defRPr/>
            </a:lvl5pPr>
          </a:lstStyle>
          <a:p>
            <a:pPr lvl="0"/>
            <a:r>
              <a:rPr lang="en-US" dirty="0"/>
              <a:t>Click to add subtitle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5772" y="813152"/>
            <a:ext cx="6135687" cy="375887"/>
          </a:xfrm>
          <a:prstGeom prst="rect">
            <a:avLst/>
          </a:prstGeom>
        </p:spPr>
        <p:txBody>
          <a:bodyPr anchor="b"/>
          <a:lstStyle>
            <a:lvl1pPr marL="0" indent="0">
              <a:buNone/>
              <a:defRPr sz="2000" baseline="0">
                <a:solidFill>
                  <a:srgbClr val="000000"/>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 styles</a:t>
            </a:r>
          </a:p>
        </p:txBody>
      </p:sp>
      <p:sp>
        <p:nvSpPr>
          <p:cNvPr id="7" name="Title 1">
            <a:extLst>
              <a:ext uri="{FF2B5EF4-FFF2-40B4-BE49-F238E27FC236}">
                <a16:creationId xmlns:a16="http://schemas.microsoft.com/office/drawing/2014/main" id="{C88F19F6-3E4E-2349-BD9C-787667748705}"/>
              </a:ext>
            </a:extLst>
          </p:cNvPr>
          <p:cNvSpPr>
            <a:spLocks noGrp="1"/>
          </p:cNvSpPr>
          <p:nvPr>
            <p:ph type="title"/>
          </p:nvPr>
        </p:nvSpPr>
        <p:spPr>
          <a:xfrm>
            <a:off x="457202" y="205980"/>
            <a:ext cx="8496231" cy="429038"/>
          </a:xfrm>
          <a:prstGeom prst="rect">
            <a:avLst/>
          </a:prstGeom>
        </p:spPr>
        <p:txBody>
          <a:bodyPr/>
          <a:lstStyle>
            <a:lvl1pPr>
              <a:defRPr sz="2800" b="1" spc="0">
                <a:solidFill>
                  <a:srgbClr val="000000"/>
                </a:solidFill>
                <a:latin typeface="Arial"/>
                <a:cs typeface="Arial"/>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D3C9D60C-3F17-2346-85AB-78169476589A}"/>
              </a:ext>
            </a:extLst>
          </p:cNvPr>
          <p:cNvCxnSpPr/>
          <p:nvPr userDrawn="1"/>
        </p:nvCxnSpPr>
        <p:spPr>
          <a:xfrm>
            <a:off x="457199" y="695685"/>
            <a:ext cx="86868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1775A24-B4B5-2C4C-8C5B-7DC8E6F4816B}"/>
              </a:ext>
            </a:extLst>
          </p:cNvPr>
          <p:cNvPicPr>
            <a:picLocks noChangeAspect="1"/>
          </p:cNvPicPr>
          <p:nvPr userDrawn="1"/>
        </p:nvPicPr>
        <p:blipFill>
          <a:blip r:embed="rId2"/>
          <a:stretch>
            <a:fillRect/>
          </a:stretch>
        </p:blipFill>
        <p:spPr>
          <a:xfrm>
            <a:off x="8014328" y="4476361"/>
            <a:ext cx="1036264" cy="533765"/>
          </a:xfrm>
          <a:prstGeom prst="rect">
            <a:avLst/>
          </a:prstGeom>
        </p:spPr>
      </p:pic>
      <p:sp>
        <p:nvSpPr>
          <p:cNvPr id="10" name="Rectangle 9">
            <a:extLst>
              <a:ext uri="{FF2B5EF4-FFF2-40B4-BE49-F238E27FC236}">
                <a16:creationId xmlns:a16="http://schemas.microsoft.com/office/drawing/2014/main" id="{F84DBE45-3402-0D46-A011-B7F278D4C80A}"/>
              </a:ext>
            </a:extLst>
          </p:cNvPr>
          <p:cNvSpPr/>
          <p:nvPr userDrawn="1"/>
        </p:nvSpPr>
        <p:spPr>
          <a:xfrm>
            <a:off x="63738" y="4817864"/>
            <a:ext cx="341760" cy="246221"/>
          </a:xfrm>
          <a:prstGeom prst="rect">
            <a:avLst/>
          </a:prstGeom>
        </p:spPr>
        <p:txBody>
          <a:bodyPr wrap="none">
            <a:spAutoFit/>
          </a:bodyPr>
          <a:lstStyle/>
          <a:p>
            <a:fld id="{106A158F-4EC5-6D47-BD15-D084FD9AF47A}" type="slidenum">
              <a:rPr lang="en-US" sz="1000" smtClean="0">
                <a:latin typeface="Arial" panose="020B0604020202020204" pitchFamily="34" charset="0"/>
                <a:cs typeface="Arial" panose="020B0604020202020204" pitchFamily="34" charset="0"/>
              </a:rPr>
              <a:pPr/>
              <a:t>‹#›</a:t>
            </a:fld>
            <a:endParaRPr lang="en-US" sz="1000" dirty="0">
              <a:latin typeface="Arial" panose="020B0604020202020204" pitchFamily="34" charset="0"/>
              <a:cs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5772" y="813152"/>
            <a:ext cx="6135687" cy="375887"/>
          </a:xfrm>
          <a:prstGeom prst="rect">
            <a:avLst/>
          </a:prstGeom>
        </p:spPr>
        <p:txBody>
          <a:bodyPr anchor="b"/>
          <a:lstStyle>
            <a:lvl1pPr marL="0" indent="0">
              <a:buNone/>
              <a:defRPr sz="2000" baseline="0">
                <a:solidFill>
                  <a:srgbClr val="000000"/>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 styles</a:t>
            </a:r>
          </a:p>
        </p:txBody>
      </p:sp>
      <p:sp>
        <p:nvSpPr>
          <p:cNvPr id="7" name="Title 1">
            <a:extLst>
              <a:ext uri="{FF2B5EF4-FFF2-40B4-BE49-F238E27FC236}">
                <a16:creationId xmlns:a16="http://schemas.microsoft.com/office/drawing/2014/main" id="{C88F19F6-3E4E-2349-BD9C-787667748705}"/>
              </a:ext>
            </a:extLst>
          </p:cNvPr>
          <p:cNvSpPr>
            <a:spLocks noGrp="1"/>
          </p:cNvSpPr>
          <p:nvPr>
            <p:ph type="title"/>
          </p:nvPr>
        </p:nvSpPr>
        <p:spPr>
          <a:xfrm>
            <a:off x="457202" y="205980"/>
            <a:ext cx="8496231" cy="429038"/>
          </a:xfrm>
          <a:prstGeom prst="rect">
            <a:avLst/>
          </a:prstGeom>
        </p:spPr>
        <p:txBody>
          <a:bodyPr/>
          <a:lstStyle>
            <a:lvl1pPr>
              <a:defRPr sz="2800" b="1" spc="0">
                <a:solidFill>
                  <a:srgbClr val="000000"/>
                </a:solidFill>
                <a:latin typeface="Arial"/>
                <a:cs typeface="Arial"/>
              </a:defRPr>
            </a:lvl1pPr>
          </a:lstStyle>
          <a:p>
            <a:r>
              <a:rPr lang="en-US" dirty="0"/>
              <a:t>Click to edit Master title style</a:t>
            </a:r>
          </a:p>
        </p:txBody>
      </p:sp>
      <p:pic>
        <p:nvPicPr>
          <p:cNvPr id="9" name="Picture 8">
            <a:extLst>
              <a:ext uri="{FF2B5EF4-FFF2-40B4-BE49-F238E27FC236}">
                <a16:creationId xmlns:a16="http://schemas.microsoft.com/office/drawing/2014/main" id="{21775A24-B4B5-2C4C-8C5B-7DC8E6F4816B}"/>
              </a:ext>
            </a:extLst>
          </p:cNvPr>
          <p:cNvPicPr>
            <a:picLocks noChangeAspect="1"/>
          </p:cNvPicPr>
          <p:nvPr userDrawn="1"/>
        </p:nvPicPr>
        <p:blipFill>
          <a:blip r:embed="rId2"/>
          <a:stretch>
            <a:fillRect/>
          </a:stretch>
        </p:blipFill>
        <p:spPr>
          <a:xfrm>
            <a:off x="8014328" y="4476361"/>
            <a:ext cx="1036264" cy="533765"/>
          </a:xfrm>
          <a:prstGeom prst="rect">
            <a:avLst/>
          </a:prstGeom>
        </p:spPr>
      </p:pic>
      <p:sp>
        <p:nvSpPr>
          <p:cNvPr id="10" name="Rectangle 9">
            <a:extLst>
              <a:ext uri="{FF2B5EF4-FFF2-40B4-BE49-F238E27FC236}">
                <a16:creationId xmlns:a16="http://schemas.microsoft.com/office/drawing/2014/main" id="{F84DBE45-3402-0D46-A011-B7F278D4C80A}"/>
              </a:ext>
            </a:extLst>
          </p:cNvPr>
          <p:cNvSpPr/>
          <p:nvPr userDrawn="1"/>
        </p:nvSpPr>
        <p:spPr>
          <a:xfrm>
            <a:off x="63738" y="4817864"/>
            <a:ext cx="341760" cy="246221"/>
          </a:xfrm>
          <a:prstGeom prst="rect">
            <a:avLst/>
          </a:prstGeom>
        </p:spPr>
        <p:txBody>
          <a:bodyPr wrap="none">
            <a:spAutoFit/>
          </a:bodyPr>
          <a:lstStyle/>
          <a:p>
            <a:fld id="{106A158F-4EC5-6D47-BD15-D084FD9AF47A}" type="slidenum">
              <a:rPr lang="en-US" sz="1000" smtClean="0">
                <a:latin typeface="Arial" panose="020B0604020202020204" pitchFamily="34" charset="0"/>
                <a:cs typeface="Arial" panose="020B0604020202020204" pitchFamily="34" charset="0"/>
              </a:rPr>
              <a:pPr/>
              <a:t>‹#›</a:t>
            </a:fld>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2584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F1C38FF-A7B9-B541-B443-6897A591A7DD}"/>
              </a:ext>
            </a:extLst>
          </p:cNvPr>
          <p:cNvSpPr txBox="1"/>
          <p:nvPr userDrawn="1"/>
        </p:nvSpPr>
        <p:spPr>
          <a:xfrm>
            <a:off x="0" y="4587930"/>
            <a:ext cx="9144000" cy="276999"/>
          </a:xfrm>
          <a:prstGeom prst="rect">
            <a:avLst/>
          </a:prstGeom>
          <a:noFill/>
        </p:spPr>
        <p:txBody>
          <a:bodyPr wrap="square" rtlCol="0">
            <a:spAutoFit/>
          </a:bodyPr>
          <a:lstStyle/>
          <a:p>
            <a:pPr marL="114300" indent="0" algn="ctr">
              <a:buNone/>
            </a:pPr>
            <a:r>
              <a:rPr lang="en-US" sz="1200" b="1" i="0" baseline="0" dirty="0" err="1">
                <a:latin typeface="Arial"/>
                <a:cs typeface="Arial"/>
              </a:rPr>
              <a:t>nssf.org</a:t>
            </a:r>
            <a:endParaRPr lang="en-US" sz="1200" b="1" i="0" baseline="0" dirty="0">
              <a:latin typeface="Arial"/>
              <a:cs typeface="Arial"/>
            </a:endParaRPr>
          </a:p>
        </p:txBody>
      </p:sp>
      <p:pic>
        <p:nvPicPr>
          <p:cNvPr id="9" name="Picture 8">
            <a:extLst>
              <a:ext uri="{FF2B5EF4-FFF2-40B4-BE49-F238E27FC236}">
                <a16:creationId xmlns:a16="http://schemas.microsoft.com/office/drawing/2014/main" id="{DC4F3E4B-6199-CF4C-ACFC-849463EE9E0D}"/>
              </a:ext>
            </a:extLst>
          </p:cNvPr>
          <p:cNvPicPr>
            <a:picLocks noChangeAspect="1"/>
          </p:cNvPicPr>
          <p:nvPr userDrawn="1"/>
        </p:nvPicPr>
        <p:blipFill rotWithShape="1">
          <a:blip r:embed="rId2"/>
          <a:srcRect r="35525"/>
          <a:stretch/>
        </p:blipFill>
        <p:spPr>
          <a:xfrm>
            <a:off x="3504315" y="3281300"/>
            <a:ext cx="2135370" cy="1241981"/>
          </a:xfrm>
          <a:prstGeom prst="rect">
            <a:avLst/>
          </a:prstGeom>
        </p:spPr>
      </p:pic>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383DC-E685-4975-BDEA-90188FC135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21EB1A-084A-46C9-A01C-B4E08D1CD922}"/>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BD6D14-1DE0-4382-B1EF-A9F8024D1E54}"/>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6D71E5-E386-499A-B5C7-06829F758A61}"/>
              </a:ext>
            </a:extLst>
          </p:cNvPr>
          <p:cNvSpPr>
            <a:spLocks noGrp="1"/>
          </p:cNvSpPr>
          <p:nvPr>
            <p:ph type="dt" sz="half" idx="10"/>
          </p:nvPr>
        </p:nvSpPr>
        <p:spPr/>
        <p:txBody>
          <a:bodyPr/>
          <a:lstStyle/>
          <a:p>
            <a:fld id="{5EA6C55C-7969-4A1C-89E9-47A82A7E2102}" type="datetimeFigureOut">
              <a:rPr lang="en-US" smtClean="0"/>
              <a:t>10/7/2022</a:t>
            </a:fld>
            <a:endParaRPr lang="en-US"/>
          </a:p>
        </p:txBody>
      </p:sp>
      <p:sp>
        <p:nvSpPr>
          <p:cNvPr id="6" name="Footer Placeholder 5">
            <a:extLst>
              <a:ext uri="{FF2B5EF4-FFF2-40B4-BE49-F238E27FC236}">
                <a16:creationId xmlns:a16="http://schemas.microsoft.com/office/drawing/2014/main" id="{CE978CBC-96DD-4AAF-9D0B-7A0618420D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AA7B69-BF5C-4E26-9217-3B5043BC9D60}"/>
              </a:ext>
            </a:extLst>
          </p:cNvPr>
          <p:cNvSpPr>
            <a:spLocks noGrp="1"/>
          </p:cNvSpPr>
          <p:nvPr>
            <p:ph type="sldNum" sz="quarter" idx="12"/>
          </p:nvPr>
        </p:nvSpPr>
        <p:spPr/>
        <p:txBody>
          <a:bodyPr/>
          <a:lstStyle/>
          <a:p>
            <a:fld id="{71347713-8979-476B-9D43-5A80FA9B3753}" type="slidenum">
              <a:rPr lang="en-US" smtClean="0"/>
              <a:t>‹#›</a:t>
            </a:fld>
            <a:endParaRPr lang="en-US"/>
          </a:p>
        </p:txBody>
      </p:sp>
    </p:spTree>
    <p:extLst>
      <p:ext uri="{BB962C8B-B14F-4D97-AF65-F5344CB8AC3E}">
        <p14:creationId xmlns:p14="http://schemas.microsoft.com/office/powerpoint/2010/main" val="1515047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FD191-BAD0-4971-B720-2F77281C15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4B6FFE-848B-4CCF-AFEF-0DF98636295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216ED-4358-4E35-B067-828B890FBA2D}"/>
              </a:ext>
            </a:extLst>
          </p:cNvPr>
          <p:cNvSpPr>
            <a:spLocks noGrp="1"/>
          </p:cNvSpPr>
          <p:nvPr>
            <p:ph type="dt" sz="half" idx="10"/>
          </p:nvPr>
        </p:nvSpPr>
        <p:spPr/>
        <p:txBody>
          <a:bodyPr/>
          <a:lstStyle/>
          <a:p>
            <a:fld id="{5EA6C55C-7969-4A1C-89E9-47A82A7E2102}" type="datetimeFigureOut">
              <a:rPr lang="en-US" smtClean="0"/>
              <a:t>10/7/2022</a:t>
            </a:fld>
            <a:endParaRPr lang="en-US"/>
          </a:p>
        </p:txBody>
      </p:sp>
      <p:sp>
        <p:nvSpPr>
          <p:cNvPr id="5" name="Footer Placeholder 4">
            <a:extLst>
              <a:ext uri="{FF2B5EF4-FFF2-40B4-BE49-F238E27FC236}">
                <a16:creationId xmlns:a16="http://schemas.microsoft.com/office/drawing/2014/main" id="{2EB651E7-DAA1-4422-B299-8D7C0A1211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21D2B-CCF6-4768-B292-4E0A5364F3FD}"/>
              </a:ext>
            </a:extLst>
          </p:cNvPr>
          <p:cNvSpPr>
            <a:spLocks noGrp="1"/>
          </p:cNvSpPr>
          <p:nvPr>
            <p:ph type="sldNum" sz="quarter" idx="12"/>
          </p:nvPr>
        </p:nvSpPr>
        <p:spPr/>
        <p:txBody>
          <a:bodyPr/>
          <a:lstStyle/>
          <a:p>
            <a:fld id="{71347713-8979-476B-9D43-5A80FA9B3753}" type="slidenum">
              <a:rPr lang="en-US" smtClean="0"/>
              <a:t>‹#›</a:t>
            </a:fld>
            <a:endParaRPr lang="en-US"/>
          </a:p>
        </p:txBody>
      </p:sp>
    </p:spTree>
    <p:extLst>
      <p:ext uri="{BB962C8B-B14F-4D97-AF65-F5344CB8AC3E}">
        <p14:creationId xmlns:p14="http://schemas.microsoft.com/office/powerpoint/2010/main" val="1912831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501F98-ACA1-0B4A-8B6F-17E0BB578699}" type="datetimeFigureOut">
              <a:rPr lang="en-US" smtClean="0"/>
              <a:t>10/7/2022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5030C-7A53-E348-93FB-D0213446F4DE}" type="slidenum">
              <a:rPr lang="en-US" smtClean="0"/>
              <a:t>‹#›</a:t>
            </a:fld>
            <a:endParaRPr lang="en-US"/>
          </a:p>
        </p:txBody>
      </p:sp>
    </p:spTree>
    <p:extLst>
      <p:ext uri="{BB962C8B-B14F-4D97-AF65-F5344CB8AC3E}">
        <p14:creationId xmlns:p14="http://schemas.microsoft.com/office/powerpoint/2010/main" val="390843419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3" r:id="rId2"/>
    <p:sldLayoutId id="2147483673" r:id="rId3"/>
    <p:sldLayoutId id="2147483669" r:id="rId4"/>
    <p:sldLayoutId id="2147483670" r:id="rId5"/>
    <p:sldLayoutId id="2147483671" r:id="rId6"/>
    <p:sldLayoutId id="2147483672" r:id="rId7"/>
  </p:sldLayoutIdLst>
  <p:hf hdr="0" ftr="0" dt="0"/>
  <p:txStyles>
    <p:titleStyle>
      <a:lvl1pPr algn="l" defTabSz="914400" rtl="0" eaLnBrk="1" latinLnBrk="0" hangingPunct="1">
        <a:spcBef>
          <a:spcPct val="0"/>
        </a:spcBef>
        <a:buNone/>
        <a:defRPr sz="4600" b="1" kern="1200" cap="none" spc="-100" baseline="0">
          <a:ln>
            <a:noFill/>
          </a:ln>
          <a:solidFill>
            <a:schemeClr val="tx2"/>
          </a:solidFill>
          <a:effectLst/>
          <a:latin typeface="12 Avenir 85 Heavy   08173"/>
          <a:ea typeface="+mj-ea"/>
          <a:cs typeface="12 Avenir 85 Heavy   08173"/>
        </a:defRPr>
      </a:lvl1pPr>
    </p:titleStyle>
    <p:bodyStyle>
      <a:lvl1pPr marL="342900" indent="-228600" algn="l" defTabSz="914400" rtl="0" eaLnBrk="1" latinLnBrk="0" hangingPunct="1">
        <a:spcBef>
          <a:spcPct val="20000"/>
        </a:spcBef>
        <a:buClr>
          <a:schemeClr val="accent1"/>
        </a:buClr>
        <a:buFont typeface="Arial"/>
        <a:buChar char="•"/>
        <a:defRPr sz="2200" kern="1200">
          <a:solidFill>
            <a:srgbClr val="595959"/>
          </a:solidFill>
          <a:latin typeface="12 Avenir 45 Book   03173"/>
          <a:ea typeface="+mn-ea"/>
          <a:cs typeface="12 Avenir 45 Book   03173"/>
        </a:defRPr>
      </a:lvl1pPr>
      <a:lvl2pPr marL="640080" indent="-228600" algn="l" defTabSz="914400" rtl="0" eaLnBrk="1" latinLnBrk="0" hangingPunct="1">
        <a:spcBef>
          <a:spcPct val="20000"/>
        </a:spcBef>
        <a:buClr>
          <a:schemeClr val="accent2"/>
        </a:buClr>
        <a:buFont typeface="Arial"/>
        <a:buChar char="•"/>
        <a:defRPr sz="2000" kern="1200">
          <a:solidFill>
            <a:srgbClr val="595959"/>
          </a:solidFill>
          <a:latin typeface="12 Avenir 45 Book   03173"/>
          <a:ea typeface="+mn-ea"/>
          <a:cs typeface="12 Avenir 45 Book   03173"/>
        </a:defRPr>
      </a:lvl2pPr>
      <a:lvl3pPr marL="1005840" indent="-228600" algn="l" defTabSz="914400" rtl="0" eaLnBrk="1" latinLnBrk="0" hangingPunct="1">
        <a:spcBef>
          <a:spcPct val="20000"/>
        </a:spcBef>
        <a:buClr>
          <a:schemeClr val="accent3"/>
        </a:buClr>
        <a:buFont typeface="Arial"/>
        <a:buChar char="•"/>
        <a:defRPr sz="1800" kern="1200">
          <a:solidFill>
            <a:srgbClr val="595959"/>
          </a:solidFill>
          <a:latin typeface="12 Avenir 45 Book   03173"/>
          <a:ea typeface="+mn-ea"/>
          <a:cs typeface="12 Avenir 45 Book   03173"/>
        </a:defRPr>
      </a:lvl3pPr>
      <a:lvl4pPr marL="1280160" indent="-228600" algn="l" defTabSz="914400" rtl="0" eaLnBrk="1" latinLnBrk="0" hangingPunct="1">
        <a:spcBef>
          <a:spcPct val="20000"/>
        </a:spcBef>
        <a:buClr>
          <a:schemeClr val="accent4"/>
        </a:buClr>
        <a:buFont typeface="Arial"/>
        <a:buChar char="•"/>
        <a:defRPr sz="1600" kern="1200">
          <a:solidFill>
            <a:srgbClr val="595959"/>
          </a:solidFill>
          <a:latin typeface="12 Avenir 45 Book   03173"/>
          <a:ea typeface="+mn-ea"/>
          <a:cs typeface="12 Avenir 45 Book   03173"/>
        </a:defRPr>
      </a:lvl4pPr>
      <a:lvl5pPr marL="1554480" indent="-228600" algn="l" defTabSz="914400" rtl="0" eaLnBrk="1" latinLnBrk="0" hangingPunct="1">
        <a:spcBef>
          <a:spcPct val="20000"/>
        </a:spcBef>
        <a:buClr>
          <a:schemeClr val="accent5"/>
        </a:buClr>
        <a:buFont typeface="Arial"/>
        <a:buChar char="•"/>
        <a:defRPr sz="1400" kern="1200" baseline="0">
          <a:solidFill>
            <a:srgbClr val="595959"/>
          </a:solidFill>
          <a:latin typeface="12 Avenir 45 Book   03173"/>
          <a:ea typeface="+mn-ea"/>
          <a:cs typeface="12 Avenir 45 Book   03173"/>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hyperlink" Target="mailto:agamauf@nssf.org" TargetMode="External"/><Relationship Id="rId4" Type="http://schemas.openxmlformats.org/officeDocument/2006/relationships/hyperlink" Target="mailto:zsnow@nssf.or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5.jp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hyperlink" Target="mailto:jmorrissey@nssf.org" TargetMode="Externa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group of people holding instruments&#10;&#10;Description automatically generated with medium confidence">
            <a:extLst>
              <a:ext uri="{FF2B5EF4-FFF2-40B4-BE49-F238E27FC236}">
                <a16:creationId xmlns:a16="http://schemas.microsoft.com/office/drawing/2014/main" id="{25CA17B2-2CF1-D7B5-5D7D-6DE9BCEC0D41}"/>
              </a:ext>
            </a:extLst>
          </p:cNvPr>
          <p:cNvPicPr>
            <a:picLocks noChangeAspect="1"/>
          </p:cNvPicPr>
          <p:nvPr/>
        </p:nvPicPr>
        <p:blipFill rotWithShape="1">
          <a:blip r:embed="rId3"/>
          <a:srcRect l="1651" t="8744" r="1797" b="50000"/>
          <a:stretch/>
        </p:blipFill>
        <p:spPr>
          <a:xfrm>
            <a:off x="0" y="2538716"/>
            <a:ext cx="9144000" cy="2604784"/>
          </a:xfrm>
          <a:prstGeom prst="rect">
            <a:avLst/>
          </a:prstGeom>
        </p:spPr>
      </p:pic>
      <p:sp>
        <p:nvSpPr>
          <p:cNvPr id="2" name="Title 1">
            <a:extLst>
              <a:ext uri="{FF2B5EF4-FFF2-40B4-BE49-F238E27FC236}">
                <a16:creationId xmlns:a16="http://schemas.microsoft.com/office/drawing/2014/main" id="{891E6DA9-24FC-324B-A7EE-29B515580169}"/>
              </a:ext>
            </a:extLst>
          </p:cNvPr>
          <p:cNvSpPr>
            <a:spLocks noGrp="1"/>
          </p:cNvSpPr>
          <p:nvPr>
            <p:ph type="ctrTitle"/>
          </p:nvPr>
        </p:nvSpPr>
        <p:spPr>
          <a:xfrm>
            <a:off x="546598" y="1162370"/>
            <a:ext cx="5338112" cy="1467569"/>
          </a:xfrm>
        </p:spPr>
        <p:txBody>
          <a:bodyPr/>
          <a:lstStyle/>
          <a:p>
            <a:pPr algn="ctr"/>
            <a:r>
              <a:rPr lang="en-US" sz="3300" dirty="0"/>
              <a:t>R3 Initiatives to Increase Participation</a:t>
            </a:r>
          </a:p>
        </p:txBody>
      </p:sp>
    </p:spTree>
    <p:extLst>
      <p:ext uri="{BB962C8B-B14F-4D97-AF65-F5344CB8AC3E}">
        <p14:creationId xmlns:p14="http://schemas.microsoft.com/office/powerpoint/2010/main" val="2846306497"/>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5D059370-064E-4929-9351-6297A65ECF0C}"/>
              </a:ext>
            </a:extLst>
          </p:cNvPr>
          <p:cNvPicPr>
            <a:picLocks noChangeAspect="1"/>
          </p:cNvPicPr>
          <p:nvPr/>
        </p:nvPicPr>
        <p:blipFill>
          <a:blip r:embed="rId3"/>
          <a:stretch>
            <a:fillRect/>
          </a:stretch>
        </p:blipFill>
        <p:spPr>
          <a:xfrm>
            <a:off x="3701" y="0"/>
            <a:ext cx="9140299" cy="5143500"/>
          </a:xfrm>
          <a:prstGeom prst="rect">
            <a:avLst/>
          </a:prstGeom>
        </p:spPr>
      </p:pic>
      <p:sp>
        <p:nvSpPr>
          <p:cNvPr id="3" name="Title 1">
            <a:extLst>
              <a:ext uri="{FF2B5EF4-FFF2-40B4-BE49-F238E27FC236}">
                <a16:creationId xmlns:a16="http://schemas.microsoft.com/office/drawing/2014/main" id="{53FF5139-97EB-4437-9834-DDD7F0FEBC46}"/>
              </a:ext>
            </a:extLst>
          </p:cNvPr>
          <p:cNvSpPr txBox="1">
            <a:spLocks/>
          </p:cNvSpPr>
          <p:nvPr/>
        </p:nvSpPr>
        <p:spPr>
          <a:xfrm>
            <a:off x="400368" y="201435"/>
            <a:ext cx="7886700" cy="566897"/>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2800" b="1" kern="1200" spc="0">
                <a:solidFill>
                  <a:srgbClr val="000000"/>
                </a:solidFill>
                <a:latin typeface="Arial"/>
                <a:ea typeface="+mj-ea"/>
                <a:cs typeface="Arial"/>
              </a:defRPr>
            </a:lvl1pPr>
          </a:lstStyle>
          <a:p>
            <a:pPr algn="l"/>
            <a:r>
              <a:rPr lang="en-US" dirty="0"/>
              <a:t>Promotional Toolkit Resources</a:t>
            </a:r>
          </a:p>
        </p:txBody>
      </p:sp>
      <p:sp>
        <p:nvSpPr>
          <p:cNvPr id="4" name="Text Placeholder 2">
            <a:extLst>
              <a:ext uri="{FF2B5EF4-FFF2-40B4-BE49-F238E27FC236}">
                <a16:creationId xmlns:a16="http://schemas.microsoft.com/office/drawing/2014/main" id="{B64A375C-23DD-4A7A-B8D0-E310F9EB348F}"/>
              </a:ext>
            </a:extLst>
          </p:cNvPr>
          <p:cNvSpPr txBox="1">
            <a:spLocks/>
          </p:cNvSpPr>
          <p:nvPr/>
        </p:nvSpPr>
        <p:spPr>
          <a:xfrm>
            <a:off x="2508863" y="1008962"/>
            <a:ext cx="3669710" cy="2898236"/>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600" b="1" dirty="0">
                <a:latin typeface="Arial" panose="020B0604020202020204" pitchFamily="34" charset="0"/>
                <a:cs typeface="Arial" panose="020B0604020202020204" pitchFamily="34" charset="0"/>
              </a:rPr>
              <a:t>Logos</a:t>
            </a:r>
          </a:p>
          <a:p>
            <a:pPr marL="285750" indent="-285750" algn="l">
              <a:buFont typeface="Arial" panose="020B0604020202020204" pitchFamily="34" charset="0"/>
              <a:buChar char="•"/>
            </a:pPr>
            <a:r>
              <a:rPr lang="en-US" sz="1600" b="1" dirty="0">
                <a:latin typeface="Arial" panose="020B0604020202020204" pitchFamily="34" charset="0"/>
                <a:cs typeface="Arial" panose="020B0604020202020204" pitchFamily="34" charset="0"/>
              </a:rPr>
              <a:t>Social Media Helper</a:t>
            </a:r>
          </a:p>
          <a:p>
            <a:pPr marL="285750" indent="-285750" algn="l">
              <a:buFont typeface="Arial" panose="020B0604020202020204" pitchFamily="34" charset="0"/>
              <a:buChar char="•"/>
            </a:pPr>
            <a:r>
              <a:rPr lang="en-US" sz="1600" b="1" dirty="0">
                <a:latin typeface="Arial" panose="020B0604020202020204" pitchFamily="34" charset="0"/>
                <a:cs typeface="Arial" panose="020B0604020202020204" pitchFamily="34" charset="0"/>
              </a:rPr>
              <a:t>NSSM E-Book </a:t>
            </a:r>
          </a:p>
          <a:p>
            <a:pPr marL="285750" indent="-285750" algn="l">
              <a:buFont typeface="Arial" panose="020B0604020202020204" pitchFamily="34" charset="0"/>
              <a:buChar char="•"/>
            </a:pPr>
            <a:r>
              <a:rPr lang="en-US" sz="1600" b="1" dirty="0">
                <a:latin typeface="Arial" panose="020B0604020202020204" pitchFamily="34" charset="0"/>
                <a:cs typeface="Arial" panose="020B0604020202020204" pitchFamily="34" charset="0"/>
              </a:rPr>
              <a:t>Templates</a:t>
            </a:r>
          </a:p>
          <a:p>
            <a:pPr marL="628650" lvl="1" indent="-285750" algn="l">
              <a:buFont typeface="Arial" panose="020B0604020202020204" pitchFamily="34" charset="0"/>
              <a:buChar char="•"/>
            </a:pPr>
            <a:r>
              <a:rPr lang="en-US" sz="1600" dirty="0">
                <a:latin typeface="Arial" panose="020B0604020202020204" pitchFamily="34" charset="0"/>
                <a:cs typeface="Arial" panose="020B0604020202020204" pitchFamily="34" charset="0"/>
              </a:rPr>
              <a:t>Posters, Flyers and Press Releases</a:t>
            </a:r>
          </a:p>
          <a:p>
            <a:pPr marL="628650" lvl="1" indent="-285750" algn="l">
              <a:buFont typeface="Arial" panose="020B0604020202020204" pitchFamily="34" charset="0"/>
              <a:buChar char="•"/>
            </a:pPr>
            <a:r>
              <a:rPr lang="en-US" sz="1600" dirty="0">
                <a:latin typeface="Arial" panose="020B0604020202020204" pitchFamily="34" charset="0"/>
                <a:cs typeface="Arial" panose="020B0604020202020204" pitchFamily="34" charset="0"/>
              </a:rPr>
              <a:t>Social media ads</a:t>
            </a:r>
          </a:p>
          <a:p>
            <a:pPr marL="628650" lvl="1" indent="-285750" algn="l">
              <a:buFont typeface="Arial" panose="020B0604020202020204" pitchFamily="34" charset="0"/>
              <a:buChar char="•"/>
            </a:pPr>
            <a:r>
              <a:rPr lang="en-US" sz="1600" dirty="0">
                <a:latin typeface="Arial" panose="020B0604020202020204" pitchFamily="34" charset="0"/>
                <a:cs typeface="Arial" panose="020B0604020202020204" pitchFamily="34" charset="0"/>
              </a:rPr>
              <a:t>Digital Banners</a:t>
            </a:r>
          </a:p>
          <a:p>
            <a:pPr marL="285750" indent="-285750" algn="l">
              <a:buFont typeface="Arial" panose="020B0604020202020204" pitchFamily="34" charset="0"/>
              <a:buChar char="•"/>
            </a:pPr>
            <a:r>
              <a:rPr lang="en-US" sz="1600" b="1" dirty="0">
                <a:latin typeface="Arial" panose="020B0604020202020204" pitchFamily="34" charset="0"/>
                <a:cs typeface="Arial" panose="020B0604020202020204" pitchFamily="34" charset="0"/>
              </a:rPr>
              <a:t>And More!</a:t>
            </a:r>
          </a:p>
          <a:p>
            <a:pPr marL="285750" indent="-285750">
              <a:buFont typeface="Arial" panose="020B0604020202020204" pitchFamily="34" charset="0"/>
              <a:buChar char="•"/>
            </a:pPr>
            <a:endParaRPr lang="en-US" dirty="0">
              <a:solidFill>
                <a:schemeClr val="tx1">
                  <a:lumMod val="75000"/>
                  <a:lumOff val="25000"/>
                </a:schemeClr>
              </a:solidFill>
            </a:endParaRPr>
          </a:p>
          <a:p>
            <a:pPr marL="628650" lvl="1" indent="-285750">
              <a:buFont typeface="Arial" panose="020B0604020202020204" pitchFamily="34" charset="0"/>
              <a:buChar char="•"/>
            </a:pPr>
            <a:endParaRPr lang="en-US" dirty="0">
              <a:solidFill>
                <a:schemeClr val="tx1">
                  <a:lumMod val="75000"/>
                  <a:lumOff val="25000"/>
                </a:schemeClr>
              </a:solidFill>
            </a:endParaRPr>
          </a:p>
        </p:txBody>
      </p:sp>
      <p:pic>
        <p:nvPicPr>
          <p:cNvPr id="5" name="Picture 4">
            <a:extLst>
              <a:ext uri="{FF2B5EF4-FFF2-40B4-BE49-F238E27FC236}">
                <a16:creationId xmlns:a16="http://schemas.microsoft.com/office/drawing/2014/main" id="{5EB4E4C7-1B79-4A75-8DD0-19E69F7EA383}"/>
              </a:ext>
            </a:extLst>
          </p:cNvPr>
          <p:cNvPicPr>
            <a:picLocks noChangeAspect="1"/>
          </p:cNvPicPr>
          <p:nvPr/>
        </p:nvPicPr>
        <p:blipFill>
          <a:blip r:embed="rId4"/>
          <a:stretch>
            <a:fillRect/>
          </a:stretch>
        </p:blipFill>
        <p:spPr>
          <a:xfrm>
            <a:off x="6361946" y="1004813"/>
            <a:ext cx="2028981" cy="2638179"/>
          </a:xfrm>
          <a:prstGeom prst="rect">
            <a:avLst/>
          </a:prstGeom>
        </p:spPr>
      </p:pic>
    </p:spTree>
    <p:extLst>
      <p:ext uri="{BB962C8B-B14F-4D97-AF65-F5344CB8AC3E}">
        <p14:creationId xmlns:p14="http://schemas.microsoft.com/office/powerpoint/2010/main" val="1008307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1C7A91-90CE-448F-91FE-DBDF19D9F2A7}"/>
              </a:ext>
            </a:extLst>
          </p:cNvPr>
          <p:cNvPicPr>
            <a:picLocks noChangeAspect="1"/>
          </p:cNvPicPr>
          <p:nvPr/>
        </p:nvPicPr>
        <p:blipFill>
          <a:blip r:embed="rId3"/>
          <a:stretch>
            <a:fillRect/>
          </a:stretch>
        </p:blipFill>
        <p:spPr>
          <a:xfrm>
            <a:off x="4229" y="0"/>
            <a:ext cx="9135541" cy="5143500"/>
          </a:xfrm>
          <a:prstGeom prst="rect">
            <a:avLst/>
          </a:prstGeom>
        </p:spPr>
      </p:pic>
      <p:sp>
        <p:nvSpPr>
          <p:cNvPr id="4" name="Title 1">
            <a:extLst>
              <a:ext uri="{FF2B5EF4-FFF2-40B4-BE49-F238E27FC236}">
                <a16:creationId xmlns:a16="http://schemas.microsoft.com/office/drawing/2014/main" id="{ADFBAEE5-E1DB-4873-B5CE-5FDC4772B55F}"/>
              </a:ext>
            </a:extLst>
          </p:cNvPr>
          <p:cNvSpPr txBox="1">
            <a:spLocks/>
          </p:cNvSpPr>
          <p:nvPr/>
        </p:nvSpPr>
        <p:spPr>
          <a:xfrm>
            <a:off x="321963" y="202720"/>
            <a:ext cx="7886700" cy="566897"/>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2800" b="1" kern="1200" spc="0">
                <a:solidFill>
                  <a:srgbClr val="000000"/>
                </a:solidFill>
                <a:latin typeface="Arial"/>
                <a:ea typeface="+mj-ea"/>
                <a:cs typeface="Arial"/>
              </a:defRPr>
            </a:lvl1pPr>
          </a:lstStyle>
          <a:p>
            <a:pPr algn="l"/>
            <a:r>
              <a:rPr lang="en-US" dirty="0"/>
              <a:t>Models of Success	</a:t>
            </a:r>
          </a:p>
        </p:txBody>
      </p:sp>
      <p:sp>
        <p:nvSpPr>
          <p:cNvPr id="5" name="Text Placeholder 2">
            <a:extLst>
              <a:ext uri="{FF2B5EF4-FFF2-40B4-BE49-F238E27FC236}">
                <a16:creationId xmlns:a16="http://schemas.microsoft.com/office/drawing/2014/main" id="{9F856718-B973-4DA0-80AB-D65A6CA8EAEE}"/>
              </a:ext>
            </a:extLst>
          </p:cNvPr>
          <p:cNvSpPr txBox="1">
            <a:spLocks/>
          </p:cNvSpPr>
          <p:nvPr/>
        </p:nvSpPr>
        <p:spPr>
          <a:xfrm>
            <a:off x="2297958" y="946284"/>
            <a:ext cx="3934710" cy="3921408"/>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600" b="1" dirty="0">
                <a:latin typeface="Arial" panose="020B0604020202020204" pitchFamily="34" charset="0"/>
                <a:cs typeface="Arial" panose="020B0604020202020204" pitchFamily="34" charset="0"/>
              </a:rPr>
              <a:t>Family Days</a:t>
            </a:r>
          </a:p>
          <a:p>
            <a:pPr marL="285750" indent="-285750" algn="l">
              <a:buFont typeface="Arial" panose="020B0604020202020204" pitchFamily="34" charset="0"/>
              <a:buChar char="•"/>
            </a:pPr>
            <a:r>
              <a:rPr lang="en-US" sz="1600" b="1" dirty="0">
                <a:latin typeface="Arial" panose="020B0604020202020204" pitchFamily="34" charset="0"/>
                <a:cs typeface="Arial" panose="020B0604020202020204" pitchFamily="34" charset="0"/>
              </a:rPr>
              <a:t>Charity Shoots / Social Outings</a:t>
            </a:r>
          </a:p>
          <a:p>
            <a:pPr marL="285750" indent="-285750" algn="l">
              <a:buFont typeface="Arial" panose="020B0604020202020204" pitchFamily="34" charset="0"/>
              <a:buChar char="•"/>
            </a:pPr>
            <a:r>
              <a:rPr lang="en-US" sz="1600" b="1" dirty="0">
                <a:latin typeface="Arial" panose="020B0604020202020204" pitchFamily="34" charset="0"/>
                <a:cs typeface="Arial" panose="020B0604020202020204" pitchFamily="34" charset="0"/>
              </a:rPr>
              <a:t>Discounts for New-Shooter Classes (host First Shots events)</a:t>
            </a:r>
          </a:p>
          <a:p>
            <a:pPr marL="285750" indent="-285750" algn="l">
              <a:buFont typeface="Arial" panose="020B0604020202020204" pitchFamily="34" charset="0"/>
              <a:buChar char="•"/>
            </a:pPr>
            <a:r>
              <a:rPr lang="en-US" sz="1600" b="1" dirty="0">
                <a:latin typeface="Arial" panose="020B0604020202020204" pitchFamily="34" charset="0"/>
                <a:cs typeface="Arial" panose="020B0604020202020204" pitchFamily="34" charset="0"/>
              </a:rPr>
              <a:t>Bring a Friend Promotions</a:t>
            </a:r>
          </a:p>
          <a:p>
            <a:pPr marL="285750" indent="-285750" algn="l">
              <a:buFont typeface="Arial" panose="020B0604020202020204" pitchFamily="34" charset="0"/>
              <a:buChar char="•"/>
            </a:pPr>
            <a:r>
              <a:rPr lang="en-US" sz="1600" b="1" dirty="0">
                <a:latin typeface="Arial" panose="020B0604020202020204" pitchFamily="34" charset="0"/>
                <a:cs typeface="Arial" panose="020B0604020202020204" pitchFamily="34" charset="0"/>
              </a:rPr>
              <a:t>+ONE Wednesdays or Weekends </a:t>
            </a:r>
          </a:p>
          <a:p>
            <a:pPr marL="285750" indent="-285750" algn="l">
              <a:buFont typeface="Arial" panose="020B0604020202020204" pitchFamily="34" charset="0"/>
              <a:buChar char="•"/>
            </a:pPr>
            <a:r>
              <a:rPr lang="en-US" sz="1600" b="1" dirty="0">
                <a:latin typeface="Arial" panose="020B0604020202020204" pitchFamily="34" charset="0"/>
                <a:cs typeface="Arial" panose="020B0604020202020204" pitchFamily="34" charset="0"/>
              </a:rPr>
              <a:t>NSSM +ONE Movement Gun Giveaway</a:t>
            </a:r>
          </a:p>
          <a:p>
            <a:pPr marL="285750" indent="-285750" algn="l">
              <a:buFont typeface="Arial" panose="020B0604020202020204" pitchFamily="34" charset="0"/>
              <a:buChar char="•"/>
            </a:pPr>
            <a:r>
              <a:rPr lang="en-US" sz="1600" b="1" dirty="0">
                <a:latin typeface="Arial" panose="020B0604020202020204" pitchFamily="34" charset="0"/>
                <a:cs typeface="Arial" panose="020B0604020202020204" pitchFamily="34" charset="0"/>
              </a:rPr>
              <a:t>For More Ideas – Check out our NSSM Event Ideas List</a:t>
            </a:r>
          </a:p>
          <a:p>
            <a:pPr marL="285750" indent="-285750" algn="l">
              <a:buFont typeface="Arial" panose="020B0604020202020204" pitchFamily="34" charset="0"/>
              <a:buChar char="•"/>
            </a:pPr>
            <a:endParaRPr lang="en-US" dirty="0">
              <a:solidFill>
                <a:schemeClr val="tx1">
                  <a:lumMod val="75000"/>
                  <a:lumOff val="25000"/>
                </a:schemeClr>
              </a:solidFill>
            </a:endParaRPr>
          </a:p>
          <a:p>
            <a:pPr algn="l"/>
            <a:endParaRPr lang="en-US" dirty="0">
              <a:solidFill>
                <a:schemeClr val="tx1">
                  <a:lumMod val="75000"/>
                  <a:lumOff val="25000"/>
                </a:schemeClr>
              </a:solidFill>
            </a:endParaRPr>
          </a:p>
        </p:txBody>
      </p:sp>
      <p:pic>
        <p:nvPicPr>
          <p:cNvPr id="7" name="Picture 6" descr="Graphical user interface&#10;&#10;Description automatically generated with medium confidence">
            <a:extLst>
              <a:ext uri="{FF2B5EF4-FFF2-40B4-BE49-F238E27FC236}">
                <a16:creationId xmlns:a16="http://schemas.microsoft.com/office/drawing/2014/main" id="{2413C160-0E06-4284-8C12-2D024C8CC763}"/>
              </a:ext>
            </a:extLst>
          </p:cNvPr>
          <p:cNvPicPr>
            <a:picLocks noChangeAspect="1"/>
          </p:cNvPicPr>
          <p:nvPr/>
        </p:nvPicPr>
        <p:blipFill>
          <a:blip r:embed="rId4"/>
          <a:stretch>
            <a:fillRect/>
          </a:stretch>
        </p:blipFill>
        <p:spPr>
          <a:xfrm>
            <a:off x="6351563" y="845817"/>
            <a:ext cx="2412044" cy="3121469"/>
          </a:xfrm>
          <a:prstGeom prst="rect">
            <a:avLst/>
          </a:prstGeom>
        </p:spPr>
      </p:pic>
    </p:spTree>
    <p:extLst>
      <p:ext uri="{BB962C8B-B14F-4D97-AF65-F5344CB8AC3E}">
        <p14:creationId xmlns:p14="http://schemas.microsoft.com/office/powerpoint/2010/main" val="3144570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0660C0-30AE-7D46-B6FC-24EF00365E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65035" y="4551006"/>
            <a:ext cx="1100630" cy="513628"/>
          </a:xfrm>
          <a:prstGeom prst="rect">
            <a:avLst/>
          </a:prstGeom>
        </p:spPr>
      </p:pic>
      <p:sp>
        <p:nvSpPr>
          <p:cNvPr id="7" name="Rectangle 6">
            <a:extLst>
              <a:ext uri="{FF2B5EF4-FFF2-40B4-BE49-F238E27FC236}">
                <a16:creationId xmlns:a16="http://schemas.microsoft.com/office/drawing/2014/main" id="{8292202B-77F5-CE4A-AEFD-AAEB36EB9A07}"/>
              </a:ext>
            </a:extLst>
          </p:cNvPr>
          <p:cNvSpPr/>
          <p:nvPr/>
        </p:nvSpPr>
        <p:spPr>
          <a:xfrm>
            <a:off x="63751" y="4897227"/>
            <a:ext cx="237566" cy="207749"/>
          </a:xfrm>
          <a:prstGeom prst="rect">
            <a:avLst/>
          </a:prstGeom>
        </p:spPr>
        <p:txBody>
          <a:bodyPr wrap="none">
            <a:spAutoFit/>
          </a:bodyPr>
          <a:lstStyle/>
          <a:p>
            <a:fld id="{106A158F-4EC5-6D47-BD15-D084FD9AF47A}" type="slidenum">
              <a:rPr lang="en-US" sz="750">
                <a:latin typeface="Arial" panose="020B0604020202020204" pitchFamily="34" charset="0"/>
                <a:cs typeface="Arial" panose="020B0604020202020204" pitchFamily="34" charset="0"/>
              </a:rPr>
              <a:pPr/>
              <a:t>12</a:t>
            </a:fld>
            <a:endParaRPr lang="en-US" sz="75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9C558C3-7F0A-4CFE-8F34-ACD922CF006C}"/>
              </a:ext>
            </a:extLst>
          </p:cNvPr>
          <p:cNvSpPr txBox="1"/>
          <p:nvPr/>
        </p:nvSpPr>
        <p:spPr>
          <a:xfrm>
            <a:off x="3359220" y="697801"/>
            <a:ext cx="2162773" cy="523220"/>
          </a:xfrm>
          <a:prstGeom prst="rect">
            <a:avLst/>
          </a:prstGeom>
          <a:noFill/>
        </p:spPr>
        <p:txBody>
          <a:bodyPr wrap="none" rtlCol="0">
            <a:spAutoFit/>
          </a:bodyPr>
          <a:lstStyle/>
          <a:p>
            <a:pPr algn="ctr"/>
            <a:r>
              <a:rPr lang="en-US" sz="2800" b="1" dirty="0">
                <a:latin typeface="Arial" panose="020B0604020202020204" pitchFamily="34" charset="0"/>
                <a:cs typeface="Arial" panose="020B0604020202020204" pitchFamily="34" charset="0"/>
              </a:rPr>
              <a:t>Questions?</a:t>
            </a:r>
          </a:p>
        </p:txBody>
      </p:sp>
      <p:sp>
        <p:nvSpPr>
          <p:cNvPr id="15" name="TextBox 14">
            <a:extLst>
              <a:ext uri="{FF2B5EF4-FFF2-40B4-BE49-F238E27FC236}">
                <a16:creationId xmlns:a16="http://schemas.microsoft.com/office/drawing/2014/main" id="{9956F831-C0A6-4794-97E2-4FEE10D7820C}"/>
              </a:ext>
            </a:extLst>
          </p:cNvPr>
          <p:cNvSpPr txBox="1"/>
          <p:nvPr/>
        </p:nvSpPr>
        <p:spPr>
          <a:xfrm>
            <a:off x="997122" y="1782628"/>
            <a:ext cx="3564245" cy="1477328"/>
          </a:xfrm>
          <a:prstGeom prst="rect">
            <a:avLst/>
          </a:prstGeom>
          <a:noFill/>
        </p:spPr>
        <p:txBody>
          <a:bodyPr wrap="square" rtlCol="0">
            <a:spAutoFit/>
          </a:bodyPr>
          <a:lstStyle/>
          <a:p>
            <a:pPr marL="0" algn="l" rtl="0" eaLnBrk="1" fontAlgn="ctr" latinLnBrk="0" hangingPunct="1">
              <a:spcBef>
                <a:spcPts val="0"/>
              </a:spcBef>
              <a:spcAft>
                <a:spcPts val="0"/>
              </a:spcAft>
            </a:pPr>
            <a:r>
              <a:rPr lang="en-US" sz="1800" b="1" i="0" u="none" strike="noStrike" kern="1200" dirty="0">
                <a:solidFill>
                  <a:srgbClr val="000000"/>
                </a:solidFill>
                <a:effectLst/>
                <a:latin typeface="Arial" panose="020B0604020202020204" pitchFamily="34" charset="0"/>
                <a:cs typeface="Arial" panose="020B0604020202020204" pitchFamily="34" charset="0"/>
              </a:rPr>
              <a:t>Zach Snow</a:t>
            </a:r>
          </a:p>
          <a:p>
            <a:pPr marL="0" algn="l" rtl="0" eaLnBrk="1" fontAlgn="ctr" latinLnBrk="0" hangingPunct="1">
              <a:spcBef>
                <a:spcPts val="0"/>
              </a:spcBef>
              <a:spcAft>
                <a:spcPts val="0"/>
              </a:spcAft>
            </a:pPr>
            <a:r>
              <a:rPr lang="en-US" sz="1800" b="1" i="0" u="none" strike="noStrike" kern="1200" dirty="0">
                <a:solidFill>
                  <a:srgbClr val="000000"/>
                </a:solidFill>
                <a:effectLst/>
                <a:latin typeface="Arial" panose="020B0604020202020204" pitchFamily="34" charset="0"/>
                <a:cs typeface="Arial" panose="020B0604020202020204" pitchFamily="34" charset="0"/>
              </a:rPr>
              <a:t>Director, Member Development</a:t>
            </a:r>
            <a:br>
              <a:rPr lang="en-US" sz="1800" b="1" i="0" u="none" strike="noStrike" kern="1200" dirty="0">
                <a:solidFill>
                  <a:srgbClr val="000000"/>
                </a:solidFill>
                <a:effectLst/>
                <a:latin typeface="Arial" panose="020B0604020202020204" pitchFamily="34" charset="0"/>
                <a:cs typeface="Arial" panose="020B0604020202020204" pitchFamily="34" charset="0"/>
              </a:rPr>
            </a:br>
            <a:r>
              <a:rPr lang="en-US" sz="1800" b="0" i="0" u="none" strike="noStrike" kern="1200" dirty="0">
                <a:solidFill>
                  <a:srgbClr val="000000"/>
                </a:solidFill>
                <a:effectLst/>
                <a:latin typeface="Arial" panose="020B0604020202020204" pitchFamily="34" charset="0"/>
                <a:cs typeface="Arial" panose="020B0604020202020204" pitchFamily="34" charset="0"/>
                <a:hlinkClick r:id="rId4"/>
              </a:rPr>
              <a:t>zsnow@nssf.org</a:t>
            </a:r>
            <a:r>
              <a:rPr lang="en-US" sz="1800" b="0" i="0" u="none" strike="noStrike" kern="1200" dirty="0">
                <a:solidFill>
                  <a:srgbClr val="000000"/>
                </a:solidFill>
                <a:effectLst/>
                <a:latin typeface="Arial" panose="020B0604020202020204" pitchFamily="34" charset="0"/>
                <a:cs typeface="Arial" panose="020B0604020202020204" pitchFamily="34" charset="0"/>
              </a:rPr>
              <a:t>                                                     203.426.1320 x224</a:t>
            </a:r>
          </a:p>
          <a:p>
            <a:pPr marL="0" algn="l" rtl="0" eaLnBrk="1" fontAlgn="ctr" latinLnBrk="0" hangingPunct="1">
              <a:spcBef>
                <a:spcPts val="0"/>
              </a:spcBef>
              <a:spcAft>
                <a:spcPts val="0"/>
              </a:spcAft>
            </a:pPr>
            <a:r>
              <a:rPr lang="en-US" dirty="0">
                <a:solidFill>
                  <a:srgbClr val="000000"/>
                </a:solidFill>
                <a:latin typeface="Arial" panose="020B0604020202020204" pitchFamily="34" charset="0"/>
                <a:cs typeface="Arial" panose="020B0604020202020204" pitchFamily="34" charset="0"/>
              </a:rPr>
              <a:t>203.545.6614 cell</a:t>
            </a:r>
            <a:endParaRPr lang="en-US" sz="1800" b="0" i="0" u="none" strike="noStrike" dirty="0">
              <a:effectLst/>
              <a:latin typeface="Arial" panose="020B0604020202020204" pitchFamily="34" charset="0"/>
            </a:endParaRPr>
          </a:p>
        </p:txBody>
      </p:sp>
      <p:sp>
        <p:nvSpPr>
          <p:cNvPr id="17" name="TextBox 16">
            <a:extLst>
              <a:ext uri="{FF2B5EF4-FFF2-40B4-BE49-F238E27FC236}">
                <a16:creationId xmlns:a16="http://schemas.microsoft.com/office/drawing/2014/main" id="{C15B6D31-10F9-40CE-98F4-5794CA04858D}"/>
              </a:ext>
            </a:extLst>
          </p:cNvPr>
          <p:cNvSpPr txBox="1"/>
          <p:nvPr/>
        </p:nvSpPr>
        <p:spPr>
          <a:xfrm>
            <a:off x="5085414" y="1971585"/>
            <a:ext cx="3930839" cy="1200329"/>
          </a:xfrm>
          <a:prstGeom prst="rect">
            <a:avLst/>
          </a:prstGeom>
          <a:noFill/>
        </p:spPr>
        <p:txBody>
          <a:bodyPr wrap="square" rtlCol="0">
            <a:spAutoFit/>
          </a:bodyPr>
          <a:lstStyle/>
          <a:p>
            <a:pPr marL="0" algn="l" rtl="0" eaLnBrk="1" fontAlgn="ctr" latinLnBrk="0" hangingPunct="1">
              <a:spcBef>
                <a:spcPts val="0"/>
              </a:spcBef>
              <a:spcAft>
                <a:spcPts val="0"/>
              </a:spcAft>
            </a:pPr>
            <a:r>
              <a:rPr lang="en-US" sz="1800" b="1" i="0" u="none" strike="noStrike" kern="1200" dirty="0">
                <a:solidFill>
                  <a:srgbClr val="000000"/>
                </a:solidFill>
                <a:effectLst/>
                <a:latin typeface="Arial" panose="020B0604020202020204" pitchFamily="34" charset="0"/>
                <a:cs typeface="Arial" panose="020B0604020202020204" pitchFamily="34" charset="0"/>
              </a:rPr>
              <a:t>Ann Gamauf</a:t>
            </a:r>
          </a:p>
          <a:p>
            <a:pPr marL="0" algn="l" rtl="0" eaLnBrk="1" fontAlgn="ctr" latinLnBrk="0" hangingPunct="1">
              <a:spcBef>
                <a:spcPts val="0"/>
              </a:spcBef>
              <a:spcAft>
                <a:spcPts val="0"/>
              </a:spcAft>
            </a:pPr>
            <a:r>
              <a:rPr lang="en-US" sz="1800" b="1" i="0" u="none" strike="noStrike" kern="1200" dirty="0">
                <a:solidFill>
                  <a:srgbClr val="000000"/>
                </a:solidFill>
                <a:effectLst/>
                <a:latin typeface="Arial" panose="020B0604020202020204" pitchFamily="34" charset="0"/>
                <a:cs typeface="Arial" panose="020B0604020202020204" pitchFamily="34" charset="0"/>
              </a:rPr>
              <a:t>Member Development Coordinator</a:t>
            </a:r>
            <a:br>
              <a:rPr lang="en-US" sz="1800" b="1" i="0" u="none" strike="noStrike" kern="1200" dirty="0">
                <a:solidFill>
                  <a:srgbClr val="000000"/>
                </a:solidFill>
                <a:effectLst/>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hlinkClick r:id="rId5"/>
              </a:rPr>
              <a:t>agamauf</a:t>
            </a:r>
            <a:r>
              <a:rPr lang="en-US" sz="1800" b="0" i="0" u="none" strike="noStrike" kern="1200" dirty="0">
                <a:solidFill>
                  <a:srgbClr val="000000"/>
                </a:solidFill>
                <a:effectLst/>
                <a:latin typeface="Arial" panose="020B0604020202020204" pitchFamily="34" charset="0"/>
                <a:cs typeface="Arial" panose="020B0604020202020204" pitchFamily="34" charset="0"/>
                <a:hlinkClick r:id="rId5"/>
              </a:rPr>
              <a:t>@nssf.org</a:t>
            </a:r>
            <a:r>
              <a:rPr lang="en-US" sz="1800" b="0" i="0" u="none" strike="noStrike" kern="1200" dirty="0">
                <a:solidFill>
                  <a:srgbClr val="000000"/>
                </a:solidFill>
                <a:effectLst/>
                <a:latin typeface="Arial" panose="020B0604020202020204" pitchFamily="34" charset="0"/>
                <a:cs typeface="Arial" panose="020B0604020202020204" pitchFamily="34" charset="0"/>
              </a:rPr>
              <a:t>  </a:t>
            </a:r>
          </a:p>
          <a:p>
            <a:pPr marL="0" algn="l" rtl="0" eaLnBrk="1" fontAlgn="ctr" latinLnBrk="0" hangingPunct="1">
              <a:spcBef>
                <a:spcPts val="0"/>
              </a:spcBef>
              <a:spcAft>
                <a:spcPts val="0"/>
              </a:spcAft>
            </a:pPr>
            <a:r>
              <a:rPr lang="en-US" sz="1800" b="0" i="0" u="none" strike="noStrike" kern="1200" dirty="0">
                <a:solidFill>
                  <a:srgbClr val="000000"/>
                </a:solidFill>
                <a:effectLst/>
                <a:latin typeface="Arial" panose="020B0604020202020204" pitchFamily="34" charset="0"/>
                <a:cs typeface="Arial" panose="020B0604020202020204" pitchFamily="34" charset="0"/>
              </a:rPr>
              <a:t>203.299.2079</a:t>
            </a:r>
          </a:p>
        </p:txBody>
      </p:sp>
    </p:spTree>
    <p:extLst>
      <p:ext uri="{BB962C8B-B14F-4D97-AF65-F5344CB8AC3E}">
        <p14:creationId xmlns:p14="http://schemas.microsoft.com/office/powerpoint/2010/main" val="1599751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526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DCE2AFB-D847-AE40-AE84-2A489157EE4A}"/>
              </a:ext>
            </a:extLst>
          </p:cNvPr>
          <p:cNvPicPr>
            <a:picLocks noChangeAspect="1"/>
          </p:cNvPicPr>
          <p:nvPr/>
        </p:nvPicPr>
        <p:blipFill>
          <a:blip r:embed="rId3"/>
          <a:stretch>
            <a:fillRect/>
          </a:stretch>
        </p:blipFill>
        <p:spPr>
          <a:xfrm>
            <a:off x="7965034" y="4524360"/>
            <a:ext cx="1100632" cy="566920"/>
          </a:xfrm>
          <a:prstGeom prst="rect">
            <a:avLst/>
          </a:prstGeom>
        </p:spPr>
      </p:pic>
      <p:sp>
        <p:nvSpPr>
          <p:cNvPr id="4" name="Rectangle 3">
            <a:extLst>
              <a:ext uri="{FF2B5EF4-FFF2-40B4-BE49-F238E27FC236}">
                <a16:creationId xmlns:a16="http://schemas.microsoft.com/office/drawing/2014/main" id="{38D0C513-1E8A-AD40-B5B1-2BE0EDCF4768}"/>
              </a:ext>
            </a:extLst>
          </p:cNvPr>
          <p:cNvSpPr/>
          <p:nvPr/>
        </p:nvSpPr>
        <p:spPr>
          <a:xfrm>
            <a:off x="0" y="0"/>
            <a:ext cx="9144000" cy="5143500"/>
          </a:xfrm>
          <a:prstGeom prst="rect">
            <a:avLst/>
          </a:prstGeom>
          <a:solidFill>
            <a:srgbClr val="3B4B6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6BC889B4-C9ED-1E49-A95E-7ABDFE45EE3F}"/>
              </a:ext>
            </a:extLst>
          </p:cNvPr>
          <p:cNvSpPr/>
          <p:nvPr/>
        </p:nvSpPr>
        <p:spPr>
          <a:xfrm>
            <a:off x="63751" y="4897227"/>
            <a:ext cx="237566" cy="207749"/>
          </a:xfrm>
          <a:prstGeom prst="rect">
            <a:avLst/>
          </a:prstGeom>
        </p:spPr>
        <p:txBody>
          <a:bodyPr wrap="none">
            <a:spAutoFit/>
          </a:bodyPr>
          <a:lstStyle/>
          <a:p>
            <a:fld id="{106A158F-4EC5-6D47-BD15-D084FD9AF47A}" type="slidenum">
              <a:rPr lang="en-US" sz="750">
                <a:latin typeface="Arial" panose="020B0604020202020204" pitchFamily="34" charset="0"/>
                <a:cs typeface="Arial" panose="020B0604020202020204" pitchFamily="34" charset="0"/>
              </a:rPr>
              <a:pPr/>
              <a:t>2</a:t>
            </a:fld>
            <a:endParaRPr lang="en-US" sz="750" dirty="0">
              <a:latin typeface="Arial" panose="020B0604020202020204" pitchFamily="34" charset="0"/>
              <a:cs typeface="Arial" panose="020B0604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CFC32E38-CD11-7541-90BD-F58F13AE291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0827" y="1708645"/>
            <a:ext cx="3699024" cy="1726211"/>
          </a:xfrm>
          <a:prstGeom prst="rect">
            <a:avLst/>
          </a:prstGeom>
        </p:spPr>
      </p:pic>
      <p:sp>
        <p:nvSpPr>
          <p:cNvPr id="2" name="Title 1">
            <a:extLst>
              <a:ext uri="{FF2B5EF4-FFF2-40B4-BE49-F238E27FC236}">
                <a16:creationId xmlns:a16="http://schemas.microsoft.com/office/drawing/2014/main" id="{25DF5C18-87F0-41FB-8DCA-207D04B26432}"/>
              </a:ext>
            </a:extLst>
          </p:cNvPr>
          <p:cNvSpPr>
            <a:spLocks noGrp="1"/>
          </p:cNvSpPr>
          <p:nvPr>
            <p:ph type="title"/>
          </p:nvPr>
        </p:nvSpPr>
        <p:spPr>
          <a:xfrm>
            <a:off x="5328172" y="1457633"/>
            <a:ext cx="2884844" cy="386044"/>
          </a:xfrm>
        </p:spPr>
        <p:txBody>
          <a:bodyPr>
            <a:normAutofit fontScale="90000"/>
          </a:bodyPr>
          <a:lstStyle/>
          <a:p>
            <a:pPr algn="ctr">
              <a:lnSpc>
                <a:spcPct val="100000"/>
              </a:lnSpc>
            </a:pPr>
            <a:r>
              <a:rPr lang="en-US" sz="2250" dirty="0">
                <a:solidFill>
                  <a:schemeClr val="bg1"/>
                </a:solidFill>
                <a:latin typeface="Arial" panose="020B0604020202020204" pitchFamily="34" charset="0"/>
                <a:cs typeface="Arial" panose="020B0604020202020204" pitchFamily="34" charset="0"/>
              </a:rPr>
              <a:t>NSSF’s Mission</a:t>
            </a:r>
          </a:p>
        </p:txBody>
      </p:sp>
      <p:sp>
        <p:nvSpPr>
          <p:cNvPr id="3" name="Content Placeholder 2">
            <a:extLst>
              <a:ext uri="{FF2B5EF4-FFF2-40B4-BE49-F238E27FC236}">
                <a16:creationId xmlns:a16="http://schemas.microsoft.com/office/drawing/2014/main" id="{4DD2D407-4CDC-4186-AD52-6B1C82CD3996}"/>
              </a:ext>
            </a:extLst>
          </p:cNvPr>
          <p:cNvSpPr>
            <a:spLocks noGrp="1"/>
          </p:cNvSpPr>
          <p:nvPr>
            <p:ph idx="1"/>
          </p:nvPr>
        </p:nvSpPr>
        <p:spPr>
          <a:xfrm>
            <a:off x="4888015" y="1895896"/>
            <a:ext cx="3765159" cy="1870382"/>
          </a:xfrm>
        </p:spPr>
        <p:txBody>
          <a:bodyPr>
            <a:noAutofit/>
          </a:bodyPr>
          <a:lstStyle/>
          <a:p>
            <a:pPr>
              <a:spcBef>
                <a:spcPts val="0"/>
              </a:spcBef>
              <a:spcAft>
                <a:spcPts val="1200"/>
              </a:spcAft>
            </a:pPr>
            <a:r>
              <a:rPr lang="en-US" sz="1200" dirty="0">
                <a:solidFill>
                  <a:schemeClr val="bg1"/>
                </a:solidFill>
                <a:latin typeface="Arial" panose="020B0604020202020204" pitchFamily="34" charset="0"/>
                <a:cs typeface="Arial" panose="020B0604020202020204" pitchFamily="34" charset="0"/>
              </a:rPr>
              <a:t>To promote, protect and preserve hunting and the shooting sports </a:t>
            </a:r>
          </a:p>
          <a:p>
            <a:pPr>
              <a:spcBef>
                <a:spcPts val="0"/>
              </a:spcBef>
              <a:spcAft>
                <a:spcPts val="1200"/>
              </a:spcAft>
            </a:pPr>
            <a:r>
              <a:rPr lang="en-US" sz="1200" dirty="0">
                <a:solidFill>
                  <a:schemeClr val="bg1"/>
                </a:solidFill>
                <a:latin typeface="Arial" panose="020B0604020202020204" pitchFamily="34" charset="0"/>
                <a:cs typeface="Arial" panose="020B0604020202020204" pitchFamily="34" charset="0"/>
              </a:rPr>
              <a:t>Formed in 1961, NSSF has a membership of thousands of manufacturers, distributors, firearms retailers, shooting ranges, sportsmen’s organizations and publishers nationwide</a:t>
            </a:r>
          </a:p>
          <a:p>
            <a:pPr>
              <a:spcBef>
                <a:spcPts val="0"/>
              </a:spcBef>
              <a:spcAft>
                <a:spcPts val="1200"/>
              </a:spcAft>
            </a:pPr>
            <a:r>
              <a:rPr lang="en-US" sz="1200" dirty="0">
                <a:solidFill>
                  <a:schemeClr val="bg1"/>
                </a:solidFill>
                <a:latin typeface="Arial" panose="020B0604020202020204" pitchFamily="34" charset="0"/>
                <a:cs typeface="Arial" panose="020B0604020202020204" pitchFamily="34" charset="0"/>
              </a:rPr>
              <a:t>Why do most companies join and participate? To support the mission, stay and grow the business!</a:t>
            </a:r>
          </a:p>
        </p:txBody>
      </p:sp>
      <p:cxnSp>
        <p:nvCxnSpPr>
          <p:cNvPr id="9" name="Straight Connector 8">
            <a:extLst>
              <a:ext uri="{FF2B5EF4-FFF2-40B4-BE49-F238E27FC236}">
                <a16:creationId xmlns:a16="http://schemas.microsoft.com/office/drawing/2014/main" id="{929ACE2A-8B6D-1646-8E61-B792F0B6A019}"/>
              </a:ext>
            </a:extLst>
          </p:cNvPr>
          <p:cNvCxnSpPr/>
          <p:nvPr/>
        </p:nvCxnSpPr>
        <p:spPr>
          <a:xfrm>
            <a:off x="5811982" y="1843676"/>
            <a:ext cx="1946564" cy="0"/>
          </a:xfrm>
          <a:prstGeom prst="line">
            <a:avLst/>
          </a:prstGeom>
          <a:ln w="19050">
            <a:solidFill>
              <a:schemeClr val="bg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08669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0660C0-30AE-7D46-B6FC-24EF00365E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65035" y="4551006"/>
            <a:ext cx="1100630" cy="513628"/>
          </a:xfrm>
          <a:prstGeom prst="rect">
            <a:avLst/>
          </a:prstGeom>
        </p:spPr>
      </p:pic>
      <p:sp>
        <p:nvSpPr>
          <p:cNvPr id="7" name="Rectangle 6">
            <a:extLst>
              <a:ext uri="{FF2B5EF4-FFF2-40B4-BE49-F238E27FC236}">
                <a16:creationId xmlns:a16="http://schemas.microsoft.com/office/drawing/2014/main" id="{8292202B-77F5-CE4A-AEFD-AAEB36EB9A07}"/>
              </a:ext>
            </a:extLst>
          </p:cNvPr>
          <p:cNvSpPr/>
          <p:nvPr/>
        </p:nvSpPr>
        <p:spPr>
          <a:xfrm>
            <a:off x="63751" y="4897227"/>
            <a:ext cx="237566" cy="207749"/>
          </a:xfrm>
          <a:prstGeom prst="rect">
            <a:avLst/>
          </a:prstGeom>
        </p:spPr>
        <p:txBody>
          <a:bodyPr wrap="none">
            <a:spAutoFit/>
          </a:bodyPr>
          <a:lstStyle/>
          <a:p>
            <a:fld id="{106A158F-4EC5-6D47-BD15-D084FD9AF47A}" type="slidenum">
              <a:rPr lang="en-US" sz="750">
                <a:latin typeface="Arial" panose="020B0604020202020204" pitchFamily="34" charset="0"/>
                <a:cs typeface="Arial" panose="020B0604020202020204" pitchFamily="34" charset="0"/>
              </a:rPr>
              <a:pPr/>
              <a:t>3</a:t>
            </a:fld>
            <a:endParaRPr lang="en-US" sz="750" dirty="0">
              <a:latin typeface="Arial" panose="020B0604020202020204" pitchFamily="34" charset="0"/>
              <a:cs typeface="Arial" panose="020B0604020202020204" pitchFamily="34" charset="0"/>
            </a:endParaRPr>
          </a:p>
        </p:txBody>
      </p:sp>
      <p:pic>
        <p:nvPicPr>
          <p:cNvPr id="4" name="Picture 3" descr="A picture containing text, sign&#10;&#10;Description automatically generated">
            <a:extLst>
              <a:ext uri="{FF2B5EF4-FFF2-40B4-BE49-F238E27FC236}">
                <a16:creationId xmlns:a16="http://schemas.microsoft.com/office/drawing/2014/main" id="{BEC95AF3-B9B6-A340-B748-3A3C0185D1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99" y="3148094"/>
            <a:ext cx="2386741" cy="1401468"/>
          </a:xfrm>
          <a:prstGeom prst="rect">
            <a:avLst/>
          </a:prstGeom>
        </p:spPr>
      </p:pic>
      <p:pic>
        <p:nvPicPr>
          <p:cNvPr id="8" name="Picture 7" descr="Logo&#10;&#10;Description automatically generated">
            <a:extLst>
              <a:ext uri="{FF2B5EF4-FFF2-40B4-BE49-F238E27FC236}">
                <a16:creationId xmlns:a16="http://schemas.microsoft.com/office/drawing/2014/main" id="{7C05F994-FFFF-6D40-B45B-0720005317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6759" y="3332780"/>
            <a:ext cx="3096284" cy="1032095"/>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F46B5082-FE46-1545-AC27-9896896092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4940" y="1804234"/>
            <a:ext cx="2633490" cy="1331880"/>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91C0C13B-A0B6-0247-91DE-7D249B79B2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790" y="776654"/>
            <a:ext cx="3877627" cy="602500"/>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23E8171E-5C4C-7B48-81A0-7EF5B98D5E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16759" y="693061"/>
            <a:ext cx="3720148" cy="686093"/>
          </a:xfrm>
          <a:prstGeom prst="rect">
            <a:avLst/>
          </a:prstGeom>
        </p:spPr>
      </p:pic>
    </p:spTree>
    <p:extLst>
      <p:ext uri="{BB962C8B-B14F-4D97-AF65-F5344CB8AC3E}">
        <p14:creationId xmlns:p14="http://schemas.microsoft.com/office/powerpoint/2010/main" val="118330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EC7ED84-42A4-BE45-9FAD-96D1F35E460D}"/>
              </a:ext>
            </a:extLst>
          </p:cNvPr>
          <p:cNvPicPr>
            <a:picLocks noChangeAspect="1"/>
          </p:cNvPicPr>
          <p:nvPr/>
        </p:nvPicPr>
        <p:blipFill rotWithShape="1">
          <a:blip r:embed="rId3">
            <a:extLst>
              <a:ext uri="{28A0092B-C50C-407E-A947-70E740481C1C}">
                <a14:useLocalDpi xmlns:a14="http://schemas.microsoft.com/office/drawing/2010/main" val="0"/>
              </a:ext>
            </a:extLst>
          </a:blip>
          <a:srcRect l="38119" r="13468"/>
          <a:stretch/>
        </p:blipFill>
        <p:spPr>
          <a:xfrm>
            <a:off x="4782892" y="1423716"/>
            <a:ext cx="2740346" cy="2752204"/>
          </a:xfrm>
          <a:prstGeom prst="rect">
            <a:avLst/>
          </a:prstGeom>
        </p:spPr>
      </p:pic>
      <p:pic>
        <p:nvPicPr>
          <p:cNvPr id="22" name="Picture 21">
            <a:extLst>
              <a:ext uri="{FF2B5EF4-FFF2-40B4-BE49-F238E27FC236}">
                <a16:creationId xmlns:a16="http://schemas.microsoft.com/office/drawing/2014/main" id="{B6B10E37-D9B7-9341-883C-F8494969D095}"/>
              </a:ext>
            </a:extLst>
          </p:cNvPr>
          <p:cNvPicPr>
            <a:picLocks noChangeAspect="1"/>
          </p:cNvPicPr>
          <p:nvPr/>
        </p:nvPicPr>
        <p:blipFill rotWithShape="1">
          <a:blip r:embed="rId3">
            <a:extLst>
              <a:ext uri="{28A0092B-C50C-407E-A947-70E740481C1C}">
                <a14:useLocalDpi xmlns:a14="http://schemas.microsoft.com/office/drawing/2010/main" val="0"/>
              </a:ext>
            </a:extLst>
          </a:blip>
          <a:srcRect r="63913"/>
          <a:stretch/>
        </p:blipFill>
        <p:spPr>
          <a:xfrm>
            <a:off x="7013275" y="2272657"/>
            <a:ext cx="2130725" cy="2870843"/>
          </a:xfrm>
          <a:prstGeom prst="rect">
            <a:avLst/>
          </a:prstGeom>
        </p:spPr>
      </p:pic>
      <p:sp>
        <p:nvSpPr>
          <p:cNvPr id="14" name="Rectangle 13">
            <a:extLst>
              <a:ext uri="{FF2B5EF4-FFF2-40B4-BE49-F238E27FC236}">
                <a16:creationId xmlns:a16="http://schemas.microsoft.com/office/drawing/2014/main" id="{22C310F1-E48A-DC4E-8E37-52D6111747B4}"/>
              </a:ext>
            </a:extLst>
          </p:cNvPr>
          <p:cNvSpPr/>
          <p:nvPr/>
        </p:nvSpPr>
        <p:spPr>
          <a:xfrm>
            <a:off x="461529" y="1651021"/>
            <a:ext cx="4015221" cy="1938992"/>
          </a:xfrm>
          <a:prstGeom prst="rect">
            <a:avLst/>
          </a:prstGeom>
        </p:spPr>
        <p:txBody>
          <a:bodyPr wrap="square">
            <a:spAutoFit/>
          </a:bodyPr>
          <a:lstStyle/>
          <a:p>
            <a:pPr marL="285750" indent="-285750">
              <a:spcAft>
                <a:spcPts val="1200"/>
              </a:spcAft>
              <a:buClr>
                <a:schemeClr val="accent1">
                  <a:lumMod val="40000"/>
                  <a:lumOff val="60000"/>
                </a:schemeClr>
              </a:buClr>
              <a:buFont typeface="Arial" panose="020B0604020202020204" pitchFamily="34" charset="0"/>
              <a:buChar char="•"/>
            </a:pPr>
            <a:r>
              <a:rPr lang="en-US" dirty="0">
                <a:latin typeface="Arial" panose="020B0604020202020204" pitchFamily="34" charset="0"/>
                <a:cs typeface="Arial" panose="020B0604020202020204" pitchFamily="34" charset="0"/>
              </a:rPr>
              <a:t>NSSF Consumer Websites</a:t>
            </a:r>
          </a:p>
          <a:p>
            <a:pPr marL="285750" indent="-285750">
              <a:spcAft>
                <a:spcPts val="1200"/>
              </a:spcAft>
              <a:buClr>
                <a:schemeClr val="accent1">
                  <a:lumMod val="40000"/>
                  <a:lumOff val="60000"/>
                </a:schemeClr>
              </a:buClr>
              <a:buFont typeface="Arial" panose="020B0604020202020204" pitchFamily="34" charset="0"/>
              <a:buChar char="•"/>
            </a:pPr>
            <a:r>
              <a:rPr lang="en-US" dirty="0">
                <a:latin typeface="Arial" panose="020B0604020202020204" pitchFamily="34" charset="0"/>
                <a:cs typeface="Arial" panose="020B0604020202020204" pitchFamily="34" charset="0"/>
              </a:rPr>
              <a:t>Info Clearing House</a:t>
            </a:r>
          </a:p>
          <a:p>
            <a:pPr marL="285750" indent="-285750">
              <a:spcAft>
                <a:spcPts val="1200"/>
              </a:spcAft>
              <a:buClr>
                <a:schemeClr val="accent1">
                  <a:lumMod val="40000"/>
                  <a:lumOff val="60000"/>
                </a:schemeClr>
              </a:buClr>
              <a:buFont typeface="Arial" panose="020B0604020202020204" pitchFamily="34" charset="0"/>
              <a:buChar char="•"/>
            </a:pPr>
            <a:r>
              <a:rPr lang="en-US" dirty="0">
                <a:latin typeface="Arial" panose="020B0604020202020204" pitchFamily="34" charset="0"/>
                <a:cs typeface="Arial" panose="020B0604020202020204" pitchFamily="34" charset="0"/>
              </a:rPr>
              <a:t>Get People Started / Restarted / Fully Activated</a:t>
            </a:r>
          </a:p>
          <a:p>
            <a:pPr marL="285750" indent="-285750">
              <a:spcAft>
                <a:spcPts val="1200"/>
              </a:spcAft>
              <a:buClr>
                <a:schemeClr val="accent1">
                  <a:lumMod val="40000"/>
                  <a:lumOff val="60000"/>
                </a:schemeClr>
              </a:buClr>
              <a:buFont typeface="Arial" panose="020B0604020202020204" pitchFamily="34" charset="0"/>
              <a:buChar char="•"/>
            </a:pPr>
            <a:r>
              <a:rPr lang="en-US" dirty="0">
                <a:latin typeface="Arial" panose="020B0604020202020204" pitchFamily="34" charset="0"/>
                <a:cs typeface="Arial" panose="020B0604020202020204" pitchFamily="34" charset="0"/>
              </a:rPr>
              <a:t>Have Content to Share? </a:t>
            </a:r>
          </a:p>
        </p:txBody>
      </p:sp>
      <p:pic>
        <p:nvPicPr>
          <p:cNvPr id="6" name="Picture 5">
            <a:extLst>
              <a:ext uri="{FF2B5EF4-FFF2-40B4-BE49-F238E27FC236}">
                <a16:creationId xmlns:a16="http://schemas.microsoft.com/office/drawing/2014/main" id="{4D0660C0-30AE-7D46-B6FC-24EF00365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5034" y="4551006"/>
            <a:ext cx="1100632" cy="513628"/>
          </a:xfrm>
          <a:prstGeom prst="rect">
            <a:avLst/>
          </a:prstGeom>
        </p:spPr>
      </p:pic>
      <p:sp>
        <p:nvSpPr>
          <p:cNvPr id="7" name="Rectangle 6">
            <a:extLst>
              <a:ext uri="{FF2B5EF4-FFF2-40B4-BE49-F238E27FC236}">
                <a16:creationId xmlns:a16="http://schemas.microsoft.com/office/drawing/2014/main" id="{8292202B-77F5-CE4A-AEFD-AAEB36EB9A07}"/>
              </a:ext>
            </a:extLst>
          </p:cNvPr>
          <p:cNvSpPr/>
          <p:nvPr/>
        </p:nvSpPr>
        <p:spPr>
          <a:xfrm>
            <a:off x="63751" y="4897227"/>
            <a:ext cx="237566" cy="207749"/>
          </a:xfrm>
          <a:prstGeom prst="rect">
            <a:avLst/>
          </a:prstGeom>
        </p:spPr>
        <p:txBody>
          <a:bodyPr wrap="none">
            <a:spAutoFit/>
          </a:bodyPr>
          <a:lstStyle/>
          <a:p>
            <a:fld id="{106A158F-4EC5-6D47-BD15-D084FD9AF47A}" type="slidenum">
              <a:rPr lang="en-US" sz="750">
                <a:latin typeface="Arial" panose="020B0604020202020204" pitchFamily="34" charset="0"/>
                <a:cs typeface="Arial" panose="020B0604020202020204" pitchFamily="34" charset="0"/>
              </a:rPr>
              <a:pPr/>
              <a:t>4</a:t>
            </a:fld>
            <a:endParaRPr lang="en-US" sz="750" dirty="0">
              <a:latin typeface="Arial" panose="020B0604020202020204" pitchFamily="34" charset="0"/>
              <a:cs typeface="Arial" panose="020B0604020202020204" pitchFamily="34" charset="0"/>
            </a:endParaRPr>
          </a:p>
        </p:txBody>
      </p:sp>
      <p:pic>
        <p:nvPicPr>
          <p:cNvPr id="8" name="Picture 7" descr="Shape&#10;&#10;Description automatically generated with medium confidence">
            <a:extLst>
              <a:ext uri="{FF2B5EF4-FFF2-40B4-BE49-F238E27FC236}">
                <a16:creationId xmlns:a16="http://schemas.microsoft.com/office/drawing/2014/main" id="{92BAD7FE-94F6-0D44-AEBA-1D3F6E0F3E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668" y="486297"/>
            <a:ext cx="3877627" cy="602500"/>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C7AA77DB-E984-564C-971B-FC39363599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1303" y="429979"/>
            <a:ext cx="3877626" cy="715136"/>
          </a:xfrm>
          <a:prstGeom prst="rect">
            <a:avLst/>
          </a:prstGeom>
        </p:spPr>
      </p:pic>
      <p:cxnSp>
        <p:nvCxnSpPr>
          <p:cNvPr id="17" name="Straight Connector 16">
            <a:extLst>
              <a:ext uri="{FF2B5EF4-FFF2-40B4-BE49-F238E27FC236}">
                <a16:creationId xmlns:a16="http://schemas.microsoft.com/office/drawing/2014/main" id="{46369915-307F-8347-82F2-BE1CC090B841}"/>
              </a:ext>
            </a:extLst>
          </p:cNvPr>
          <p:cNvCxnSpPr>
            <a:cxnSpLocks/>
          </p:cNvCxnSpPr>
          <p:nvPr/>
        </p:nvCxnSpPr>
        <p:spPr>
          <a:xfrm flipH="1">
            <a:off x="3837127" y="596923"/>
            <a:ext cx="259343" cy="413242"/>
          </a:xfrm>
          <a:prstGeom prst="line">
            <a:avLst/>
          </a:prstGeom>
          <a:ln w="444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08661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046176-01DB-8546-A223-06BE3598C878}"/>
              </a:ext>
            </a:extLst>
          </p:cNvPr>
          <p:cNvPicPr>
            <a:picLocks noChangeAspect="1"/>
          </p:cNvPicPr>
          <p:nvPr/>
        </p:nvPicPr>
        <p:blipFill>
          <a:blip r:embed="rId3"/>
          <a:stretch>
            <a:fillRect/>
          </a:stretch>
        </p:blipFill>
        <p:spPr>
          <a:xfrm>
            <a:off x="7965034" y="4524360"/>
            <a:ext cx="1100632" cy="566920"/>
          </a:xfrm>
          <a:prstGeom prst="rect">
            <a:avLst/>
          </a:prstGeom>
        </p:spPr>
      </p:pic>
      <p:sp>
        <p:nvSpPr>
          <p:cNvPr id="5" name="Rectangle 4">
            <a:extLst>
              <a:ext uri="{FF2B5EF4-FFF2-40B4-BE49-F238E27FC236}">
                <a16:creationId xmlns:a16="http://schemas.microsoft.com/office/drawing/2014/main" id="{6C680C5C-BAAB-2D43-AC5D-8B1E42A34E11}"/>
              </a:ext>
            </a:extLst>
          </p:cNvPr>
          <p:cNvSpPr/>
          <p:nvPr/>
        </p:nvSpPr>
        <p:spPr>
          <a:xfrm>
            <a:off x="63751" y="4897227"/>
            <a:ext cx="237566" cy="207749"/>
          </a:xfrm>
          <a:prstGeom prst="rect">
            <a:avLst/>
          </a:prstGeom>
        </p:spPr>
        <p:txBody>
          <a:bodyPr wrap="none">
            <a:spAutoFit/>
          </a:bodyPr>
          <a:lstStyle/>
          <a:p>
            <a:fld id="{106A158F-4EC5-6D47-BD15-D084FD9AF47A}" type="slidenum">
              <a:rPr lang="en-US" sz="750">
                <a:latin typeface="Arial" panose="020B0604020202020204" pitchFamily="34" charset="0"/>
                <a:cs typeface="Arial" panose="020B0604020202020204" pitchFamily="34" charset="0"/>
              </a:rPr>
              <a:pPr/>
              <a:t>5</a:t>
            </a:fld>
            <a:endParaRPr lang="en-US" sz="750" dirty="0">
              <a:latin typeface="Arial" panose="020B0604020202020204" pitchFamily="34" charset="0"/>
              <a:cs typeface="Arial" panose="020B0604020202020204" pitchFamily="34" charset="0"/>
            </a:endParaRPr>
          </a:p>
        </p:txBody>
      </p:sp>
      <p:pic>
        <p:nvPicPr>
          <p:cNvPr id="3" name="Picture 2" descr="Graphical user interface&#10;&#10;Description automatically generated">
            <a:extLst>
              <a:ext uri="{FF2B5EF4-FFF2-40B4-BE49-F238E27FC236}">
                <a16:creationId xmlns:a16="http://schemas.microsoft.com/office/drawing/2014/main" id="{0597C369-B4CB-44FB-B9B3-A35E052FB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7" y="6292"/>
            <a:ext cx="9140447" cy="5143500"/>
          </a:xfrm>
          <a:prstGeom prst="rect">
            <a:avLst/>
          </a:prstGeom>
        </p:spPr>
      </p:pic>
      <p:sp>
        <p:nvSpPr>
          <p:cNvPr id="9" name="Rectangle 8">
            <a:extLst>
              <a:ext uri="{FF2B5EF4-FFF2-40B4-BE49-F238E27FC236}">
                <a16:creationId xmlns:a16="http://schemas.microsoft.com/office/drawing/2014/main" id="{9B9B2E63-95BA-42B3-BDB3-3EE96198E291}"/>
              </a:ext>
            </a:extLst>
          </p:cNvPr>
          <p:cNvSpPr/>
          <p:nvPr/>
        </p:nvSpPr>
        <p:spPr>
          <a:xfrm>
            <a:off x="821331" y="1251712"/>
            <a:ext cx="4703993" cy="1661993"/>
          </a:xfrm>
          <a:prstGeom prst="rect">
            <a:avLst/>
          </a:prstGeom>
        </p:spPr>
        <p:txBody>
          <a:bodyPr wrap="square">
            <a:spAutoFit/>
          </a:bodyPr>
          <a:lstStyle/>
          <a:p>
            <a:pPr marL="214313" indent="-214313">
              <a:spcAft>
                <a:spcPts val="1200"/>
              </a:spcAft>
              <a:buClr>
                <a:schemeClr val="accent1">
                  <a:lumMod val="60000"/>
                  <a:lumOff val="40000"/>
                </a:schemeClr>
              </a:buClr>
              <a:buFont typeface="Arial" panose="020B0604020202020204" pitchFamily="34" charset="0"/>
              <a:buChar char="•"/>
            </a:pPr>
            <a:r>
              <a:rPr lang="en-US" dirty="0">
                <a:latin typeface="Arial" panose="020B0604020202020204" pitchFamily="34" charset="0"/>
                <a:cs typeface="Arial" panose="020B0604020202020204" pitchFamily="34" charset="0"/>
              </a:rPr>
              <a:t>Launched in 2018</a:t>
            </a:r>
          </a:p>
          <a:p>
            <a:pPr marL="214313" indent="-214313">
              <a:spcAft>
                <a:spcPts val="1200"/>
              </a:spcAft>
              <a:buClr>
                <a:schemeClr val="accent1">
                  <a:lumMod val="60000"/>
                  <a:lumOff val="40000"/>
                </a:schemeClr>
              </a:buClr>
              <a:buFont typeface="Arial" panose="020B0604020202020204" pitchFamily="34" charset="0"/>
              <a:buChar char="•"/>
            </a:pPr>
            <a:r>
              <a:rPr lang="en-US" dirty="0">
                <a:latin typeface="Arial" panose="020B0604020202020204" pitchFamily="34" charset="0"/>
                <a:cs typeface="Arial" panose="020B0604020202020204" pitchFamily="34" charset="0"/>
              </a:rPr>
              <a:t>Ongoing National Recruitment Campaign </a:t>
            </a:r>
          </a:p>
          <a:p>
            <a:pPr marL="214313" indent="-214313">
              <a:spcAft>
                <a:spcPts val="1200"/>
              </a:spcAft>
              <a:buClr>
                <a:schemeClr val="accent1">
                  <a:lumMod val="60000"/>
                  <a:lumOff val="40000"/>
                </a:schemeClr>
              </a:buClr>
              <a:buFont typeface="Arial" panose="020B0604020202020204" pitchFamily="34" charset="0"/>
              <a:buChar char="•"/>
            </a:pPr>
            <a:r>
              <a:rPr lang="en-US" dirty="0">
                <a:latin typeface="Arial" panose="020B0604020202020204" pitchFamily="34" charset="0"/>
                <a:cs typeface="Arial" panose="020B0604020202020204" pitchFamily="34" charset="0"/>
              </a:rPr>
              <a:t>The Power of Peer Influence </a:t>
            </a:r>
          </a:p>
          <a:p>
            <a:pPr marL="214313" indent="-214313">
              <a:spcAft>
                <a:spcPts val="1200"/>
              </a:spcAft>
              <a:buClr>
                <a:schemeClr val="accent1">
                  <a:lumMod val="60000"/>
                  <a:lumOff val="40000"/>
                </a:schemeClr>
              </a:buClr>
              <a:buFont typeface="Arial" panose="020B0604020202020204" pitchFamily="34" charset="0"/>
              <a:buChar char="•"/>
            </a:pPr>
            <a:r>
              <a:rPr lang="en-US" dirty="0">
                <a:latin typeface="Arial" panose="020B0604020202020204" pitchFamily="34" charset="0"/>
                <a:cs typeface="Arial" panose="020B0604020202020204" pitchFamily="34" charset="0"/>
              </a:rPr>
              <a:t>2.2 Million Pledges</a:t>
            </a:r>
            <a:endParaRPr lang="en-US" sz="24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699895A-5024-B375-D5D2-E9585B1AECE4}"/>
              </a:ext>
            </a:extLst>
          </p:cNvPr>
          <p:cNvSpPr txBox="1"/>
          <p:nvPr/>
        </p:nvSpPr>
        <p:spPr>
          <a:xfrm>
            <a:off x="484094" y="329453"/>
            <a:ext cx="3368488"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About</a:t>
            </a:r>
          </a:p>
        </p:txBody>
      </p:sp>
    </p:spTree>
    <p:extLst>
      <p:ext uri="{BB962C8B-B14F-4D97-AF65-F5344CB8AC3E}">
        <p14:creationId xmlns:p14="http://schemas.microsoft.com/office/powerpoint/2010/main" val="3111868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046176-01DB-8546-A223-06BE3598C878}"/>
              </a:ext>
            </a:extLst>
          </p:cNvPr>
          <p:cNvPicPr>
            <a:picLocks noChangeAspect="1"/>
          </p:cNvPicPr>
          <p:nvPr/>
        </p:nvPicPr>
        <p:blipFill>
          <a:blip r:embed="rId3"/>
          <a:stretch>
            <a:fillRect/>
          </a:stretch>
        </p:blipFill>
        <p:spPr>
          <a:xfrm>
            <a:off x="7965034" y="4524360"/>
            <a:ext cx="1100632" cy="566920"/>
          </a:xfrm>
          <a:prstGeom prst="rect">
            <a:avLst/>
          </a:prstGeom>
        </p:spPr>
      </p:pic>
      <p:sp>
        <p:nvSpPr>
          <p:cNvPr id="5" name="Rectangle 4">
            <a:extLst>
              <a:ext uri="{FF2B5EF4-FFF2-40B4-BE49-F238E27FC236}">
                <a16:creationId xmlns:a16="http://schemas.microsoft.com/office/drawing/2014/main" id="{6C680C5C-BAAB-2D43-AC5D-8B1E42A34E11}"/>
              </a:ext>
            </a:extLst>
          </p:cNvPr>
          <p:cNvSpPr/>
          <p:nvPr/>
        </p:nvSpPr>
        <p:spPr>
          <a:xfrm>
            <a:off x="63751" y="4897227"/>
            <a:ext cx="237566" cy="207749"/>
          </a:xfrm>
          <a:prstGeom prst="rect">
            <a:avLst/>
          </a:prstGeom>
        </p:spPr>
        <p:txBody>
          <a:bodyPr wrap="none">
            <a:spAutoFit/>
          </a:bodyPr>
          <a:lstStyle/>
          <a:p>
            <a:fld id="{106A158F-4EC5-6D47-BD15-D084FD9AF47A}" type="slidenum">
              <a:rPr lang="en-US" sz="750">
                <a:latin typeface="Arial" panose="020B0604020202020204" pitchFamily="34" charset="0"/>
                <a:cs typeface="Arial" panose="020B0604020202020204" pitchFamily="34" charset="0"/>
              </a:rPr>
              <a:pPr/>
              <a:t>6</a:t>
            </a:fld>
            <a:endParaRPr lang="en-US" sz="750" dirty="0">
              <a:latin typeface="Arial" panose="020B0604020202020204" pitchFamily="34" charset="0"/>
              <a:cs typeface="Arial" panose="020B0604020202020204" pitchFamily="34" charset="0"/>
            </a:endParaRPr>
          </a:p>
        </p:txBody>
      </p:sp>
      <p:pic>
        <p:nvPicPr>
          <p:cNvPr id="3" name="Picture 2" descr="Graphical user interface&#10;&#10;Description automatically generated">
            <a:extLst>
              <a:ext uri="{FF2B5EF4-FFF2-40B4-BE49-F238E27FC236}">
                <a16:creationId xmlns:a16="http://schemas.microsoft.com/office/drawing/2014/main" id="{0597C369-B4CB-44FB-B9B3-A35E052FB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7" y="11703"/>
            <a:ext cx="9140447" cy="5143500"/>
          </a:xfrm>
          <a:prstGeom prst="rect">
            <a:avLst/>
          </a:prstGeom>
        </p:spPr>
      </p:pic>
      <p:sp>
        <p:nvSpPr>
          <p:cNvPr id="9" name="Rectangle 8">
            <a:extLst>
              <a:ext uri="{FF2B5EF4-FFF2-40B4-BE49-F238E27FC236}">
                <a16:creationId xmlns:a16="http://schemas.microsoft.com/office/drawing/2014/main" id="{9B9B2E63-95BA-42B3-BDB3-3EE96198E291}"/>
              </a:ext>
            </a:extLst>
          </p:cNvPr>
          <p:cNvSpPr/>
          <p:nvPr/>
        </p:nvSpPr>
        <p:spPr>
          <a:xfrm>
            <a:off x="491877" y="836686"/>
            <a:ext cx="5545852" cy="2369880"/>
          </a:xfrm>
          <a:prstGeom prst="rect">
            <a:avLst/>
          </a:prstGeom>
        </p:spPr>
        <p:txBody>
          <a:bodyPr wrap="square">
            <a:spAutoFit/>
          </a:bodyPr>
          <a:lstStyle/>
          <a:p>
            <a:pPr marL="214313" indent="-214313">
              <a:spcAft>
                <a:spcPts val="1200"/>
              </a:spcAft>
              <a:buClr>
                <a:schemeClr val="accent1">
                  <a:lumMod val="60000"/>
                  <a:lumOff val="40000"/>
                </a:schemeClr>
              </a:buClr>
              <a:buFont typeface="Arial" panose="020B0604020202020204" pitchFamily="34" charset="0"/>
              <a:buChar char="•"/>
            </a:pPr>
            <a:r>
              <a:rPr lang="en-US" dirty="0">
                <a:latin typeface="Arial" panose="020B0604020202020204" pitchFamily="34" charset="0"/>
                <a:cs typeface="Arial" panose="020B0604020202020204" pitchFamily="34" charset="0"/>
              </a:rPr>
              <a:t>Digital Tools</a:t>
            </a:r>
          </a:p>
          <a:p>
            <a:pPr marL="214313" indent="-214313">
              <a:spcAft>
                <a:spcPts val="1200"/>
              </a:spcAft>
              <a:buClr>
                <a:schemeClr val="accent1">
                  <a:lumMod val="60000"/>
                  <a:lumOff val="40000"/>
                </a:schemeClr>
              </a:buClr>
              <a:buFont typeface="Arial" panose="020B0604020202020204" pitchFamily="34" charset="0"/>
              <a:buChar char="•"/>
            </a:pPr>
            <a:r>
              <a:rPr lang="en-US" dirty="0">
                <a:latin typeface="Arial" panose="020B0604020202020204" pitchFamily="34" charset="0"/>
                <a:cs typeface="Arial" panose="020B0604020202020204" pitchFamily="34" charset="0"/>
              </a:rPr>
              <a:t>Build Out +ONE Events</a:t>
            </a:r>
          </a:p>
          <a:p>
            <a:pPr marL="214313" indent="-214313">
              <a:spcAft>
                <a:spcPts val="1200"/>
              </a:spcAft>
              <a:buClr>
                <a:schemeClr val="accent1">
                  <a:lumMod val="60000"/>
                  <a:lumOff val="40000"/>
                </a:schemeClr>
              </a:buClr>
              <a:buFont typeface="Arial" panose="020B0604020202020204" pitchFamily="34" charset="0"/>
              <a:buChar char="•"/>
            </a:pPr>
            <a:r>
              <a:rPr lang="en-US" dirty="0">
                <a:latin typeface="Arial" panose="020B0604020202020204" pitchFamily="34" charset="0"/>
                <a:cs typeface="Arial" panose="020B0604020202020204" pitchFamily="34" charset="0"/>
              </a:rPr>
              <a:t>Shooting Mentorship | +ONE Movement Facebook Page – 22K followers</a:t>
            </a:r>
          </a:p>
          <a:p>
            <a:pPr algn="ctr">
              <a:spcAft>
                <a:spcPts val="1200"/>
              </a:spcAft>
            </a:pPr>
            <a:r>
              <a:rPr lang="en-US" b="1" dirty="0">
                <a:latin typeface="Arial" panose="020B0604020202020204" pitchFamily="34" charset="0"/>
                <a:cs typeface="Arial" panose="020B0604020202020204" pitchFamily="34" charset="0"/>
              </a:rPr>
              <a:t>NSSF.ORG/PLUSONE</a:t>
            </a:r>
          </a:p>
          <a:p>
            <a:pPr algn="ctr">
              <a:spcAft>
                <a:spcPts val="1200"/>
              </a:spcAft>
            </a:pPr>
            <a:r>
              <a:rPr lang="en-US" b="1" dirty="0">
                <a:latin typeface="Arial" panose="020B0604020202020204" pitchFamily="34" charset="0"/>
                <a:cs typeface="Arial" panose="020B0604020202020204" pitchFamily="34" charset="0"/>
              </a:rPr>
              <a:t>LETSGOSHOOTING.ORG/PLUSONEMOVEMENT</a:t>
            </a: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B5F2D55-4AEC-0F79-D79D-1D0D9FD49987}"/>
              </a:ext>
            </a:extLst>
          </p:cNvPr>
          <p:cNvSpPr txBox="1"/>
          <p:nvPr/>
        </p:nvSpPr>
        <p:spPr>
          <a:xfrm>
            <a:off x="411195" y="313466"/>
            <a:ext cx="3368488"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Resources</a:t>
            </a:r>
          </a:p>
        </p:txBody>
      </p:sp>
      <p:pic>
        <p:nvPicPr>
          <p:cNvPr id="7" name="Picture 6" descr="A picture containing person&#10;&#10;Description automatically generated">
            <a:extLst>
              <a:ext uri="{FF2B5EF4-FFF2-40B4-BE49-F238E27FC236}">
                <a16:creationId xmlns:a16="http://schemas.microsoft.com/office/drawing/2014/main" id="{AC5C24D7-F253-6A95-F856-C7A720A6A930}"/>
              </a:ext>
            </a:extLst>
          </p:cNvPr>
          <p:cNvPicPr>
            <a:picLocks noChangeAspect="1"/>
          </p:cNvPicPr>
          <p:nvPr/>
        </p:nvPicPr>
        <p:blipFill>
          <a:blip r:embed="rId5"/>
          <a:stretch>
            <a:fillRect/>
          </a:stretch>
        </p:blipFill>
        <p:spPr>
          <a:xfrm>
            <a:off x="6037137" y="0"/>
            <a:ext cx="3094624" cy="4653160"/>
          </a:xfrm>
          <a:prstGeom prst="rect">
            <a:avLst/>
          </a:prstGeom>
        </p:spPr>
      </p:pic>
    </p:spTree>
    <p:extLst>
      <p:ext uri="{BB962C8B-B14F-4D97-AF65-F5344CB8AC3E}">
        <p14:creationId xmlns:p14="http://schemas.microsoft.com/office/powerpoint/2010/main" val="3783618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046176-01DB-8546-A223-06BE3598C878}"/>
              </a:ext>
            </a:extLst>
          </p:cNvPr>
          <p:cNvPicPr>
            <a:picLocks noChangeAspect="1"/>
          </p:cNvPicPr>
          <p:nvPr/>
        </p:nvPicPr>
        <p:blipFill>
          <a:blip r:embed="rId3"/>
          <a:stretch>
            <a:fillRect/>
          </a:stretch>
        </p:blipFill>
        <p:spPr>
          <a:xfrm>
            <a:off x="7965034" y="4524360"/>
            <a:ext cx="1100632" cy="566920"/>
          </a:xfrm>
          <a:prstGeom prst="rect">
            <a:avLst/>
          </a:prstGeom>
        </p:spPr>
      </p:pic>
      <p:sp>
        <p:nvSpPr>
          <p:cNvPr id="5" name="Rectangle 4">
            <a:extLst>
              <a:ext uri="{FF2B5EF4-FFF2-40B4-BE49-F238E27FC236}">
                <a16:creationId xmlns:a16="http://schemas.microsoft.com/office/drawing/2014/main" id="{6C680C5C-BAAB-2D43-AC5D-8B1E42A34E11}"/>
              </a:ext>
            </a:extLst>
          </p:cNvPr>
          <p:cNvSpPr/>
          <p:nvPr/>
        </p:nvSpPr>
        <p:spPr>
          <a:xfrm>
            <a:off x="63751" y="4897227"/>
            <a:ext cx="237566" cy="207749"/>
          </a:xfrm>
          <a:prstGeom prst="rect">
            <a:avLst/>
          </a:prstGeom>
        </p:spPr>
        <p:txBody>
          <a:bodyPr wrap="none">
            <a:spAutoFit/>
          </a:bodyPr>
          <a:lstStyle/>
          <a:p>
            <a:fld id="{106A158F-4EC5-6D47-BD15-D084FD9AF47A}" type="slidenum">
              <a:rPr lang="en-US" sz="750">
                <a:latin typeface="Arial" panose="020B0604020202020204" pitchFamily="34" charset="0"/>
                <a:cs typeface="Arial" panose="020B0604020202020204" pitchFamily="34" charset="0"/>
              </a:rPr>
              <a:pPr/>
              <a:t>7</a:t>
            </a:fld>
            <a:endParaRPr lang="en-US" sz="750" dirty="0">
              <a:latin typeface="Arial" panose="020B0604020202020204" pitchFamily="34" charset="0"/>
              <a:cs typeface="Arial" panose="020B0604020202020204" pitchFamily="34" charset="0"/>
            </a:endParaRPr>
          </a:p>
        </p:txBody>
      </p:sp>
      <p:pic>
        <p:nvPicPr>
          <p:cNvPr id="3" name="Picture 2" descr="Graphical user interface&#10;&#10;Description automatically generated">
            <a:extLst>
              <a:ext uri="{FF2B5EF4-FFF2-40B4-BE49-F238E27FC236}">
                <a16:creationId xmlns:a16="http://schemas.microsoft.com/office/drawing/2014/main" id="{0597C369-B4CB-44FB-B9B3-A35E052FB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7" y="6292"/>
            <a:ext cx="9140447" cy="5143500"/>
          </a:xfrm>
          <a:prstGeom prst="rect">
            <a:avLst/>
          </a:prstGeom>
        </p:spPr>
      </p:pic>
      <p:sp>
        <p:nvSpPr>
          <p:cNvPr id="9" name="Rectangle 8">
            <a:extLst>
              <a:ext uri="{FF2B5EF4-FFF2-40B4-BE49-F238E27FC236}">
                <a16:creationId xmlns:a16="http://schemas.microsoft.com/office/drawing/2014/main" id="{9B9B2E63-95BA-42B3-BDB3-3EE96198E291}"/>
              </a:ext>
            </a:extLst>
          </p:cNvPr>
          <p:cNvSpPr/>
          <p:nvPr/>
        </p:nvSpPr>
        <p:spPr>
          <a:xfrm>
            <a:off x="491877" y="836686"/>
            <a:ext cx="5545852" cy="2369880"/>
          </a:xfrm>
          <a:prstGeom prst="rect">
            <a:avLst/>
          </a:prstGeom>
        </p:spPr>
        <p:txBody>
          <a:bodyPr wrap="square">
            <a:spAutoFit/>
          </a:bodyPr>
          <a:lstStyle/>
          <a:p>
            <a:pPr marL="214313" indent="-214313">
              <a:spcAft>
                <a:spcPts val="1200"/>
              </a:spcAft>
              <a:buClr>
                <a:schemeClr val="accent1">
                  <a:lumMod val="60000"/>
                  <a:lumOff val="40000"/>
                </a:schemeClr>
              </a:buClr>
              <a:buFont typeface="Arial" panose="020B0604020202020204" pitchFamily="34" charset="0"/>
              <a:buChar char="•"/>
            </a:pPr>
            <a:r>
              <a:rPr lang="en-US" dirty="0">
                <a:latin typeface="Arial" panose="020B0604020202020204" pitchFamily="34" charset="0"/>
                <a:cs typeface="Arial" panose="020B0604020202020204" pitchFamily="34" charset="0"/>
              </a:rPr>
              <a:t>Help Spread the Word</a:t>
            </a:r>
          </a:p>
          <a:p>
            <a:pPr marL="671513" lvl="1" indent="-214313">
              <a:spcAft>
                <a:spcPts val="1200"/>
              </a:spcAft>
              <a:buClr>
                <a:schemeClr val="accent1">
                  <a:lumMod val="60000"/>
                  <a:lumOff val="40000"/>
                </a:schemeClr>
              </a:buClr>
              <a:buFont typeface="Arial" panose="020B0604020202020204" pitchFamily="34" charset="0"/>
              <a:buChar char="•"/>
            </a:pPr>
            <a:r>
              <a:rPr lang="en-US" dirty="0">
                <a:latin typeface="Arial" panose="020B0604020202020204" pitchFamily="34" charset="0"/>
                <a:cs typeface="Arial" panose="020B0604020202020204" pitchFamily="34" charset="0"/>
              </a:rPr>
              <a:t>Raise Awareness at Events</a:t>
            </a:r>
          </a:p>
          <a:p>
            <a:pPr marL="671513" lvl="1" indent="-214313">
              <a:spcAft>
                <a:spcPts val="1200"/>
              </a:spcAft>
              <a:buClr>
                <a:schemeClr val="accent1">
                  <a:lumMod val="60000"/>
                  <a:lumOff val="40000"/>
                </a:schemeClr>
              </a:buClr>
              <a:buFont typeface="Arial" panose="020B0604020202020204" pitchFamily="34" charset="0"/>
              <a:buChar char="•"/>
            </a:pPr>
            <a:r>
              <a:rPr lang="en-US" dirty="0">
                <a:latin typeface="Arial" panose="020B0604020202020204" pitchFamily="34" charset="0"/>
                <a:cs typeface="Arial" panose="020B0604020202020204" pitchFamily="34" charset="0"/>
              </a:rPr>
              <a:t>Provide content to NSSF to promote +ONE partnership</a:t>
            </a:r>
          </a:p>
          <a:p>
            <a:pPr marL="671513" lvl="1" indent="-214313">
              <a:spcAft>
                <a:spcPts val="1200"/>
              </a:spcAft>
              <a:buClr>
                <a:schemeClr val="accent1">
                  <a:lumMod val="60000"/>
                  <a:lumOff val="40000"/>
                </a:schemeClr>
              </a:buClr>
              <a:buFont typeface="Arial" panose="020B0604020202020204" pitchFamily="34" charset="0"/>
              <a:buChar char="•"/>
            </a:pPr>
            <a:r>
              <a:rPr lang="en-US" dirty="0">
                <a:latin typeface="Arial" panose="020B0604020202020204" pitchFamily="34" charset="0"/>
                <a:cs typeface="Arial" panose="020B0604020202020204" pitchFamily="34" charset="0"/>
              </a:rPr>
              <a:t>Highlight mentoring moments on social media</a:t>
            </a:r>
          </a:p>
          <a:p>
            <a:pPr marL="214313" indent="-214313">
              <a:spcAft>
                <a:spcPts val="1200"/>
              </a:spcAft>
              <a:buClr>
                <a:schemeClr val="accent1">
                  <a:lumMod val="60000"/>
                  <a:lumOff val="40000"/>
                </a:schemeClr>
              </a:buClr>
              <a:buFont typeface="Arial" panose="020B0604020202020204" pitchFamily="34" charset="0"/>
              <a:buChar char="•"/>
            </a:pPr>
            <a:r>
              <a:rPr lang="en-US" dirty="0">
                <a:latin typeface="Arial" panose="020B0604020202020204" pitchFamily="34" charset="0"/>
                <a:cs typeface="Arial" panose="020B0604020202020204" pitchFamily="34" charset="0"/>
              </a:rPr>
              <a:t>Contact Justin Morrissey </a:t>
            </a:r>
            <a:r>
              <a:rPr lang="en-US" dirty="0">
                <a:latin typeface="Arial" panose="020B0604020202020204" pitchFamily="34" charset="0"/>
                <a:cs typeface="Arial" panose="020B0604020202020204" pitchFamily="34" charset="0"/>
                <a:hlinkClick r:id="rId5"/>
              </a:rPr>
              <a:t>jmorrissey@nssf.org</a:t>
            </a:r>
            <a:r>
              <a:rPr lang="en-US" dirty="0">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B5F2D55-4AEC-0F79-D79D-1D0D9FD49987}"/>
              </a:ext>
            </a:extLst>
          </p:cNvPr>
          <p:cNvSpPr txBox="1"/>
          <p:nvPr/>
        </p:nvSpPr>
        <p:spPr>
          <a:xfrm>
            <a:off x="411195" y="313466"/>
            <a:ext cx="3368488"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Become a Partner</a:t>
            </a:r>
          </a:p>
        </p:txBody>
      </p:sp>
      <p:pic>
        <p:nvPicPr>
          <p:cNvPr id="7" name="Picture 6" descr="Logo, company name&#10;&#10;Description automatically generated">
            <a:extLst>
              <a:ext uri="{FF2B5EF4-FFF2-40B4-BE49-F238E27FC236}">
                <a16:creationId xmlns:a16="http://schemas.microsoft.com/office/drawing/2014/main" id="{6400965B-BF93-BCD1-AC60-275F7B1468A2}"/>
              </a:ext>
            </a:extLst>
          </p:cNvPr>
          <p:cNvPicPr>
            <a:picLocks noChangeAspect="1"/>
          </p:cNvPicPr>
          <p:nvPr/>
        </p:nvPicPr>
        <p:blipFill>
          <a:blip r:embed="rId6"/>
          <a:stretch>
            <a:fillRect/>
          </a:stretch>
        </p:blipFill>
        <p:spPr>
          <a:xfrm>
            <a:off x="2269502" y="3496821"/>
            <a:ext cx="1397764" cy="1080278"/>
          </a:xfrm>
          <a:prstGeom prst="rect">
            <a:avLst/>
          </a:prstGeom>
        </p:spPr>
      </p:pic>
      <p:sp>
        <p:nvSpPr>
          <p:cNvPr id="8" name="TextBox 7">
            <a:extLst>
              <a:ext uri="{FF2B5EF4-FFF2-40B4-BE49-F238E27FC236}">
                <a16:creationId xmlns:a16="http://schemas.microsoft.com/office/drawing/2014/main" id="{0B13BE8D-C338-714B-8C00-55C188E71E7D}"/>
              </a:ext>
            </a:extLst>
          </p:cNvPr>
          <p:cNvSpPr txBox="1"/>
          <p:nvPr/>
        </p:nvSpPr>
        <p:spPr>
          <a:xfrm>
            <a:off x="1771960" y="3219456"/>
            <a:ext cx="2584885"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Official +ONE Partner</a:t>
            </a:r>
          </a:p>
        </p:txBody>
      </p:sp>
    </p:spTree>
    <p:extLst>
      <p:ext uri="{BB962C8B-B14F-4D97-AF65-F5344CB8AC3E}">
        <p14:creationId xmlns:p14="http://schemas.microsoft.com/office/powerpoint/2010/main" val="726991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046176-01DB-8546-A223-06BE3598C878}"/>
              </a:ext>
            </a:extLst>
          </p:cNvPr>
          <p:cNvPicPr>
            <a:picLocks noChangeAspect="1"/>
          </p:cNvPicPr>
          <p:nvPr/>
        </p:nvPicPr>
        <p:blipFill>
          <a:blip r:embed="rId3"/>
          <a:stretch>
            <a:fillRect/>
          </a:stretch>
        </p:blipFill>
        <p:spPr>
          <a:xfrm>
            <a:off x="7965034" y="4524360"/>
            <a:ext cx="1100632" cy="566920"/>
          </a:xfrm>
          <a:prstGeom prst="rect">
            <a:avLst/>
          </a:prstGeom>
        </p:spPr>
      </p:pic>
      <p:sp>
        <p:nvSpPr>
          <p:cNvPr id="5" name="Rectangle 4">
            <a:extLst>
              <a:ext uri="{FF2B5EF4-FFF2-40B4-BE49-F238E27FC236}">
                <a16:creationId xmlns:a16="http://schemas.microsoft.com/office/drawing/2014/main" id="{6C680C5C-BAAB-2D43-AC5D-8B1E42A34E11}"/>
              </a:ext>
            </a:extLst>
          </p:cNvPr>
          <p:cNvSpPr/>
          <p:nvPr/>
        </p:nvSpPr>
        <p:spPr>
          <a:xfrm>
            <a:off x="63751" y="4897227"/>
            <a:ext cx="237566" cy="207749"/>
          </a:xfrm>
          <a:prstGeom prst="rect">
            <a:avLst/>
          </a:prstGeom>
        </p:spPr>
        <p:txBody>
          <a:bodyPr wrap="none">
            <a:spAutoFit/>
          </a:bodyPr>
          <a:lstStyle/>
          <a:p>
            <a:fld id="{106A158F-4EC5-6D47-BD15-D084FD9AF47A}" type="slidenum">
              <a:rPr lang="en-US" sz="750">
                <a:latin typeface="Arial" panose="020B0604020202020204" pitchFamily="34" charset="0"/>
                <a:cs typeface="Arial" panose="020B0604020202020204" pitchFamily="34" charset="0"/>
              </a:rPr>
              <a:pPr/>
              <a:t>8</a:t>
            </a:fld>
            <a:endParaRPr lang="en-US" sz="750" dirty="0">
              <a:latin typeface="Arial" panose="020B0604020202020204" pitchFamily="34" charset="0"/>
              <a:cs typeface="Arial" panose="020B0604020202020204" pitchFamily="34" charset="0"/>
            </a:endParaRPr>
          </a:p>
        </p:txBody>
      </p:sp>
      <p:pic>
        <p:nvPicPr>
          <p:cNvPr id="7" name="Picture 6" descr="A picture containing text, person&#10;&#10;Description automatically generated">
            <a:extLst>
              <a:ext uri="{FF2B5EF4-FFF2-40B4-BE49-F238E27FC236}">
                <a16:creationId xmlns:a16="http://schemas.microsoft.com/office/drawing/2014/main" id="{007717E0-8BA0-4085-84DE-854D87717F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7" y="-4466"/>
            <a:ext cx="9140447" cy="5143500"/>
          </a:xfrm>
          <a:prstGeom prst="rect">
            <a:avLst/>
          </a:prstGeom>
        </p:spPr>
      </p:pic>
      <p:sp>
        <p:nvSpPr>
          <p:cNvPr id="10" name="Rectangle 9">
            <a:extLst>
              <a:ext uri="{FF2B5EF4-FFF2-40B4-BE49-F238E27FC236}">
                <a16:creationId xmlns:a16="http://schemas.microsoft.com/office/drawing/2014/main" id="{D90871DB-6268-4231-924E-71ED3E15DA72}"/>
              </a:ext>
            </a:extLst>
          </p:cNvPr>
          <p:cNvSpPr/>
          <p:nvPr/>
        </p:nvSpPr>
        <p:spPr>
          <a:xfrm>
            <a:off x="411196" y="484297"/>
            <a:ext cx="4856543" cy="3077766"/>
          </a:xfrm>
          <a:prstGeom prst="rect">
            <a:avLst/>
          </a:prstGeom>
        </p:spPr>
        <p:txBody>
          <a:bodyPr wrap="square">
            <a:spAutoFit/>
          </a:bodyPr>
          <a:lstStyle/>
          <a:p>
            <a:pPr marL="214313" indent="-214313">
              <a:spcAft>
                <a:spcPts val="1200"/>
              </a:spcAft>
              <a:buClr>
                <a:schemeClr val="accent1">
                  <a:lumMod val="40000"/>
                  <a:lumOff val="60000"/>
                </a:schemeClr>
              </a:buClr>
              <a:buFont typeface="Arial" panose="020B0604020202020204" pitchFamily="34" charset="0"/>
              <a:buChar char="•"/>
            </a:pPr>
            <a:r>
              <a:rPr lang="en-US" dirty="0">
                <a:latin typeface="Arial" panose="020B0604020202020204" pitchFamily="34" charset="0"/>
                <a:cs typeface="Arial" panose="020B0604020202020204" pitchFamily="34" charset="0"/>
              </a:rPr>
              <a:t>Turnkey Introductory / Refresher Program</a:t>
            </a:r>
          </a:p>
          <a:p>
            <a:pPr marL="214313" indent="-214313">
              <a:spcAft>
                <a:spcPts val="1200"/>
              </a:spcAft>
              <a:buClr>
                <a:schemeClr val="accent1">
                  <a:lumMod val="40000"/>
                  <a:lumOff val="60000"/>
                </a:schemeClr>
              </a:buClr>
              <a:buFont typeface="Arial" panose="020B0604020202020204" pitchFamily="34" charset="0"/>
              <a:buChar char="•"/>
            </a:pPr>
            <a:r>
              <a:rPr lang="en-US" dirty="0">
                <a:latin typeface="Arial" panose="020B0604020202020204" pitchFamily="34" charset="0"/>
                <a:cs typeface="Arial" panose="020B0604020202020204" pitchFamily="34" charset="0"/>
              </a:rPr>
              <a:t>Digital Tools</a:t>
            </a:r>
          </a:p>
          <a:p>
            <a:pPr marL="214313" indent="-214313">
              <a:spcAft>
                <a:spcPts val="1200"/>
              </a:spcAft>
              <a:buClr>
                <a:schemeClr val="accent1">
                  <a:lumMod val="40000"/>
                  <a:lumOff val="60000"/>
                </a:schemeClr>
              </a:buClr>
              <a:buFont typeface="Arial" panose="020B0604020202020204" pitchFamily="34" charset="0"/>
              <a:buChar char="•"/>
            </a:pPr>
            <a:r>
              <a:rPr lang="en-US" dirty="0">
                <a:latin typeface="Arial" panose="020B0604020202020204" pitchFamily="34" charset="0"/>
                <a:cs typeface="Arial" panose="020B0604020202020204" pitchFamily="34" charset="0"/>
              </a:rPr>
              <a:t>Program Support</a:t>
            </a:r>
          </a:p>
          <a:p>
            <a:pPr marL="214313" indent="-214313">
              <a:spcAft>
                <a:spcPts val="1200"/>
              </a:spcAft>
              <a:buClr>
                <a:schemeClr val="accent1">
                  <a:lumMod val="40000"/>
                  <a:lumOff val="60000"/>
                </a:schemeClr>
              </a:buClr>
              <a:buFont typeface="Arial" panose="020B0604020202020204" pitchFamily="34" charset="0"/>
              <a:buChar char="•"/>
            </a:pPr>
            <a:r>
              <a:rPr lang="en-US" dirty="0">
                <a:latin typeface="Arial" panose="020B0604020202020204" pitchFamily="34" charset="0"/>
                <a:cs typeface="Arial" panose="020B0604020202020204" pitchFamily="34" charset="0"/>
              </a:rPr>
              <a:t>No Cost To Host – Membership Covers It</a:t>
            </a:r>
          </a:p>
          <a:p>
            <a:pPr marL="214313" indent="-214313">
              <a:spcAft>
                <a:spcPts val="1200"/>
              </a:spcAft>
              <a:buClr>
                <a:schemeClr val="accent1">
                  <a:lumMod val="40000"/>
                  <a:lumOff val="60000"/>
                </a:schemeClr>
              </a:buClr>
              <a:buFont typeface="Arial" panose="020B0604020202020204" pitchFamily="34" charset="0"/>
              <a:buChar char="•"/>
            </a:pPr>
            <a:r>
              <a:rPr lang="en-US" dirty="0">
                <a:latin typeface="Arial" panose="020B0604020202020204" pitchFamily="34" charset="0"/>
                <a:cs typeface="Arial" panose="020B0604020202020204" pitchFamily="34" charset="0"/>
              </a:rPr>
              <a:t>Built In Rewards Program to Increase Repeat Business</a:t>
            </a:r>
          </a:p>
          <a:p>
            <a:pPr marL="214313" indent="-214313">
              <a:spcAft>
                <a:spcPts val="1200"/>
              </a:spcAft>
              <a:buClr>
                <a:schemeClr val="accent1">
                  <a:lumMod val="40000"/>
                  <a:lumOff val="60000"/>
                </a:schemeClr>
              </a:buClr>
              <a:buFont typeface="Arial" panose="020B0604020202020204" pitchFamily="34" charset="0"/>
              <a:buChar char="•"/>
            </a:pPr>
            <a:r>
              <a:rPr lang="en-US" dirty="0">
                <a:latin typeface="Arial" panose="020B0604020202020204" pitchFamily="34" charset="0"/>
                <a:cs typeface="Arial" panose="020B0604020202020204" pitchFamily="34" charset="0"/>
              </a:rPr>
              <a:t>How Youth Programs Can Leverage this Program</a:t>
            </a:r>
          </a:p>
        </p:txBody>
      </p:sp>
    </p:spTree>
    <p:extLst>
      <p:ext uri="{BB962C8B-B14F-4D97-AF65-F5344CB8AC3E}">
        <p14:creationId xmlns:p14="http://schemas.microsoft.com/office/powerpoint/2010/main" val="2689491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0660C0-30AE-7D46-B6FC-24EF00365E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65035" y="4551006"/>
            <a:ext cx="1100630" cy="513628"/>
          </a:xfrm>
          <a:prstGeom prst="rect">
            <a:avLst/>
          </a:prstGeom>
        </p:spPr>
      </p:pic>
      <p:sp>
        <p:nvSpPr>
          <p:cNvPr id="7" name="Rectangle 6">
            <a:extLst>
              <a:ext uri="{FF2B5EF4-FFF2-40B4-BE49-F238E27FC236}">
                <a16:creationId xmlns:a16="http://schemas.microsoft.com/office/drawing/2014/main" id="{8292202B-77F5-CE4A-AEFD-AAEB36EB9A07}"/>
              </a:ext>
            </a:extLst>
          </p:cNvPr>
          <p:cNvSpPr/>
          <p:nvPr/>
        </p:nvSpPr>
        <p:spPr>
          <a:xfrm>
            <a:off x="63751" y="4897227"/>
            <a:ext cx="237566" cy="207749"/>
          </a:xfrm>
          <a:prstGeom prst="rect">
            <a:avLst/>
          </a:prstGeom>
        </p:spPr>
        <p:txBody>
          <a:bodyPr wrap="none">
            <a:spAutoFit/>
          </a:bodyPr>
          <a:lstStyle/>
          <a:p>
            <a:fld id="{106A158F-4EC5-6D47-BD15-D084FD9AF47A}" type="slidenum">
              <a:rPr lang="en-US" sz="750">
                <a:latin typeface="Arial" panose="020B0604020202020204" pitchFamily="34" charset="0"/>
                <a:cs typeface="Arial" panose="020B0604020202020204" pitchFamily="34" charset="0"/>
              </a:rPr>
              <a:pPr/>
              <a:t>9</a:t>
            </a:fld>
            <a:endParaRPr lang="en-US" sz="750" dirty="0">
              <a:latin typeface="Arial" panose="020B0604020202020204" pitchFamily="34" charset="0"/>
              <a:cs typeface="Arial" panose="020B0604020202020204" pitchFamily="34" charset="0"/>
            </a:endParaRPr>
          </a:p>
        </p:txBody>
      </p:sp>
      <p:pic>
        <p:nvPicPr>
          <p:cNvPr id="9" name="Picture 8" descr="A group of people walking&#10;&#10;Description automatically generated with medium confidence">
            <a:extLst>
              <a:ext uri="{FF2B5EF4-FFF2-40B4-BE49-F238E27FC236}">
                <a16:creationId xmlns:a16="http://schemas.microsoft.com/office/drawing/2014/main" id="{5638C4F1-D195-4E71-BFD0-7DE0C6894F98}"/>
              </a:ext>
            </a:extLst>
          </p:cNvPr>
          <p:cNvPicPr>
            <a:picLocks noChangeAspect="1"/>
          </p:cNvPicPr>
          <p:nvPr/>
        </p:nvPicPr>
        <p:blipFill>
          <a:blip r:embed="rId4"/>
          <a:stretch>
            <a:fillRect/>
          </a:stretch>
        </p:blipFill>
        <p:spPr>
          <a:xfrm>
            <a:off x="4229" y="0"/>
            <a:ext cx="9135541" cy="5143500"/>
          </a:xfrm>
          <a:prstGeom prst="rect">
            <a:avLst/>
          </a:prstGeom>
        </p:spPr>
      </p:pic>
    </p:spTree>
    <p:extLst>
      <p:ext uri="{BB962C8B-B14F-4D97-AF65-F5344CB8AC3E}">
        <p14:creationId xmlns:p14="http://schemas.microsoft.com/office/powerpoint/2010/main" val="25818416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8D98AF74FE0B4A89508E66A217D6D2" ma:contentTypeVersion="13" ma:contentTypeDescription="Create a new document." ma:contentTypeScope="" ma:versionID="b56fb1f5fee96be731875829c5d30093">
  <xsd:schema xmlns:xsd="http://www.w3.org/2001/XMLSchema" xmlns:xs="http://www.w3.org/2001/XMLSchema" xmlns:p="http://schemas.microsoft.com/office/2006/metadata/properties" xmlns:ns2="650b242b-e381-4b77-886e-543c4678da09" xmlns:ns3="2d3be834-5d4c-4e43-a35f-e0a90fe03baf" targetNamespace="http://schemas.microsoft.com/office/2006/metadata/properties" ma:root="true" ma:fieldsID="221a811117b3d3724b8d9b41a5315ee7" ns2:_="" ns3:_="">
    <xsd:import namespace="650b242b-e381-4b77-886e-543c4678da09"/>
    <xsd:import namespace="2d3be834-5d4c-4e43-a35f-e0a90fe03baf"/>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2:SharedWithUsers" minOccurs="0"/>
                <xsd:element ref="ns2:SharedWithDetail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0b242b-e381-4b77-886e-543c4678da0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91d6445e-2d5b-45ac-a532-1034da9774a8}" ma:internalName="TaxCatchAll" ma:showField="CatchAllData" ma:web="650b242b-e381-4b77-886e-543c4678da09">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d3be834-5d4c-4e43-a35f-e0a90fe03ba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546cdec-35b0-46fd-99b1-b7ad91dc8b6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650b242b-e381-4b77-886e-543c4678da09" xsi:nil="true"/>
    <lcf76f155ced4ddcb4097134ff3c332f xmlns="2d3be834-5d4c-4e43-a35f-e0a90fe03baf">
      <Terms xmlns="http://schemas.microsoft.com/office/infopath/2007/PartnerControls"/>
    </lcf76f155ced4ddcb4097134ff3c332f>
    <_dlc_DocId xmlns="650b242b-e381-4b77-886e-543c4678da09">N5JE6DDA5D23-2086242889-295364</_dlc_DocId>
    <_dlc_DocIdUrl xmlns="650b242b-e381-4b77-886e-543c4678da09">
      <Url>https://midwayusafoundation.sharepoint.com/sites/Programs/_layouts/15/DocIdRedir.aspx?ID=N5JE6DDA5D23-2086242889-295364</Url>
      <Description>N5JE6DDA5D23-2086242889-295364</Description>
    </_dlc_DocIdUrl>
  </documentManagement>
</p:properties>
</file>

<file path=customXml/itemProps1.xml><?xml version="1.0" encoding="utf-8"?>
<ds:datastoreItem xmlns:ds="http://schemas.openxmlformats.org/officeDocument/2006/customXml" ds:itemID="{E498AAAF-CC8D-4828-889E-66BCFE684C93}"/>
</file>

<file path=customXml/itemProps2.xml><?xml version="1.0" encoding="utf-8"?>
<ds:datastoreItem xmlns:ds="http://schemas.openxmlformats.org/officeDocument/2006/customXml" ds:itemID="{EAC33004-3771-4A5A-9563-DC9EA72E06D6}"/>
</file>

<file path=customXml/itemProps3.xml><?xml version="1.0" encoding="utf-8"?>
<ds:datastoreItem xmlns:ds="http://schemas.openxmlformats.org/officeDocument/2006/customXml" ds:itemID="{A4DF69F9-C780-443E-A50D-9828C61F8E70}"/>
</file>

<file path=customXml/itemProps4.xml><?xml version="1.0" encoding="utf-8"?>
<ds:datastoreItem xmlns:ds="http://schemas.openxmlformats.org/officeDocument/2006/customXml" ds:itemID="{228B63AA-29D6-49D9-99BD-E5112B59D8CD}"/>
</file>

<file path=docProps/app.xml><?xml version="1.0" encoding="utf-8"?>
<Properties xmlns="http://schemas.openxmlformats.org/officeDocument/2006/extended-properties" xmlns:vt="http://schemas.openxmlformats.org/officeDocument/2006/docPropsVTypes">
  <Template/>
  <TotalTime>2983</TotalTime>
  <Words>1106</Words>
  <Application>Microsoft Office PowerPoint</Application>
  <PresentationFormat>On-screen Show (16:9)</PresentationFormat>
  <Paragraphs>90</Paragraphs>
  <Slides>13</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12 Avenir 45 Book   03173</vt:lpstr>
      <vt:lpstr>12 Avenir 85 Heavy   08173</vt:lpstr>
      <vt:lpstr>Arial</vt:lpstr>
      <vt:lpstr>Calibri</vt:lpstr>
      <vt:lpstr>Adjacency</vt:lpstr>
      <vt:lpstr>R3 Initiatives to Increase Participation</vt:lpstr>
      <vt:lpstr>NSSF’s 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NSSF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 Moran</dc:creator>
  <cp:lastModifiedBy>Zach Snow</cp:lastModifiedBy>
  <cp:revision>82</cp:revision>
  <dcterms:created xsi:type="dcterms:W3CDTF">2017-02-23T14:18:13Z</dcterms:created>
  <dcterms:modified xsi:type="dcterms:W3CDTF">2022-10-07T12:16:35Z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0x010100EF8D98AF74FE0B4A89508E66A217D6D2</vt:lpwstr>
  </property>
  <property fmtid="{D5CDD505-2E9C-101B-9397-08002B2CF9AE}" pid="3" name="_dlc_DocIdItemGuid">
    <vt:lpwstr>4039c49e-cca0-48bb-820d-4db7fb43e6b9</vt:lpwstr>
  </property>
  <property fmtid="{D5CDD505-2E9C-101B-9397-08002B2CF9AE}" pid="4" name="MediaServiceImageTags">
    <vt:lpwstr/>
  </property>
</Properties>
</file>