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27"/>
  </p:notesMasterIdLst>
  <p:handoutMasterIdLst>
    <p:handoutMasterId r:id="rId28"/>
  </p:handoutMasterIdLst>
  <p:sldIdLst>
    <p:sldId id="256" r:id="rId3"/>
    <p:sldId id="268" r:id="rId4"/>
    <p:sldId id="269" r:id="rId5"/>
    <p:sldId id="270" r:id="rId6"/>
    <p:sldId id="267" r:id="rId7"/>
    <p:sldId id="284" r:id="rId8"/>
    <p:sldId id="295" r:id="rId9"/>
    <p:sldId id="279" r:id="rId10"/>
    <p:sldId id="257" r:id="rId11"/>
    <p:sldId id="285" r:id="rId12"/>
    <p:sldId id="272" r:id="rId13"/>
    <p:sldId id="289" r:id="rId14"/>
    <p:sldId id="305" r:id="rId15"/>
    <p:sldId id="291" r:id="rId16"/>
    <p:sldId id="293" r:id="rId17"/>
    <p:sldId id="288" r:id="rId18"/>
    <p:sldId id="297" r:id="rId19"/>
    <p:sldId id="300" r:id="rId20"/>
    <p:sldId id="298" r:id="rId21"/>
    <p:sldId id="299" r:id="rId22"/>
    <p:sldId id="287" r:id="rId23"/>
    <p:sldId id="263" r:id="rId24"/>
    <p:sldId id="303" r:id="rId25"/>
    <p:sldId id="306" r:id="rId2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2" autoAdjust="0"/>
    <p:restoredTop sz="80024" autoAdjust="0"/>
  </p:normalViewPr>
  <p:slideViewPr>
    <p:cSldViewPr>
      <p:cViewPr varScale="1">
        <p:scale>
          <a:sx n="91" d="100"/>
          <a:sy n="91" d="100"/>
        </p:scale>
        <p:origin x="222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901" y="-95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36" Type="http://schemas.openxmlformats.org/officeDocument/2006/relationships/customXml" Target="../customXml/item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0ACDCE1-7D29-4C7A-BD1B-4C2138DE885F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54C9F77-AED3-48FE-B20C-1C628A7A1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4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1E76AE3-0595-4202-AC8A-0BA0D7943C57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CEB2568-8521-46DE-A686-ACA0C18C9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46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B2568-8521-46DE-A686-ACA0C18C9C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12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Tar-Mark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B2568-8521-46DE-A686-ACA0C18C9C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18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TRANSITION – How are Ranges viewed by the Agency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496E5C58-75FC-4477-B429-39B2B37148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9923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Wildlife Agency Story </a:t>
            </a:r>
            <a:r>
              <a:rPr lang="en-US" dirty="0"/>
              <a:t>EPG – Wildlife Managers – we are not in this game We took the data and provided the leadership to invest</a:t>
            </a:r>
          </a:p>
          <a:p>
            <a:r>
              <a:rPr lang="en-US" b="1" dirty="0"/>
              <a:t>TRANSITION – instead of bulldozing them down we are building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496E5C58-75FC-4477-B429-39B2B37148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2454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last 6 months there are 7 new ranges being built as well as 54 Ranges being upgraded or expanded.  State Agencies across the country are building firearm and archery ranges to meet this increased demand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496E5C58-75FC-4477-B429-39B2B37148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0884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States are investing – 233 ranges with $91M in Grants</a:t>
            </a:r>
          </a:p>
          <a:p>
            <a:r>
              <a:rPr lang="en-US" b="1" dirty="0"/>
              <a:t>Ranges supported by WR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B2568-8521-46DE-A686-ACA0C18C9C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6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Access to new firearm owners</a:t>
            </a:r>
          </a:p>
          <a:p>
            <a:r>
              <a:rPr lang="en-US" b="1" dirty="0"/>
              <a:t>States Scorecard that are supporting Range investment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7CEB2568-8521-46DE-A686-ACA0C18C9C8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33181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Ranges are being built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B2568-8521-46DE-A686-ACA0C18C9C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31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 of the art facilities to meet this demand</a:t>
            </a:r>
          </a:p>
          <a:p>
            <a:r>
              <a:rPr lang="en-US" b="1" dirty="0"/>
              <a:t>TRANSITION – not only a dirt mound – a shooting complex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496E5C58-75FC-4477-B429-39B2B37148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8215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2025 Ohio will invest in almost $40M in range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496E5C58-75FC-4477-B429-39B2B37148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6479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Archery ranges, shotgun and classrooms – LEARNING ENVIRONMENT </a:t>
            </a:r>
          </a:p>
          <a:p>
            <a:r>
              <a:rPr lang="en-US" dirty="0"/>
              <a:t>Staffing with R3 Practitioners </a:t>
            </a:r>
          </a:p>
          <a:p>
            <a:r>
              <a:rPr lang="en-US" b="1" dirty="0"/>
              <a:t>TRANSITION – even our state fair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496E5C58-75FC-4477-B429-39B2B37148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671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Story – No Hunt/Guns –Wildlife Academy – 29 other officers were sharing stories on the family tradition of firearms and hunting – I wanted to write the same story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/>
              <a:t>While on Patrol – stop at our ranges and I noticed a significant amount were not hunters – I saw shooters were better reflected in the community which I grew up in with being more ethnically diverse and from all walks of life.  Often I would be approached “gun safety” class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/>
              <a:t>I am an advocate for the 2</a:t>
            </a:r>
            <a:r>
              <a:rPr lang="en-US" baseline="30000" dirty="0"/>
              <a:t>nd</a:t>
            </a:r>
            <a:r>
              <a:rPr lang="en-US" dirty="0"/>
              <a:t> Amendment and this was my calling to add to the community the value of firearm safety from the Agency.  Throughout this opportunity to help make decisions about investing in ranges , I had the opportunity to provide why ranges are important to the Agency.  I don’t have the hunting family tradition, including firearm safety, but throughout my career as a wildlife officer , I knew I wanted to provide a safe learning environment to support the 2</a:t>
            </a:r>
            <a:r>
              <a:rPr lang="en-US" baseline="30000" dirty="0"/>
              <a:t>nd</a:t>
            </a:r>
            <a:r>
              <a:rPr lang="en-US" dirty="0"/>
              <a:t> amendment. </a:t>
            </a:r>
          </a:p>
          <a:p>
            <a:r>
              <a:rPr lang="en-US" b="1" dirty="0"/>
              <a:t>SIGNALING – Wildlife agencies pride themselves on staff having an important connection to our mission to conserve wildlife resources.  In Ohio this is found in our Strat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E5C58-75FC-4477-B429-39B2B37148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21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Almost 1 million people attend the Ohio State Fair – we built a shooting and archery range Creating awareness trial</a:t>
            </a:r>
          </a:p>
          <a:p>
            <a:r>
              <a:rPr lang="en-US" b="1" dirty="0"/>
              <a:t>Youth programming and support needs to part of our system - PARTNERSHIPS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496E5C58-75FC-4477-B429-39B2B37148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0024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4-H Shooting Sports as Jon </a:t>
            </a:r>
            <a:r>
              <a:rPr lang="en-US" dirty="0" err="1"/>
              <a:t>Zinnel</a:t>
            </a:r>
            <a:r>
              <a:rPr lang="en-US" dirty="0"/>
              <a:t>  </a:t>
            </a:r>
          </a:p>
          <a:p>
            <a:r>
              <a:rPr lang="en-US" b="1" dirty="0"/>
              <a:t>Fish and Wildlife Relevancy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B2568-8521-46DE-A686-ACA0C18C9C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12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new audiences that we have not historically focused on   Unprecedented opportunity to implement the Roadmap in a meaningful way</a:t>
            </a:r>
          </a:p>
          <a:p>
            <a:r>
              <a:rPr lang="en-US" b="1" dirty="0"/>
              <a:t>CLOSING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496E5C58-75FC-4477-B429-39B2B37148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1241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closing Shooting ranges Calls to action </a:t>
            </a:r>
          </a:p>
          <a:p>
            <a:r>
              <a:rPr lang="en-US" b="1" dirty="0"/>
              <a:t>1.Take advantage of the TARMARC 90-10 match by building ranges designed for engagement  </a:t>
            </a:r>
          </a:p>
          <a:p>
            <a:r>
              <a:rPr lang="en-US" b="1" dirty="0"/>
              <a:t>2. We should offer specific outreach for shooting sports outside of the role firearms play for hunting.    </a:t>
            </a:r>
          </a:p>
          <a:p>
            <a:r>
              <a:rPr lang="en-US" b="1" dirty="0"/>
              <a:t>3. Shooting Sports are a gateway into increasing our relevancy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E5C58-75FC-4477-B429-39B2B37148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31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B2568-8521-46DE-A686-ACA0C18C9C8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71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Wildlife Agencies have many facets for us as staff to connect with our mission – hunt/wildlife diversity Angling/Trapping</a:t>
            </a:r>
          </a:p>
          <a:p>
            <a:r>
              <a:rPr lang="en-US" dirty="0"/>
              <a:t>Shooting sports was my way to identify with the agency, but it was not as highly visible within my agency</a:t>
            </a:r>
          </a:p>
          <a:p>
            <a:r>
              <a:rPr lang="en-US" b="1" dirty="0"/>
              <a:t>Why this is important – as we talk about relevancy for Wildlife Agencies our range systems can play a key component to a historically neglected and growing customer base</a:t>
            </a:r>
          </a:p>
          <a:p>
            <a:r>
              <a:rPr lang="en-US" b="1" dirty="0"/>
              <a:t>TRANSITION – Where does this fit within our agency value system?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E5C58-75FC-4477-B429-39B2B37148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3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Yet the right to Own and Use Firearms is identified as one of our Core values</a:t>
            </a:r>
          </a:p>
          <a:p>
            <a:r>
              <a:rPr lang="en-US" dirty="0"/>
              <a:t>Why this is important – as we talk about relevancy for Wildlife Agencies our range systems can play a key component to a historically neglected and growing customer base</a:t>
            </a:r>
          </a:p>
          <a:p>
            <a:r>
              <a:rPr lang="en-US" b="1" dirty="0"/>
              <a:t>TRANSITION - Please allow me to share my thoughts on how Range Development and Grants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E5C58-75FC-4477-B429-39B2B37148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36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TRANSITION – The North American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496E5C58-75FC-4477-B429-39B2B37148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160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– cycle of success is not recognizing Recreational Shooting which includes firearms and archery equipment EVEN internally we are not recognizing the contribution from shooting sports</a:t>
            </a:r>
          </a:p>
          <a:p>
            <a:r>
              <a:rPr lang="en-US" b="1" dirty="0"/>
              <a:t>TRANSITION – Because the contribution from the shooting sports is the primary supporter of The North American Funding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496E5C58-75FC-4477-B429-39B2B37148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1634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2008 PR excise tax primary from Firearms Ammunition and Archery that support </a:t>
            </a:r>
            <a:r>
              <a:rPr lang="en-US" b="1" dirty="0"/>
              <a:t>Wildlife Conservation is up by 214%</a:t>
            </a:r>
            <a:r>
              <a:rPr lang="en-US" dirty="0"/>
              <a:t> </a:t>
            </a:r>
            <a:r>
              <a:rPr lang="en-US" u="sng" dirty="0"/>
              <a:t>As HUNTING PARTICIPATION HAS DECLINED</a:t>
            </a:r>
          </a:p>
          <a:p>
            <a:r>
              <a:rPr lang="en-US" dirty="0"/>
              <a:t>WHY THIS IS IMPORTANT TRANSITION</a:t>
            </a:r>
            <a:r>
              <a:rPr lang="en-US" b="1" dirty="0"/>
              <a:t>: However the question is being asked, especially by the Industry, ARE STATE AGENCIES expanding opportunities with this funding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496E5C58-75FC-4477-B429-39B2B37148E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7037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many of those years, the lack of understanding of this funding model was swept aside as a minor issue for state fish and wildlife agencies. </a:t>
            </a:r>
            <a:r>
              <a:rPr lang="en-US" b="1" dirty="0"/>
              <a:t>We had the same conversations every DNR has had – what is our role in shooting sports – OUR RANGES DID NOT REFLECT COMMITMENT TO THE SHOOTING SPORTS</a:t>
            </a:r>
          </a:p>
          <a:p>
            <a:r>
              <a:rPr lang="en-US" b="1" dirty="0"/>
              <a:t>Wildlife Restoration Act is the primary </a:t>
            </a:r>
            <a:r>
              <a:rPr lang="en-US" b="1"/>
              <a:t>funding mechanism </a:t>
            </a:r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E5C58-75FC-4477-B429-39B2B37148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40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Recognition that the wildlife restoration Act, as known as P-R Act, was not enough to meet the expectations from Recreational Shooters</a:t>
            </a:r>
          </a:p>
          <a:p>
            <a:r>
              <a:rPr lang="en-US" b="1" dirty="0"/>
              <a:t>TAR-MARK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B2568-8521-46DE-A686-ACA0C18C9C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62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indau\Documents\PowerPoint Proof\PowerPoint Proof\POWERPOINT Set 2 BLANK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19600"/>
            <a:ext cx="7772400" cy="719862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57800"/>
            <a:ext cx="64008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0" y="6172200"/>
            <a:ext cx="6096000" cy="609600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109052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84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windau\Documents\PowerPoint Proof\PowerPoint Proof\POWERPOINT Set 2 BLANK4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71800" y="6172200"/>
            <a:ext cx="6172200" cy="609600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edit Contact Info</a:t>
            </a:r>
          </a:p>
        </p:txBody>
      </p:sp>
    </p:spTree>
    <p:extLst>
      <p:ext uri="{BB962C8B-B14F-4D97-AF65-F5344CB8AC3E}">
        <p14:creationId xmlns:p14="http://schemas.microsoft.com/office/powerpoint/2010/main" val="754965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indau\Documents\PowerPoint Proof\PowerPoint Proof\POWERPOINT Set 3 BLANK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914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304800" y="6248400"/>
            <a:ext cx="6096000" cy="45720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5562600"/>
            <a:ext cx="6096000" cy="60960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23137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indau\Documents\PowerPoint Proof\PowerPoint Proof\POWERPOINT Set 3 BLANK3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2" descr="C:\Users\windau\Documents\PowerPoint Proof\PowerPoint Proof\POWERPOINT Set 3 BLANK4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39"/>
          <a:stretch/>
        </p:blipFill>
        <p:spPr bwMode="auto">
          <a:xfrm>
            <a:off x="0" y="6462944"/>
            <a:ext cx="9144000" cy="39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66244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indau\Documents\PowerPoint Proof\PowerPoint Proof\POWERPOINT Set 3 BLANK3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2" descr="C:\Users\windau\Documents\PowerPoint Proof\PowerPoint Proof\POWERPOINT Set 3 BLANK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4"/>
          <a:stretch/>
        </p:blipFill>
        <p:spPr bwMode="auto">
          <a:xfrm>
            <a:off x="0" y="6063448"/>
            <a:ext cx="9144000" cy="79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30677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ndau\Documents\PowerPoint Proof\PowerPoint Proof\POWERPOINT Set 3 BLANK3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85545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indau\Documents\PowerPoint Proof\PowerPoint Proof\POWERPOINT Set 3 BLANK3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30382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indau\Documents\PowerPoint Proof\PowerPoint Proof\POWERPOINT Set 3 BLANK3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122" name="Picture 2" descr="C:\Users\windau\Documents\PowerPoint Proof\PowerPoint Proof\POWERPOINT Set 3 BLANK4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41466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o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windau\Documents\PowerPoint Proof\PowerPoint Proof\POWERPOINT Set 3 BLANK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238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403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ndau\Documents\PowerPoint Proof\PowerPoint Proof\POWERPOINT Set 2 BLANK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221" y="228600"/>
            <a:ext cx="8229600" cy="68580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26" name="Picture 2" descr="C:\Users\windau\Documents\PowerPoint Proof\PowerPoint Proof\POWERPOINT Set 3 BLANK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03"/>
          <a:stretch/>
        </p:blipFill>
        <p:spPr bwMode="auto">
          <a:xfrm>
            <a:off x="0" y="6090082"/>
            <a:ext cx="9144000" cy="76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27218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windau\Documents\PowerPoint Proof\PowerPoint Proof\POWERPOINT Set 3 BLANK5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638800"/>
            <a:ext cx="6400800" cy="914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Contact Info</a:t>
            </a:r>
          </a:p>
        </p:txBody>
      </p:sp>
    </p:spTree>
    <p:extLst>
      <p:ext uri="{BB962C8B-B14F-4D97-AF65-F5344CB8AC3E}">
        <p14:creationId xmlns:p14="http://schemas.microsoft.com/office/powerpoint/2010/main" val="421523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ndau\Documents\PowerPoint Proof\PowerPoint Proof\POWERPOINT Set 2 BLANK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221" y="228600"/>
            <a:ext cx="8229600" cy="68580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6168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indau\Documents\PowerPoint Proof\PowerPoint Proof\POWERPOINT Set 2 BLANK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68580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146" name="Picture 2" descr="C:\Users\windau\Documents\PowerPoint Proof\PowerPoint Proof\POWERPOINT Set 2 BLANK3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45"/>
          <a:stretch/>
        </p:blipFill>
        <p:spPr bwMode="auto">
          <a:xfrm>
            <a:off x="0" y="6374166"/>
            <a:ext cx="9144000" cy="48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133600" y="6400800"/>
            <a:ext cx="7010400" cy="381000"/>
          </a:xfrm>
        </p:spPr>
        <p:txBody>
          <a:bodyPr>
            <a:no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Footer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00801"/>
            <a:ext cx="2057400" cy="381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212983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Two content,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windau\Documents\PowerPoint Proof\PowerPoint Proof\POWERPOINT Set 2 BLANK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68580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800600"/>
          </a:xfrm>
        </p:spPr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800600"/>
          </a:xfrm>
        </p:spPr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2" descr="C:\Users\windau\Documents\PowerPoint Proof\PowerPoint Proof\POWERPOINT Set 3 BLANK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03"/>
          <a:stretch/>
        </p:blipFill>
        <p:spPr bwMode="auto">
          <a:xfrm>
            <a:off x="0" y="6090082"/>
            <a:ext cx="9144000" cy="76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065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windau\Documents\PowerPoint Proof\PowerPoint Proof\POWERPOINT Set 2 BLANK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68580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06963"/>
          </a:xfrm>
        </p:spPr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7112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ntent,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windau\Documents\PowerPoint Proof\PowerPoint Proof\POWERPOINT Set 2 BLANK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68580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06963"/>
          </a:xfrm>
        </p:spPr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2" descr="C:\Users\windau\Documents\PowerPoint Proof\PowerPoint Proof\POWERPOINT Set 2 BLANK3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45"/>
          <a:stretch/>
        </p:blipFill>
        <p:spPr bwMode="auto">
          <a:xfrm>
            <a:off x="0" y="6374166"/>
            <a:ext cx="9144000" cy="48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2133600" y="6400799"/>
            <a:ext cx="7010400" cy="457199"/>
          </a:xfrm>
        </p:spPr>
        <p:txBody>
          <a:bodyPr/>
          <a:lstStyle>
            <a:lvl1pPr marL="0" indent="0" algn="r">
              <a:buNone/>
              <a:defRPr sz="2000" b="0"/>
            </a:lvl1pPr>
          </a:lstStyle>
          <a:p>
            <a:pPr lvl="0"/>
            <a:r>
              <a:rPr lang="en-US" dirty="0"/>
              <a:t>Click to edit Footer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00800"/>
            <a:ext cx="2057400" cy="381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375237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2" descr="C:\Users\windau\Documents\PowerPoint Proof\PowerPoint Proof\POWERPOINT Set 3 BLANK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03"/>
          <a:stretch/>
        </p:blipFill>
        <p:spPr bwMode="auto">
          <a:xfrm>
            <a:off x="0" y="6090082"/>
            <a:ext cx="9144000" cy="76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160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windau\Documents\PowerPoint Proof\PowerPoint Proof\POWERPOINT Set 2 BLANK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45"/>
          <a:stretch/>
        </p:blipFill>
        <p:spPr bwMode="auto">
          <a:xfrm>
            <a:off x="0" y="6374166"/>
            <a:ext cx="9144000" cy="48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00801"/>
            <a:ext cx="2057400" cy="381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133600" y="6400800"/>
            <a:ext cx="7010400" cy="381000"/>
          </a:xfrm>
        </p:spPr>
        <p:txBody>
          <a:bodyPr>
            <a:no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Footer</a:t>
            </a:r>
          </a:p>
        </p:txBody>
      </p:sp>
    </p:spTree>
    <p:extLst>
      <p:ext uri="{BB962C8B-B14F-4D97-AF65-F5344CB8AC3E}">
        <p14:creationId xmlns:p14="http://schemas.microsoft.com/office/powerpoint/2010/main" val="396265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00800"/>
            <a:ext cx="20574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C280FA9-7FEA-4807-9C23-6BD0EA302D59}" type="datetimeFigureOut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0" y="6400800"/>
            <a:ext cx="70104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3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60" r:id="rId4"/>
    <p:sldLayoutId id="2147483665" r:id="rId5"/>
    <p:sldLayoutId id="2147483652" r:id="rId6"/>
    <p:sldLayoutId id="2147483666" r:id="rId7"/>
    <p:sldLayoutId id="2147483664" r:id="rId8"/>
    <p:sldLayoutId id="2147483661" r:id="rId9"/>
    <p:sldLayoutId id="2147483655" r:id="rId10"/>
    <p:sldLayoutId id="214748366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75B6C-3503-40A8-BD6B-ED5FDE2AE1A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6261D-FDCA-420C-BE78-B5622B8CB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3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Range Grants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Wildlife Restoration Funding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Peter Novotny, Assistant Chief</a:t>
            </a:r>
          </a:p>
        </p:txBody>
      </p:sp>
    </p:spTree>
    <p:extLst>
      <p:ext uri="{BB962C8B-B14F-4D97-AF65-F5344CB8AC3E}">
        <p14:creationId xmlns:p14="http://schemas.microsoft.com/office/powerpoint/2010/main" val="2566105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BBC0-93CB-882A-F9FC-0B2ED8467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Tar-Mark Act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5D0A5-AE31-612B-6FAF-A62A31EDA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066" y="1143001"/>
            <a:ext cx="4812728" cy="3886200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Target Practice and Marksmanship Training Support Act 2019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Land Acquisition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“construction and expansion of public target ranges…”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Increased use and participation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“90/10/5”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BCA71A-92F5-E310-A437-E13166333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7"/>
          <a:stretch/>
        </p:blipFill>
        <p:spPr>
          <a:xfrm>
            <a:off x="353043" y="1143001"/>
            <a:ext cx="3644868" cy="236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C25756-33FE-824A-394B-BEC0535459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5710809"/>
            <a:ext cx="3772748" cy="748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68CA9-2A8B-7504-CCF8-E6470F5CA9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659"/>
          <a:stretch/>
        </p:blipFill>
        <p:spPr>
          <a:xfrm>
            <a:off x="353043" y="3711836"/>
            <a:ext cx="3658631" cy="2634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2222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3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76B9FF-38AD-4B41-8681-E985D1819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11"/>
          <a:stretch/>
        </p:blipFill>
        <p:spPr>
          <a:xfrm>
            <a:off x="265573" y="320040"/>
            <a:ext cx="8610568" cy="4305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" name="Rectangle 45">
            <a:extLst>
              <a:ext uri="{FF2B5EF4-FFF2-40B4-BE49-F238E27FC236}">
                <a16:creationId xmlns:a16="http://schemas.microsoft.com/office/drawing/2014/main" id="{FA3CD3A3-D3C1-4567-BEC0-3A50E9A3A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62C5-F32F-41FC-9820-795424403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10912"/>
            <a:ext cx="2167128" cy="13441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Tar-Mark Act 2019</a:t>
            </a:r>
            <a:endParaRPr lang="en-US" sz="1800" kern="1200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56D13EF-D431-4D0F-BFFC-1B5A686F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BF7A3-A688-4007-88E4-12ACABD1E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982" y="5010912"/>
            <a:ext cx="5232654" cy="13441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</a:pPr>
            <a:r>
              <a:rPr lang="en-US" sz="1300" dirty="0">
                <a:solidFill>
                  <a:schemeClr val="bg1"/>
                </a:solidFill>
              </a:rPr>
              <a:t>Up to 10% of a State’s WR funds</a:t>
            </a:r>
          </a:p>
          <a:p>
            <a:pPr marL="285750" indent="-228600">
              <a:lnSpc>
                <a:spcPct val="90000"/>
              </a:lnSpc>
            </a:pPr>
            <a:r>
              <a:rPr lang="en-US" sz="1300" dirty="0">
                <a:solidFill>
                  <a:schemeClr val="bg1"/>
                </a:solidFill>
              </a:rPr>
              <a:t>Mobile target ranges</a:t>
            </a:r>
          </a:p>
          <a:p>
            <a:pPr marL="285750" indent="-228600">
              <a:lnSpc>
                <a:spcPct val="90000"/>
              </a:lnSpc>
            </a:pPr>
            <a:r>
              <a:rPr lang="en-US" sz="1300" dirty="0">
                <a:solidFill>
                  <a:schemeClr val="bg1"/>
                </a:solidFill>
              </a:rPr>
              <a:t>Utilize Federal lands</a:t>
            </a:r>
          </a:p>
          <a:p>
            <a:pPr marL="285750" indent="-228600">
              <a:lnSpc>
                <a:spcPct val="90000"/>
              </a:lnSpc>
            </a:pPr>
            <a:r>
              <a:rPr lang="en-US" sz="1300" dirty="0">
                <a:solidFill>
                  <a:schemeClr val="bg1"/>
                </a:solidFill>
              </a:rPr>
              <a:t>Staffing </a:t>
            </a:r>
          </a:p>
          <a:p>
            <a:pPr marL="285750" indent="-228600">
              <a:lnSpc>
                <a:spcPct val="90000"/>
              </a:lnSpc>
            </a:pPr>
            <a:r>
              <a:rPr lang="en-US" sz="1300" dirty="0">
                <a:solidFill>
                  <a:schemeClr val="bg1"/>
                </a:solidFill>
              </a:rPr>
              <a:t>Operations and maintenance activities and some enhancements still need 75% Federal Share</a:t>
            </a:r>
          </a:p>
        </p:txBody>
      </p:sp>
    </p:spTree>
    <p:extLst>
      <p:ext uri="{BB962C8B-B14F-4D97-AF65-F5344CB8AC3E}">
        <p14:creationId xmlns:p14="http://schemas.microsoft.com/office/powerpoint/2010/main" val="779422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EA7277-888C-428F-83EF-AA9B6EDA7CD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007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5DF048-7B56-4F09-A498-7A6BFCBE9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3572"/>
          <a:stretch/>
        </p:blipFill>
        <p:spPr>
          <a:xfrm>
            <a:off x="1295400" y="0"/>
            <a:ext cx="6935764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6219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2A711F-4BEF-914F-FA49-19C1F22A1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70" y="1166133"/>
            <a:ext cx="7328086" cy="4853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E4BA31-1516-778A-1C86-7BEF6FEA1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70" y="6200013"/>
            <a:ext cx="3087951" cy="613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F3C7C6-5007-1B70-A819-D61ED93DA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527" y="4495800"/>
            <a:ext cx="1146457" cy="804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CD3E42-4233-FAC1-A4FE-92AF24D4BC0E}"/>
              </a:ext>
            </a:extLst>
          </p:cNvPr>
          <p:cNvSpPr txBox="1"/>
          <p:nvPr/>
        </p:nvSpPr>
        <p:spPr>
          <a:xfrm>
            <a:off x="1143000" y="457200"/>
            <a:ext cx="671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233 New Ranges from Tar-Mark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057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58EA06C-ECA0-0AFA-24FC-FFA944119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78"/>
          <a:stretch/>
        </p:blipFill>
        <p:spPr>
          <a:xfrm>
            <a:off x="679451" y="1158939"/>
            <a:ext cx="7328086" cy="4806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E4BA31-1516-778A-1C86-7BEF6FEA1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70" y="6200013"/>
            <a:ext cx="3087951" cy="613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F3C7C6-5007-1B70-A819-D61ED93DA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4572000"/>
            <a:ext cx="1146457" cy="804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CD3E42-4233-FAC1-A4FE-92AF24D4BC0E}"/>
              </a:ext>
            </a:extLst>
          </p:cNvPr>
          <p:cNvSpPr txBox="1"/>
          <p:nvPr/>
        </p:nvSpPr>
        <p:spPr>
          <a:xfrm>
            <a:off x="1143000" y="457200"/>
            <a:ext cx="671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856 Ranges supported by WR Funds</a:t>
            </a:r>
          </a:p>
        </p:txBody>
      </p:sp>
    </p:spTree>
    <p:extLst>
      <p:ext uri="{BB962C8B-B14F-4D97-AF65-F5344CB8AC3E}">
        <p14:creationId xmlns:p14="http://schemas.microsoft.com/office/powerpoint/2010/main" val="3516167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46D594-4A2F-3FB8-1460-64D5BF157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1E9FB-BBAA-277F-A5E6-5D2D53779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" y="2462202"/>
            <a:ext cx="9144000" cy="439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11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bench, ground&#10;&#10;Description automatically generated">
            <a:extLst>
              <a:ext uri="{FF2B5EF4-FFF2-40B4-BE49-F238E27FC236}">
                <a16:creationId xmlns:a16="http://schemas.microsoft.com/office/drawing/2014/main" id="{28EEA51B-847E-4483-815C-07693E0E0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1570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35728D-129B-45AB-8E11-78B1E53B8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41" y="609599"/>
            <a:ext cx="8265459" cy="3368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ECE0E-2E22-41E1-B916-7464FAA3A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085904"/>
            <a:ext cx="2895600" cy="2171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picture containing person, outdoor, weapon, object&#10;&#10;Description automatically generated">
            <a:extLst>
              <a:ext uri="{FF2B5EF4-FFF2-40B4-BE49-F238E27FC236}">
                <a16:creationId xmlns:a16="http://schemas.microsoft.com/office/drawing/2014/main" id="{489B8EAF-5F00-4BB7-8CE3-25E6095C3C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05520"/>
            <a:ext cx="3202574" cy="213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4959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562794-3748-4935-B6A3-AA2E4288E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16" r="4663" b="5"/>
          <a:stretch/>
        </p:blipFill>
        <p:spPr>
          <a:xfrm>
            <a:off x="480957" y="643467"/>
            <a:ext cx="3009765" cy="2702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DD0452-1416-4389-8ED9-1355211D2E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27" r="2372"/>
          <a:stretch/>
        </p:blipFill>
        <p:spPr>
          <a:xfrm>
            <a:off x="482600" y="3509433"/>
            <a:ext cx="3008122" cy="2705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3F257F-464F-4EDF-A298-6D67FA2A44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96" t="1489" r="21352" b="26626"/>
          <a:stretch/>
        </p:blipFill>
        <p:spPr>
          <a:xfrm>
            <a:off x="3613921" y="1343658"/>
            <a:ext cx="5047479" cy="4004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8732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EA7277-888C-428F-83EF-AA9B6EDA7CD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19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916F98C1-86AA-4760-B3D3-1890E01EC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6761" y="524274"/>
            <a:ext cx="3099167" cy="2324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991307-E7C1-4CA0-8121-60B144A31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4" y="4234323"/>
            <a:ext cx="4353255" cy="1893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A027E-EAC7-4EF6-9F21-B48A80988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925" y="321734"/>
            <a:ext cx="3930273" cy="6069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201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A9A86-F6DF-2F7C-D715-4A0D5443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13EA-FB44-3CC7-A2FD-C5BF6F83B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165621"/>
            <a:ext cx="3733800" cy="4754563"/>
          </a:xfrm>
        </p:spPr>
        <p:txBody>
          <a:bodyPr/>
          <a:lstStyle/>
          <a:p>
            <a:r>
              <a:rPr lang="en-US" dirty="0"/>
              <a:t>State Wildlife Agencies are recognizing the value of recreational shooters</a:t>
            </a:r>
          </a:p>
          <a:p>
            <a:r>
              <a:rPr lang="en-US" dirty="0"/>
              <a:t>Youth Opportunities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B5B4A-8248-3671-0C14-575F341EB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" y="992347"/>
            <a:ext cx="4237764" cy="3178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DB2178-926B-656F-D182-9FF33B230A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76" t="28631" r="15474" b="12691"/>
          <a:stretch/>
        </p:blipFill>
        <p:spPr>
          <a:xfrm>
            <a:off x="71223" y="4248618"/>
            <a:ext cx="4237764" cy="2171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932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15C5F-0351-46FF-AD5B-7C47E93F9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28" y="1905000"/>
            <a:ext cx="2819400" cy="119785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kern="1200" dirty="0"/>
              <a:t>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43752-3094-4011-9454-21DA758C0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484" y="3448050"/>
            <a:ext cx="2532888" cy="1757433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900" kern="1200" dirty="0">
                <a:solidFill>
                  <a:schemeClr val="bg1"/>
                </a:solidFill>
              </a:rPr>
              <a:t>Range access are an important bridge for Recreational Shooters to State Wildlife Agencies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F59D55-DCF7-438F-9FFA-404AB63D4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887" y="0"/>
            <a:ext cx="5714113" cy="7325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862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wooden&#10;&#10;Description automatically generated">
            <a:extLst>
              <a:ext uri="{FF2B5EF4-FFF2-40B4-BE49-F238E27FC236}">
                <a16:creationId xmlns:a16="http://schemas.microsoft.com/office/drawing/2014/main" id="{2DF0A8A5-4D71-46AB-84A4-7C1D69020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AEE3CE-77DD-474E-B2C2-6874E4AED662}"/>
              </a:ext>
            </a:extLst>
          </p:cNvPr>
          <p:cNvSpPr txBox="1"/>
          <p:nvPr/>
        </p:nvSpPr>
        <p:spPr>
          <a:xfrm>
            <a:off x="1714948" y="1293746"/>
            <a:ext cx="5714104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Tar-Mark funding is important for Range Development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8981F-AD83-444C-8703-32EAACBAB4A6}"/>
              </a:ext>
            </a:extLst>
          </p:cNvPr>
          <p:cNvSpPr txBox="1"/>
          <p:nvPr/>
        </p:nvSpPr>
        <p:spPr>
          <a:xfrm>
            <a:off x="1714948" y="2217618"/>
            <a:ext cx="5714104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Ranges offer o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pportunitie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to increase Relevancy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74DCA-1476-4854-AEF1-D082A5EF1294}"/>
              </a:ext>
            </a:extLst>
          </p:cNvPr>
          <p:cNvSpPr txBox="1"/>
          <p:nvPr/>
        </p:nvSpPr>
        <p:spPr>
          <a:xfrm>
            <a:off x="1714948" y="646873"/>
            <a:ext cx="5714104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Recreational shooting funds Wildlife Conservation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01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264D3-828F-4928-4D36-D51EF1EBD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D660F-D44E-D8B9-F8BC-20E817955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Peter.Novotny@DNR.Ohio.gov</a:t>
            </a:r>
          </a:p>
        </p:txBody>
      </p:sp>
    </p:spTree>
    <p:extLst>
      <p:ext uri="{BB962C8B-B14F-4D97-AF65-F5344CB8AC3E}">
        <p14:creationId xmlns:p14="http://schemas.microsoft.com/office/powerpoint/2010/main" val="3647286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69173-6554-4BD4-ACC1-C83A1E279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5221" y="1"/>
            <a:ext cx="10099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73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AF88D8-74DF-4CB1-879C-A19D769A6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576"/>
            <a:ext cx="9144000" cy="62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60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2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72944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BE780-F67B-4E71-972D-352D75801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80" y="640081"/>
            <a:ext cx="2711920" cy="278891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200" dirty="0"/>
              <a:t>Wildlife Restoration Funding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722924-B66B-47D0-AB4B-253DCA7F5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80" y="4032091"/>
            <a:ext cx="2532888" cy="1757433"/>
          </a:xfrm>
          <a:noFill/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900" dirty="0">
                <a:solidFill>
                  <a:schemeClr val="bg1"/>
                </a:solidFill>
              </a:rPr>
              <a:t>Firearm, Ammunition and Archery industry contributed $1.1 Billion to Wildlife Conservation in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013579-CF56-4036-977D-4CFBB50D4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7"/>
          <a:stretch/>
        </p:blipFill>
        <p:spPr>
          <a:xfrm>
            <a:off x="3490722" y="10"/>
            <a:ext cx="565327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0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D8BED4-A31A-4795-8E43-EB1EB25054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9000"/>
          </a:blip>
          <a:stretch>
            <a:fillRect/>
          </a:stretch>
        </p:blipFill>
        <p:spPr>
          <a:xfrm>
            <a:off x="-228600" y="-6275"/>
            <a:ext cx="10282607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91F871-BBF4-49D6-88E8-D47D6DEC27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>
            <a:off x="-242047" y="-12551"/>
            <a:ext cx="3101437" cy="2298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99B1F6-9CB1-4495-BE16-A55A7D81A8C2}"/>
              </a:ext>
            </a:extLst>
          </p:cNvPr>
          <p:cNvSpPr txBox="1"/>
          <p:nvPr/>
        </p:nvSpPr>
        <p:spPr>
          <a:xfrm>
            <a:off x="-242047" y="5780782"/>
            <a:ext cx="10296054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$3 Million per day is invested in Wildlife Conservation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47423F7-B79E-429D-A840-CA53FB31C694}"/>
              </a:ext>
            </a:extLst>
          </p:cNvPr>
          <p:cNvSpPr/>
          <p:nvPr/>
        </p:nvSpPr>
        <p:spPr>
          <a:xfrm>
            <a:off x="1600200" y="152400"/>
            <a:ext cx="1196437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12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9EECDB-4981-4DC9-924E-2198946627FB}"/>
              </a:ext>
            </a:extLst>
          </p:cNvPr>
          <p:cNvSpPr txBox="1"/>
          <p:nvPr/>
        </p:nvSpPr>
        <p:spPr>
          <a:xfrm>
            <a:off x="457200" y="4385066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Almost 3 out of every 4 dollars for Wildlife Conservation is Funded by Recreational Shooting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E7317-F31C-4399-BB67-BD6AD31F2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6" r="1" b="4542"/>
          <a:stretch/>
        </p:blipFill>
        <p:spPr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FF3088-556A-4E03-A485-8FC115D286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33" r="-1" b="9535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969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321432-BB8D-4DC3-8DFF-BEF23D6B45A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56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0EF1D-FACB-C034-0089-62B3F6EE5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Wildlife Restoration Act 1937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C4981-25C3-C5AC-F408-5E99760AB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0" y="1295400"/>
            <a:ext cx="4800600" cy="4419600"/>
          </a:xfrm>
        </p:spPr>
        <p:txBody>
          <a:bodyPr>
            <a:normAutofit/>
          </a:bodyPr>
          <a:lstStyle/>
          <a:p>
            <a:r>
              <a:rPr lang="en-US" sz="2800" dirty="0"/>
              <a:t>Target ranges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Operations and Maintenance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Land Acquisition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Range Development and Enhancement</a:t>
            </a:r>
          </a:p>
          <a:p>
            <a:r>
              <a:rPr lang="en-US" sz="2800" dirty="0"/>
              <a:t>Hunter Education use</a:t>
            </a:r>
          </a:p>
          <a:p>
            <a:r>
              <a:rPr lang="en-US" sz="2800" dirty="0"/>
              <a:t>75% Federal Share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CE798-ABE3-2AC5-7B81-578FABDDE2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4" r="37468" b="-2"/>
          <a:stretch/>
        </p:blipFill>
        <p:spPr>
          <a:xfrm>
            <a:off x="152400" y="1066800"/>
            <a:ext cx="3317257" cy="5240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5580524"/>
      </p:ext>
    </p:extLst>
  </p:cSld>
  <p:clrMapOvr>
    <a:masterClrMapping/>
  </p:clrMapOvr>
</p:sld>
</file>

<file path=ppt/theme/theme1.xml><?xml version="1.0" encoding="utf-8"?>
<a:theme xmlns:a="http://schemas.openxmlformats.org/drawingml/2006/main" name="DOW Them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D98AF74FE0B4A89508E66A217D6D2" ma:contentTypeVersion="13" ma:contentTypeDescription="Create a new document." ma:contentTypeScope="" ma:versionID="b56fb1f5fee96be731875829c5d30093">
  <xsd:schema xmlns:xsd="http://www.w3.org/2001/XMLSchema" xmlns:xs="http://www.w3.org/2001/XMLSchema" xmlns:p="http://schemas.microsoft.com/office/2006/metadata/properties" xmlns:ns2="650b242b-e381-4b77-886e-543c4678da09" xmlns:ns3="2d3be834-5d4c-4e43-a35f-e0a90fe03baf" targetNamespace="http://schemas.microsoft.com/office/2006/metadata/properties" ma:root="true" ma:fieldsID="221a811117b3d3724b8d9b41a5315ee7" ns2:_="" ns3:_="">
    <xsd:import namespace="650b242b-e381-4b77-886e-543c4678da09"/>
    <xsd:import namespace="2d3be834-5d4c-4e43-a35f-e0a90fe03ba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b242b-e381-4b77-886e-543c4678da0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91d6445e-2d5b-45ac-a532-1034da9774a8}" ma:internalName="TaxCatchAll" ma:showField="CatchAllData" ma:web="650b242b-e381-4b77-886e-543c4678da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be834-5d4c-4e43-a35f-e0a90fe03b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546cdec-35b0-46fd-99b1-b7ad91dc8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50b242b-e381-4b77-886e-543c4678da09">N5JE6DDA5D23-2086242889-295358</_dlc_DocId>
    <_dlc_DocIdUrl xmlns="650b242b-e381-4b77-886e-543c4678da09">
      <Url>https://midwayusafoundation.sharepoint.com/sites/Programs/_layouts/15/DocIdRedir.aspx?ID=N5JE6DDA5D23-2086242889-295358</Url>
      <Description>N5JE6DDA5D23-2086242889-295358</Description>
    </_dlc_DocIdUrl>
    <TaxCatchAll xmlns="650b242b-e381-4b77-886e-543c4678da09" xsi:nil="true"/>
    <lcf76f155ced4ddcb4097134ff3c332f xmlns="2d3be834-5d4c-4e43-a35f-e0a90fe03ba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05CCBF-EAEE-40F7-8349-45290BE5E286}"/>
</file>

<file path=customXml/itemProps2.xml><?xml version="1.0" encoding="utf-8"?>
<ds:datastoreItem xmlns:ds="http://schemas.openxmlformats.org/officeDocument/2006/customXml" ds:itemID="{AD570B73-2AB3-4C3F-A27D-6A57238B662F}"/>
</file>

<file path=customXml/itemProps3.xml><?xml version="1.0" encoding="utf-8"?>
<ds:datastoreItem xmlns:ds="http://schemas.openxmlformats.org/officeDocument/2006/customXml" ds:itemID="{6E0E98A4-19D6-4F2F-A889-3328F0422ED3}"/>
</file>

<file path=customXml/itemProps4.xml><?xml version="1.0" encoding="utf-8"?>
<ds:datastoreItem xmlns:ds="http://schemas.openxmlformats.org/officeDocument/2006/customXml" ds:itemID="{A38A1148-EC84-4CAA-8D1A-652F50DD057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1050</Words>
  <Application>Microsoft Office PowerPoint</Application>
  <PresentationFormat>On-screen Show (4:3)</PresentationFormat>
  <Paragraphs>108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Tw Cen MT</vt:lpstr>
      <vt:lpstr>DOW Theme 1</vt:lpstr>
      <vt:lpstr>Office Theme</vt:lpstr>
      <vt:lpstr>Range Grants </vt:lpstr>
      <vt:lpstr>PowerPoint Presentation</vt:lpstr>
      <vt:lpstr>PowerPoint Presentation</vt:lpstr>
      <vt:lpstr>PowerPoint Presentation</vt:lpstr>
      <vt:lpstr>Wildlife Restoration Funding</vt:lpstr>
      <vt:lpstr>PowerPoint Presentation</vt:lpstr>
      <vt:lpstr>PowerPoint Presentation</vt:lpstr>
      <vt:lpstr>PowerPoint Presentation</vt:lpstr>
      <vt:lpstr>Wildlife Restoration Act 1937</vt:lpstr>
      <vt:lpstr>Tar-Mark Act 2019</vt:lpstr>
      <vt:lpstr>Tar-Mark Act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Partnerships</vt:lpstr>
      <vt:lpstr>Opportunity</vt:lpstr>
      <vt:lpstr>PowerPoint Presentation</vt:lpstr>
      <vt:lpstr>Thank You</vt:lpstr>
    </vt:vector>
  </TitlesOfParts>
  <Company>Valued Customer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Windau</dc:creator>
  <cp:lastModifiedBy>Novotny, Peter</cp:lastModifiedBy>
  <cp:revision>28</cp:revision>
  <cp:lastPrinted>2022-10-04T15:36:47Z</cp:lastPrinted>
  <dcterms:created xsi:type="dcterms:W3CDTF">2016-12-06T15:18:58Z</dcterms:created>
  <dcterms:modified xsi:type="dcterms:W3CDTF">2022-10-05T16:27:27Z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0x010100EF8D98AF74FE0B4A89508E66A217D6D2</vt:lpwstr>
  </property>
  <property fmtid="{D5CDD505-2E9C-101B-9397-08002B2CF9AE}" pid="3" name="_dlc_DocIdItemGuid">
    <vt:lpwstr>d9092d77-70a6-4cf8-a96b-3402e7a38946</vt:lpwstr>
  </property>
</Properties>
</file>