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7" r:id="rId4"/>
    <p:sldId id="271" r:id="rId5"/>
    <p:sldId id="27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>
      <p:cViewPr varScale="1">
        <p:scale>
          <a:sx n="114" d="100"/>
          <a:sy n="114" d="100"/>
        </p:scale>
        <p:origin x="1272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openxmlformats.org/officeDocument/2006/relationships/customXml" Target="../customXml/item3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openxmlformats.org/officeDocument/2006/relationships/customXml" Target="../customXml/item2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ustomXml" Target="../customXml/item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F03152-8060-46F5-BF43-8B7F89C0D453}" type="datetimeFigureOut">
              <a:rPr lang="en-US" smtClean="0"/>
              <a:pPr/>
              <a:t>10/5/2022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2BC792-C1EC-4D46-B14F-B9FA20C8766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 descr="Slide 1.jpg">
            <a:extLst>
              <a:ext uri="{FF2B5EF4-FFF2-40B4-BE49-F238E27FC236}">
                <a16:creationId xmlns:a16="http://schemas.microsoft.com/office/drawing/2014/main" id="{75495B34-44BB-1490-E2C7-6811E4AFF3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4648200"/>
            <a:ext cx="20574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74B41A5-5DE3-4452-79A4-5C17B60D8BDB}"/>
              </a:ext>
            </a:extLst>
          </p:cNvPr>
          <p:cNvSpPr txBox="1"/>
          <p:nvPr/>
        </p:nvSpPr>
        <p:spPr>
          <a:xfrm>
            <a:off x="1219200" y="457200"/>
            <a:ext cx="7848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Total of $2.2 Million given since 2009 to 96 different range projects</a:t>
            </a:r>
          </a:p>
          <a:p>
            <a:endParaRPr lang="en-US" dirty="0"/>
          </a:p>
          <a:p>
            <a:r>
              <a:rPr lang="en-US" dirty="0"/>
              <a:t>$100,000 a year @ a max of $25,000 a grant – Hope to increase this??</a:t>
            </a:r>
          </a:p>
          <a:p>
            <a:endParaRPr lang="en-US" dirty="0"/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Must be a city or county government / state or federal agency</a:t>
            </a:r>
          </a:p>
          <a:p>
            <a:endParaRPr lang="en-US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50/50 matching basis with 50% of the cost of the project being provided by the applicant and 50% awarded from the NRA Public Range Fund.  In-kind services of labor, materials, and equipment may be considered to provide the applicant’s 50% contribution to the project.</a:t>
            </a:r>
          </a:p>
          <a:p>
            <a:endParaRPr lang="en-US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r>
              <a:rPr lang="en-US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Pittman-Robertson Funds are being used, the applicant’s share will be 90% of the project, with the remaining 10% coming from the NRA Public Range Fund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 descr="Slide 1.jpg">
            <a:extLst>
              <a:ext uri="{FF2B5EF4-FFF2-40B4-BE49-F238E27FC236}">
                <a16:creationId xmlns:a16="http://schemas.microsoft.com/office/drawing/2014/main" id="{DF0E4C4A-797D-D98B-FB6B-86DD691FDF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5105400"/>
            <a:ext cx="2057400" cy="1543050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3506E7C1-5BE4-BAF9-75AB-E8276009D72D}"/>
              </a:ext>
            </a:extLst>
          </p:cNvPr>
          <p:cNvSpPr/>
          <p:nvPr/>
        </p:nvSpPr>
        <p:spPr>
          <a:xfrm>
            <a:off x="457200" y="569118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F5483EA-F6D1-2135-BBA4-47404EF18159}"/>
              </a:ext>
            </a:extLst>
          </p:cNvPr>
          <p:cNvSpPr/>
          <p:nvPr/>
        </p:nvSpPr>
        <p:spPr>
          <a:xfrm>
            <a:off x="457200" y="1084659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8793499-FED7-C8FA-AB97-ED3BD60B32FA}"/>
              </a:ext>
            </a:extLst>
          </p:cNvPr>
          <p:cNvSpPr/>
          <p:nvPr/>
        </p:nvSpPr>
        <p:spPr>
          <a:xfrm>
            <a:off x="457200" y="1600200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F2057E01-470D-92D6-AFA1-74D2132E135F}"/>
              </a:ext>
            </a:extLst>
          </p:cNvPr>
          <p:cNvSpPr/>
          <p:nvPr/>
        </p:nvSpPr>
        <p:spPr>
          <a:xfrm>
            <a:off x="457200" y="2227659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DC570EB-7678-F7A0-135C-A3D77CFE7D6E}"/>
              </a:ext>
            </a:extLst>
          </p:cNvPr>
          <p:cNvSpPr/>
          <p:nvPr/>
        </p:nvSpPr>
        <p:spPr>
          <a:xfrm>
            <a:off x="457200" y="3581400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846922-DDAB-3A41-D9CE-7FC7DC6F3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937418"/>
            <a:ext cx="8686800" cy="4983163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	Applicants for this program must be a 100% NRA membership NRA-Affiliated Club</a:t>
            </a:r>
          </a:p>
          <a:p>
            <a:pPr marL="0" indent="0">
              <a:buNone/>
            </a:pPr>
            <a:endParaRPr lang="en-US" sz="18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	This Range Grant program is limited to $5,000 per applicant per year, and the 	deadline for submission is August 1 annually.</a:t>
            </a:r>
          </a:p>
          <a:p>
            <a:pPr marL="0" indent="0">
              <a:buNone/>
            </a:pPr>
            <a:endParaRPr lang="en-US" sz="18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	Any NRA-affiliated club or association of which </a:t>
            </a:r>
            <a:r>
              <a:rPr lang="en-US" sz="1800" b="1" i="0" u="sng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100%</a:t>
            </a: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 of the club's members are 	also NRA members is eligible to apply for a NRA </a:t>
            </a:r>
            <a:r>
              <a:rPr lang="en-US" sz="1800" b="0" i="1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Range Grant</a:t>
            </a:r>
            <a:r>
              <a:rPr lang="en-US" sz="1800" b="0" i="0" dirty="0">
                <a:solidFill>
                  <a:srgbClr val="201F1E"/>
                </a:solidFill>
                <a:effectLst/>
                <a:latin typeface="Calibri" panose="020F0502020204030204" pitchFamily="34" charset="0"/>
              </a:rPr>
              <a:t>.  Preference will be 	given to recipients of the Gold Medal Club Award. </a:t>
            </a:r>
          </a:p>
          <a:p>
            <a:pPr marL="0" indent="0">
              <a:buNone/>
            </a:pPr>
            <a:endParaRPr lang="en-US" sz="18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01F1E"/>
                </a:solidFill>
                <a:latin typeface="Calibri" panose="020F0502020204030204" pitchFamily="34" charset="0"/>
              </a:rPr>
              <a:t>	About $135,000 is available yearly</a:t>
            </a:r>
          </a:p>
          <a:p>
            <a:pPr marL="0" indent="0">
              <a:buNone/>
            </a:pPr>
            <a:endParaRPr lang="en-US" sz="1800" dirty="0">
              <a:solidFill>
                <a:srgbClr val="201F1E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201F1E"/>
                </a:solidFill>
                <a:latin typeface="Calibri" panose="020F0502020204030204" pitchFamily="34" charset="0"/>
              </a:rPr>
              <a:t>	2022 we gave away $80,000</a:t>
            </a:r>
            <a:endParaRPr lang="en-US" sz="1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5AAFFF-2F5A-6176-1E08-2F8C8DB5DC01}"/>
              </a:ext>
            </a:extLst>
          </p:cNvPr>
          <p:cNvSpPr txBox="1"/>
          <p:nvPr/>
        </p:nvSpPr>
        <p:spPr>
          <a:xfrm>
            <a:off x="0" y="228600"/>
            <a:ext cx="9144000" cy="58477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US" sz="3200" dirty="0"/>
              <a:t>NRA Affiliated Range Services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173E25E8-F9CB-25F6-B365-6EC7B9137FA0}"/>
              </a:ext>
            </a:extLst>
          </p:cNvPr>
          <p:cNvSpPr/>
          <p:nvPr/>
        </p:nvSpPr>
        <p:spPr>
          <a:xfrm>
            <a:off x="457200" y="1600200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1910BE52-F739-88A1-382F-0BC6253DC566}"/>
              </a:ext>
            </a:extLst>
          </p:cNvPr>
          <p:cNvSpPr/>
          <p:nvPr/>
        </p:nvSpPr>
        <p:spPr>
          <a:xfrm>
            <a:off x="499145" y="2254593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A822C99E-1F3B-BEFE-9FE7-019CD13F065E}"/>
              </a:ext>
            </a:extLst>
          </p:cNvPr>
          <p:cNvSpPr/>
          <p:nvPr/>
        </p:nvSpPr>
        <p:spPr>
          <a:xfrm>
            <a:off x="457200" y="3276599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1AAA41C1-5E1A-1870-D107-992F2000DF3E}"/>
              </a:ext>
            </a:extLst>
          </p:cNvPr>
          <p:cNvSpPr/>
          <p:nvPr/>
        </p:nvSpPr>
        <p:spPr>
          <a:xfrm>
            <a:off x="533400" y="4369990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530579F6-4AD4-8787-2835-E757CD62D4AE}"/>
              </a:ext>
            </a:extLst>
          </p:cNvPr>
          <p:cNvSpPr/>
          <p:nvPr/>
        </p:nvSpPr>
        <p:spPr>
          <a:xfrm>
            <a:off x="533400" y="5049551"/>
            <a:ext cx="457200" cy="152400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789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F8D98AF74FE0B4A89508E66A217D6D2" ma:contentTypeVersion="13" ma:contentTypeDescription="Create a new document." ma:contentTypeScope="" ma:versionID="b56fb1f5fee96be731875829c5d30093">
  <xsd:schema xmlns:xsd="http://www.w3.org/2001/XMLSchema" xmlns:xs="http://www.w3.org/2001/XMLSchema" xmlns:p="http://schemas.microsoft.com/office/2006/metadata/properties" xmlns:ns2="650b242b-e381-4b77-886e-543c4678da09" xmlns:ns3="2d3be834-5d4c-4e43-a35f-e0a90fe03baf" targetNamespace="http://schemas.microsoft.com/office/2006/metadata/properties" ma:root="true" ma:fieldsID="221a811117b3d3724b8d9b41a5315ee7" ns2:_="" ns3:_="">
    <xsd:import namespace="650b242b-e381-4b77-886e-543c4678da09"/>
    <xsd:import namespace="2d3be834-5d4c-4e43-a35f-e0a90fe03baf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2:SharedWithUsers" minOccurs="0"/>
                <xsd:element ref="ns2:SharedWithDetail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0b242b-e381-4b77-886e-543c4678da09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17" nillable="true" ma:displayName="Taxonomy Catch All Column" ma:hidden="true" ma:list="{91d6445e-2d5b-45ac-a532-1034da9774a8}" ma:internalName="TaxCatchAll" ma:showField="CatchAllData" ma:web="650b242b-e381-4b77-886e-543c4678da0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3be834-5d4c-4e43-a35f-e0a90fe03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e546cdec-35b0-46fd-99b1-b7ad91dc8b6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3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EC3892F-C503-4B63-872D-1E335C7B2A2A}"/>
</file>

<file path=customXml/itemProps2.xml><?xml version="1.0" encoding="utf-8"?>
<ds:datastoreItem xmlns:ds="http://schemas.openxmlformats.org/officeDocument/2006/customXml" ds:itemID="{864EC039-847F-4D57-9B73-0E55B573AAEC}"/>
</file>

<file path=customXml/itemProps3.xml><?xml version="1.0" encoding="utf-8"?>
<ds:datastoreItem xmlns:ds="http://schemas.openxmlformats.org/officeDocument/2006/customXml" ds:itemID="{EE902048-198F-4800-9564-4B074DD18194}"/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224</Words>
  <Application>Microsoft Office PowerPoint</Application>
  <PresentationFormat>On-screen Show (4:3)</PresentationFormat>
  <Paragraphs>20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jgreene</dc:creator>
  <cp:lastModifiedBy>Peter Churchbourne</cp:lastModifiedBy>
  <cp:revision>13</cp:revision>
  <dcterms:created xsi:type="dcterms:W3CDTF">2014-08-13T13:52:26Z</dcterms:created>
  <dcterms:modified xsi:type="dcterms:W3CDTF">2022-10-05T12:47:59Z</dcterms:modified>
</cp:coreProperties>
</file>