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modernComment_106_426CD614.xml" ContentType="application/vnd.ms-powerpoint.comments+xml"/>
  <Override PartName="/ppt/comments/modernComment_107_9243C6CB.xml" ContentType="application/vnd.ms-powerpoint.comments+xml"/>
  <Override PartName="/ppt/comments/modernComment_105_351DFBCC.xml" ContentType="application/vnd.ms-powerpoint.comment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s/modernComment_104_E7884307.xml" ContentType="application/vnd.ms-powerpoint.comments+xml"/>
  <Override PartName="/ppt/comments/modernComment_101_3B0CA589.xml" ContentType="application/vnd.ms-powerpoint.comments+xml"/>
  <Override PartName="/ppt/comments/modernComment_108_212C2CFE.xml" ContentType="application/vnd.ms-powerpoint.comments+xml"/>
  <Override PartName="/ppt/authors.xml" ContentType="application/vnd.ms-powerpoi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4"/>
  </p:sldMasterIdLst>
  <p:notesMasterIdLst>
    <p:notesMasterId r:id="rId11"/>
  </p:notesMasterIdLst>
  <p:sldIdLst>
    <p:sldId id="260" r:id="rId5"/>
    <p:sldId id="257"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31C55D-415E-5170-E895-1B8002C24A0D}" name="Robbi Vincent" initials="RV" userId="2d18295ba42c491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72"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openxmlformats.org/officeDocument/2006/relationships/customXml" Target="../customXml/item4.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omments/modernComment_101_3B0CA589.xml><?xml version="1.0" encoding="utf-8"?>
<p188:cmLst xmlns:a="http://schemas.openxmlformats.org/drawingml/2006/main" xmlns:r="http://schemas.openxmlformats.org/officeDocument/2006/relationships" xmlns:p188="http://schemas.microsoft.com/office/powerpoint/2018/8/main">
  <p188:cm id="{A6B1A519-7052-4B31-9703-11CDC983DE80}" authorId="{7331C55D-415E-5170-E895-1B8002C24A0D}" created="2022-10-05T11:56:31.095">
    <pc:sldMkLst xmlns:pc="http://schemas.microsoft.com/office/powerpoint/2013/main/command">
      <pc:docMk/>
      <pc:sldMk cId="990684553" sldId="257"/>
    </pc:sldMkLst>
    <p188:replyLst>
      <p188:reply id="{A79EB93D-9AC8-4968-BEDF-BF90ECA61B89}" authorId="{7331C55D-415E-5170-E895-1B8002C24A0D}" created="2022-10-05T11:59:22.683">
        <p188:txBody>
          <a:bodyPr/>
          <a:lstStyle/>
          <a:p>
            <a:r>
              <a:rPr lang="en-US"/>
              <a:t>I want to not only share somethings but I want to challenge many of you to take a deeper dive into what we are working towards. </a:t>
            </a:r>
          </a:p>
        </p188:txBody>
      </p188:reply>
    </p188:replyLst>
    <p188:txBody>
      <a:bodyPr/>
      <a:lstStyle/>
      <a:p>
        <a:r>
          <a:rPr lang="en-US"/>
          <a:t>As we start this look into the pipeline, lets go back to the beginning of your pipeline, </a:t>
        </a:r>
      </a:p>
    </p188:txBody>
  </p188:cm>
</p188:cmLst>
</file>

<file path=ppt/comments/modernComment_104_E7884307.xml><?xml version="1.0" encoding="utf-8"?>
<p188:cmLst xmlns:a="http://schemas.openxmlformats.org/drawingml/2006/main" xmlns:r="http://schemas.openxmlformats.org/officeDocument/2006/relationships" xmlns:p188="http://schemas.microsoft.com/office/powerpoint/2018/8/main">
  <p188:cm id="{96C4432A-6EB7-4970-845E-BD451204519A}" authorId="{7331C55D-415E-5170-E895-1B8002C24A0D}" created="2022-10-05T11:54:36.545">
    <pc:sldMkLst xmlns:pc="http://schemas.microsoft.com/office/powerpoint/2013/main/command">
      <pc:docMk/>
      <pc:sldMk cId="3884466951" sldId="260"/>
    </pc:sldMkLst>
    <p188:txBody>
      <a:bodyPr/>
      <a:lstStyle/>
      <a:p>
        <a:r>
          <a:rPr lang="en-US"/>
          <a:t>Lets look at how the pipeline will work and the current good things going on in each of these areas. Lets also look at not the bad but the challenges we face. </a:t>
        </a:r>
      </a:p>
    </p188:txBody>
  </p188:cm>
</p188:cmLst>
</file>

<file path=ppt/comments/modernComment_105_351DFBCC.xml><?xml version="1.0" encoding="utf-8"?>
<p188:cmLst xmlns:a="http://schemas.openxmlformats.org/drawingml/2006/main" xmlns:r="http://schemas.openxmlformats.org/officeDocument/2006/relationships" xmlns:p188="http://schemas.microsoft.com/office/powerpoint/2018/8/main">
  <p188:cm id="{DE5375B9-0598-4958-A398-14B38AA67036}" authorId="{7331C55D-415E-5170-E895-1B8002C24A0D}" created="2022-10-05T12:06:32.011">
    <ac:deMkLst xmlns:ac="http://schemas.microsoft.com/office/drawing/2013/main/command">
      <pc:docMk xmlns:pc="http://schemas.microsoft.com/office/powerpoint/2013/main/command"/>
      <pc:sldMk xmlns:pc="http://schemas.microsoft.com/office/powerpoint/2013/main/command" cId="891157452" sldId="261"/>
      <ac:spMk id="3" creationId="{60DFF4FA-F598-4962-B6AB-31A8BE724E52}"/>
    </ac:deMkLst>
    <p188:replyLst>
      <p188:reply id="{04E8D8BA-B8B3-428C-9D43-1A84949BA195}" authorId="{7331C55D-415E-5170-E895-1B8002C24A0D}" created="2022-10-05T12:08:11.673">
        <p188:txBody>
          <a:bodyPr/>
          <a:lstStyle/>
          <a:p>
            <a:r>
              <a:rPr lang="en-US"/>
              <a:t>***Maybe*** our recruiting service runs a 59 yearly membership, we have found if we give that away, most will do the bare minimum.</a:t>
            </a:r>
          </a:p>
        </p188:txBody>
      </p188:reply>
    </p188:replyLst>
    <p188:txBody>
      <a:bodyPr/>
      <a:lstStyle/>
      <a:p>
        <a:r>
          <a:rPr lang="en-US"/>
          <a:t>Interest in shooting in college--We are having good success in the student athletes that “complete” their profile getting good offers and going to a school and program. </a:t>
        </a:r>
      </a:p>
    </p188:txBody>
  </p188:cm>
</p188:cmLst>
</file>

<file path=ppt/comments/modernComment_106_426CD614.xml><?xml version="1.0" encoding="utf-8"?>
<p188:cmLst xmlns:a="http://schemas.openxmlformats.org/drawingml/2006/main" xmlns:r="http://schemas.openxmlformats.org/officeDocument/2006/relationships" xmlns:p188="http://schemas.microsoft.com/office/powerpoint/2018/8/main">
  <p188:cm id="{74AE6F50-1F0C-46F9-B375-EE6B39DA03A5}" authorId="{7331C55D-415E-5170-E895-1B8002C24A0D}" created="2022-10-05T12:11:24.053">
    <pc:sldMkLst xmlns:pc="http://schemas.microsoft.com/office/powerpoint/2013/main/command">
      <pc:docMk/>
      <pc:sldMk cId="1114428948" sldId="262"/>
    </pc:sldMkLst>
    <p188:txBody>
      <a:bodyPr/>
      <a:lstStyle/>
      <a:p>
        <a:r>
          <a:rPr lang="en-US"/>
          <a:t>1%R- this is what the most common percentage of athletes from high school to go compete in college. Most look at the limited numbers that go compete and then think to themselves I cannot do that. As we continue to build more programs this will ease the 1%/ can I mentality.</a:t>
        </a:r>
      </a:p>
    </p188:txBody>
  </p188:cm>
</p188:cmLst>
</file>

<file path=ppt/comments/modernComment_107_9243C6CB.xml><?xml version="1.0" encoding="utf-8"?>
<p188:cmLst xmlns:a="http://schemas.openxmlformats.org/drawingml/2006/main" xmlns:r="http://schemas.openxmlformats.org/officeDocument/2006/relationships" xmlns:p188="http://schemas.microsoft.com/office/powerpoint/2018/8/main">
  <p188:cm id="{786FA813-5FA2-44FC-953E-3AB80D639500}" authorId="{7331C55D-415E-5170-E895-1B8002C24A0D}" created="2022-10-05T12:15:21.537">
    <pc:sldMkLst xmlns:pc="http://schemas.microsoft.com/office/powerpoint/2013/main/command">
      <pc:docMk/>
      <pc:sldMk cId="2453915339" sldId="263"/>
    </pc:sldMkLst>
    <p188:replyLst>
      <p188:reply id="{3383DA6A-F870-4D67-AA37-A78D25572A9A}" authorId="{7331C55D-415E-5170-E895-1B8002C24A0D}" created="2022-10-05T12:16:53.906">
        <p188:txBody>
          <a:bodyPr/>
          <a:lstStyle/>
          <a:p>
            <a:r>
              <a:rPr lang="en-US"/>
              <a:t>What about the corporations and or companies that share in our beliefs and support or missions, the companies that also believe in P&amp;R dollars? </a:t>
            </a:r>
          </a:p>
        </p188:txBody>
      </p188:reply>
    </p188:replyLst>
    <p188:txBody>
      <a:bodyPr/>
      <a:lstStyle/>
      <a:p>
        <a:r>
          <a:rPr lang="en-US"/>
          <a:t>What are the boundaries of our industry? </a:t>
        </a:r>
      </a:p>
    </p188:txBody>
  </p188:cm>
</p188:cmLst>
</file>

<file path=ppt/comments/modernComment_108_212C2CFE.xml><?xml version="1.0" encoding="utf-8"?>
<p188:cmLst xmlns:a="http://schemas.openxmlformats.org/drawingml/2006/main" xmlns:r="http://schemas.openxmlformats.org/officeDocument/2006/relationships" xmlns:p188="http://schemas.microsoft.com/office/powerpoint/2018/8/main">
  <p188:cm id="{DA4BA40F-9352-463B-8998-A8178FE39768}" authorId="{7331C55D-415E-5170-E895-1B8002C24A0D}" created="2022-10-05T12:22:27.882">
    <pc:sldMkLst xmlns:pc="http://schemas.microsoft.com/office/powerpoint/2013/main/command">
      <pc:docMk/>
      <pc:sldMk cId="556543230" sldId="264"/>
    </pc:sldMkLst>
    <p188:txBody>
      <a:bodyPr/>
      <a:lstStyle/>
      <a:p>
        <a:r>
          <a:rPr lang="en-US"/>
          <a:t>****Side note as we watch the young shooters grow into their own. Keep in mind their parents were the PR dollar and as the young person becomes the career minded coach. Mentor, and donor. They have moved into the roll of PR dollars as well we have kept the train on the track and added another rail car.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3F774C-70F7-4ED4-813C-739E51CF8487}" type="datetimeFigureOut">
              <a:rPr lang="en-US" smtClean="0"/>
              <a:t>10/4/2022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4A772-5D94-4F12-8B86-44D4FB26368F}" type="slidenum">
              <a:rPr lang="en-US" smtClean="0"/>
              <a:t>‹#›</a:t>
            </a:fld>
            <a:endParaRPr lang="en-US" dirty="0"/>
          </a:p>
        </p:txBody>
      </p:sp>
    </p:spTree>
    <p:extLst>
      <p:ext uri="{BB962C8B-B14F-4D97-AF65-F5344CB8AC3E}">
        <p14:creationId xmlns:p14="http://schemas.microsoft.com/office/powerpoint/2010/main" val="26884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1</a:t>
            </a:fld>
            <a:endParaRPr lang="en-US" dirty="0"/>
          </a:p>
        </p:txBody>
      </p:sp>
    </p:spTree>
    <p:extLst>
      <p:ext uri="{BB962C8B-B14F-4D97-AF65-F5344CB8AC3E}">
        <p14:creationId xmlns:p14="http://schemas.microsoft.com/office/powerpoint/2010/main" val="77831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5</a:t>
            </a:fld>
            <a:endParaRPr lang="en-US" dirty="0"/>
          </a:p>
        </p:txBody>
      </p:sp>
    </p:spTree>
    <p:extLst>
      <p:ext uri="{BB962C8B-B14F-4D97-AF65-F5344CB8AC3E}">
        <p14:creationId xmlns:p14="http://schemas.microsoft.com/office/powerpoint/2010/main" val="3945359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F2E34D-57B0-41D5-A7AF-DF10D1068115}"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34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4E3F0A0B-291C-4112-A023-023C51AB2E85}" type="datetime1">
              <a:rPr lang="en-US" smtClean="0"/>
              <a:t>10/4/2022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43027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7327A-3B7B-4F18-AD00-4892CF91FF9D}"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2803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98241-E647-4007-AB01-BB30869910EB}"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69084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F5554-C941-4C3B-A197-75ED448862A0}"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7603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B44A0-C3F8-4023-9352-7CF7C034B2C8}"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46858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3DC5B-471F-47EA-B884-FE923235A560}"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8499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8C408-3247-4796-93FF-B91D6887AEC0}"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5415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A1D282-CC74-49F4-B876-75084EFB56F1}"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113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56EAF9-2583-4989-8D87-13F548ED6E0C}"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487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0E3CFB-BB1B-4B2A-ADF6-B1A4609854C4}"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449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3AEAA8-1A97-412E-935C-2E918F139579}" type="datetime1">
              <a:rPr lang="en-US" smtClean="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88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8B0DF1-CA1F-4E36-8C65-C52A9896A8FB}" type="datetime1">
              <a:rPr lang="en-US" smtClean="0"/>
              <a:t>10/4/2022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8130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6173FD-197A-4AD6-8D60-38B6A76F0734}" type="datetime1">
              <a:rPr lang="en-US" smtClean="0"/>
              <a:t>10/4/2022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059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C3949-07FA-4C7A-A990-D6D1043EED71}" type="datetime1">
              <a:rPr lang="en-US" smtClean="0"/>
              <a:t>10/4/2022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1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9E2DE8-6D13-4218-A974-D45AA7B6E4FF}" type="datetime1">
              <a:rPr lang="en-US" smtClean="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87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DAB7D7-4BDA-4ABC-B31D-66201C69A314}" type="datetime1">
              <a:rPr lang="en-US" smtClean="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1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bg2">
                <a:lumMod val="60000"/>
                <a:lumOff val="40000"/>
              </a:schemeClr>
            </a:gs>
            <a:gs pos="100000">
              <a:schemeClr val="bg1">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E3F0A0B-291C-4112-A023-023C51AB2E85}" type="datetime1">
              <a:rPr lang="en-US" smtClean="0"/>
              <a:t>10/4/2022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5005667"/>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4_E7884307.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1_3B0CA58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5_351DFBCC.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6_426CD6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microsoft.com/office/2018/10/relationships/comments" Target="../comments/modernComment_107_9243C6CB.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8_212C2CFE.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9">
            <a:extLst>
              <a:ext uri="{FF2B5EF4-FFF2-40B4-BE49-F238E27FC236}">
                <a16:creationId xmlns:a16="http://schemas.microsoft.com/office/drawing/2014/main" id="{C97986E7-0E3C-4F64-886E-935DDCB83A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73033" y="1420238"/>
            <a:ext cx="4415786" cy="4751961"/>
            <a:chOff x="9206969" y="2963333"/>
            <a:chExt cx="2981858" cy="3208867"/>
          </a:xfrm>
        </p:grpSpPr>
        <p:cxnSp>
          <p:nvCxnSpPr>
            <p:cNvPr id="11" name="Straight Connector 10">
              <a:extLst>
                <a:ext uri="{FF2B5EF4-FFF2-40B4-BE49-F238E27FC236}">
                  <a16:creationId xmlns:a16="http://schemas.microsoft.com/office/drawing/2014/main" id="{B903D17F-F79E-40E5-9563-A1CFFCC06A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A5D5775-627F-4588-82B3-905EDF2313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D7F2A20-5DE4-4BC0-91EA-5FFE33A4D3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D536BA0-56C7-429C-B41E-B5724F0CD4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F15726F-71BE-4007-B9B6-0A1AA0D520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652CD06E-EB43-4697-A9C1-290232C3BAD6}"/>
              </a:ext>
            </a:extLst>
          </p:cNvPr>
          <p:cNvSpPr>
            <a:spLocks noGrp="1"/>
          </p:cNvSpPr>
          <p:nvPr>
            <p:ph type="ctrTitle"/>
          </p:nvPr>
        </p:nvSpPr>
        <p:spPr>
          <a:xfrm>
            <a:off x="684211" y="685799"/>
            <a:ext cx="8420877" cy="3756892"/>
          </a:xfrm>
        </p:spPr>
        <p:txBody>
          <a:bodyPr>
            <a:normAutofit fontScale="90000"/>
          </a:bodyPr>
          <a:lstStyle/>
          <a:p>
            <a:pPr>
              <a:lnSpc>
                <a:spcPct val="90000"/>
              </a:lnSpc>
            </a:pPr>
            <a:r>
              <a:rPr lang="en-US" sz="4100" dirty="0">
                <a:latin typeface="Poor Richard" panose="02080502050505020702" pitchFamily="18" charset="0"/>
              </a:rPr>
              <a:t>Creating a Pipeline </a:t>
            </a:r>
            <a:br>
              <a:rPr lang="en-US" sz="4100" dirty="0">
                <a:latin typeface="Poor Richard" panose="02080502050505020702" pitchFamily="18" charset="0"/>
              </a:rPr>
            </a:br>
            <a:br>
              <a:rPr lang="en-US" sz="4100" dirty="0">
                <a:latin typeface="Poor Richard" panose="02080502050505020702" pitchFamily="18" charset="0"/>
              </a:rPr>
            </a:br>
            <a:r>
              <a:rPr lang="en-US" sz="4100" dirty="0">
                <a:latin typeface="Poor Richard" panose="02080502050505020702" pitchFamily="18" charset="0"/>
              </a:rPr>
              <a:t> 1/Youth Shooting Sports</a:t>
            </a:r>
            <a:br>
              <a:rPr lang="en-US" sz="4100" dirty="0">
                <a:latin typeface="Poor Richard" panose="02080502050505020702" pitchFamily="18" charset="0"/>
              </a:rPr>
            </a:br>
            <a:br>
              <a:rPr lang="en-US" sz="4100" dirty="0">
                <a:latin typeface="Poor Richard" panose="02080502050505020702" pitchFamily="18" charset="0"/>
              </a:rPr>
            </a:br>
            <a:r>
              <a:rPr lang="en-US" sz="4100" dirty="0">
                <a:latin typeface="Poor Richard" panose="02080502050505020702" pitchFamily="18" charset="0"/>
              </a:rPr>
              <a:t>2/Collegiate Shooting Sports</a:t>
            </a:r>
            <a:br>
              <a:rPr lang="en-US" sz="4100" dirty="0">
                <a:latin typeface="Poor Richard" panose="02080502050505020702" pitchFamily="18" charset="0"/>
              </a:rPr>
            </a:br>
            <a:br>
              <a:rPr lang="en-US" sz="4100" dirty="0">
                <a:latin typeface="Poor Richard" panose="02080502050505020702" pitchFamily="18" charset="0"/>
              </a:rPr>
            </a:br>
            <a:r>
              <a:rPr lang="en-US" sz="4100" dirty="0">
                <a:latin typeface="Poor Richard" panose="02080502050505020702" pitchFamily="18" charset="0"/>
              </a:rPr>
              <a:t>3/Careers in Shooting Sports industry</a:t>
            </a:r>
          </a:p>
        </p:txBody>
      </p:sp>
      <p:sp>
        <p:nvSpPr>
          <p:cNvPr id="3" name="Subtitle 2">
            <a:extLst>
              <a:ext uri="{FF2B5EF4-FFF2-40B4-BE49-F238E27FC236}">
                <a16:creationId xmlns:a16="http://schemas.microsoft.com/office/drawing/2014/main" id="{1FBBDE4E-FFA3-44D5-BA0B-7575E2214B7C}"/>
              </a:ext>
            </a:extLst>
          </p:cNvPr>
          <p:cNvSpPr>
            <a:spLocks noGrp="1"/>
          </p:cNvSpPr>
          <p:nvPr>
            <p:ph type="subTitle" idx="1"/>
          </p:nvPr>
        </p:nvSpPr>
        <p:spPr>
          <a:xfrm>
            <a:off x="6647721" y="6214529"/>
            <a:ext cx="4550343" cy="714145"/>
          </a:xfrm>
        </p:spPr>
        <p:txBody>
          <a:bodyPr>
            <a:normAutofit fontScale="77500" lnSpcReduction="20000"/>
          </a:bodyPr>
          <a:lstStyle/>
          <a:p>
            <a:r>
              <a:rPr lang="en-US" sz="1800" dirty="0">
                <a:solidFill>
                  <a:schemeClr val="tx1"/>
                </a:solidFill>
              </a:rPr>
              <a:t>MIDWAYUSA FOUNDATION</a:t>
            </a:r>
          </a:p>
          <a:p>
            <a:r>
              <a:rPr lang="en-US" sz="1800" dirty="0">
                <a:solidFill>
                  <a:schemeClr val="tx1"/>
                </a:solidFill>
              </a:rPr>
              <a:t>National Youth Shooting Sports Conference 2022</a:t>
            </a:r>
          </a:p>
        </p:txBody>
      </p:sp>
      <p:sp>
        <p:nvSpPr>
          <p:cNvPr id="4" name="TextBox 3">
            <a:extLst>
              <a:ext uri="{FF2B5EF4-FFF2-40B4-BE49-F238E27FC236}">
                <a16:creationId xmlns:a16="http://schemas.microsoft.com/office/drawing/2014/main" id="{5161F25D-C32B-E8BA-3918-63831A7BCE80}"/>
              </a:ext>
            </a:extLst>
          </p:cNvPr>
          <p:cNvSpPr txBox="1"/>
          <p:nvPr/>
        </p:nvSpPr>
        <p:spPr>
          <a:xfrm>
            <a:off x="1704801" y="4705235"/>
            <a:ext cx="2190044" cy="1815882"/>
          </a:xfrm>
          <a:prstGeom prst="rect">
            <a:avLst/>
          </a:prstGeom>
          <a:noFill/>
        </p:spPr>
        <p:txBody>
          <a:bodyPr wrap="square" rtlCol="0">
            <a:spAutoFit/>
          </a:bodyPr>
          <a:lstStyle/>
          <a:p>
            <a:r>
              <a:rPr lang="en-US" sz="1400" dirty="0"/>
              <a:t>Presented by</a:t>
            </a:r>
          </a:p>
          <a:p>
            <a:r>
              <a:rPr lang="en-US" sz="1400" dirty="0"/>
              <a:t>Robbi Vincent President/CEO </a:t>
            </a:r>
          </a:p>
          <a:p>
            <a:r>
              <a:rPr lang="en-US" sz="1400" dirty="0"/>
              <a:t>FutureU Sports Corp. College Shooting Sports Recruiting/ NCSSAA/ Careers4Athletes</a:t>
            </a:r>
          </a:p>
        </p:txBody>
      </p:sp>
      <p:pic>
        <p:nvPicPr>
          <p:cNvPr id="30" name="Picture 29" descr="Logo&#10;&#10;Description automatically generated">
            <a:extLst>
              <a:ext uri="{FF2B5EF4-FFF2-40B4-BE49-F238E27FC236}">
                <a16:creationId xmlns:a16="http://schemas.microsoft.com/office/drawing/2014/main" id="{2E0701E0-79A7-2149-B012-EE78428E2BE9}"/>
              </a:ext>
            </a:extLst>
          </p:cNvPr>
          <p:cNvPicPr>
            <a:picLocks noChangeAspect="1"/>
          </p:cNvPicPr>
          <p:nvPr/>
        </p:nvPicPr>
        <p:blipFill>
          <a:blip r:embed="rId4"/>
          <a:stretch>
            <a:fillRect/>
          </a:stretch>
        </p:blipFill>
        <p:spPr>
          <a:xfrm>
            <a:off x="3770668" y="5061948"/>
            <a:ext cx="2415644" cy="14591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844669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92CCE-C435-464E-A19A-D4C606FDBE3D}"/>
              </a:ext>
            </a:extLst>
          </p:cNvPr>
          <p:cNvSpPr>
            <a:spLocks noGrp="1"/>
          </p:cNvSpPr>
          <p:nvPr>
            <p:ph type="title"/>
          </p:nvPr>
        </p:nvSpPr>
        <p:spPr>
          <a:xfrm>
            <a:off x="731863" y="223983"/>
            <a:ext cx="7128282" cy="1235363"/>
          </a:xfrm>
        </p:spPr>
        <p:txBody>
          <a:bodyPr>
            <a:normAutofit/>
          </a:bodyPr>
          <a:lstStyle/>
          <a:p>
            <a:pPr algn="l"/>
            <a:r>
              <a:rPr lang="en-US" dirty="0">
                <a:latin typeface="Poor Richard" panose="02080502050505020702" pitchFamily="18" charset="0"/>
              </a:rPr>
              <a:t>Your Youth Shooting!</a:t>
            </a:r>
          </a:p>
        </p:txBody>
      </p:sp>
      <p:sp>
        <p:nvSpPr>
          <p:cNvPr id="3" name="Content Placeholder 2">
            <a:extLst>
              <a:ext uri="{FF2B5EF4-FFF2-40B4-BE49-F238E27FC236}">
                <a16:creationId xmlns:a16="http://schemas.microsoft.com/office/drawing/2014/main" id="{60DFF4FA-F598-4962-B6AB-31A8BE724E52}"/>
              </a:ext>
            </a:extLst>
          </p:cNvPr>
          <p:cNvSpPr>
            <a:spLocks noGrp="1"/>
          </p:cNvSpPr>
          <p:nvPr>
            <p:ph idx="1"/>
          </p:nvPr>
        </p:nvSpPr>
        <p:spPr>
          <a:xfrm>
            <a:off x="932871" y="1230743"/>
            <a:ext cx="6557819" cy="4022392"/>
          </a:xfrm>
        </p:spPr>
        <p:txBody>
          <a:bodyPr anchor="t">
            <a:normAutofit/>
          </a:bodyPr>
          <a:lstStyle/>
          <a:p>
            <a:r>
              <a:rPr lang="en-US" sz="1800" dirty="0">
                <a:solidFill>
                  <a:schemeClr val="tx1"/>
                </a:solidFill>
                <a:latin typeface="Poor Richard" panose="02080502050505020702" pitchFamily="18" charset="0"/>
              </a:rPr>
              <a:t>Think back to the very first trigger you pulled?</a:t>
            </a:r>
          </a:p>
          <a:p>
            <a:r>
              <a:rPr lang="en-US" sz="1800" dirty="0">
                <a:solidFill>
                  <a:schemeClr val="tx1"/>
                </a:solidFill>
                <a:latin typeface="Poor Richard" panose="02080502050505020702" pitchFamily="18" charset="0"/>
              </a:rPr>
              <a:t>If I ask you these questions which is the easiest to answer?</a:t>
            </a:r>
          </a:p>
          <a:p>
            <a:pPr lvl="1"/>
            <a:r>
              <a:rPr lang="en-US" sz="1600" i="1" dirty="0">
                <a:solidFill>
                  <a:schemeClr val="tx1"/>
                </a:solidFill>
                <a:latin typeface="Poor Richard" panose="02080502050505020702" pitchFamily="18" charset="0"/>
              </a:rPr>
              <a:t>What was the gun?</a:t>
            </a:r>
          </a:p>
          <a:p>
            <a:pPr lvl="1"/>
            <a:r>
              <a:rPr lang="en-US" sz="1600" i="1" dirty="0">
                <a:solidFill>
                  <a:schemeClr val="tx1"/>
                </a:solidFill>
                <a:latin typeface="Poor Richard" panose="02080502050505020702" pitchFamily="18" charset="0"/>
              </a:rPr>
              <a:t>What was your target?</a:t>
            </a:r>
          </a:p>
          <a:p>
            <a:pPr lvl="1"/>
            <a:r>
              <a:rPr lang="en-US" sz="1600" i="1" dirty="0">
                <a:solidFill>
                  <a:schemeClr val="tx1"/>
                </a:solidFill>
                <a:latin typeface="Poor Richard" panose="02080502050505020702" pitchFamily="18" charset="0"/>
              </a:rPr>
              <a:t>What were the surroundings ( day, time, weather, location)?</a:t>
            </a:r>
          </a:p>
          <a:p>
            <a:pPr lvl="1"/>
            <a:r>
              <a:rPr lang="en-US" sz="1600" i="1" dirty="0">
                <a:solidFill>
                  <a:schemeClr val="tx1"/>
                </a:solidFill>
                <a:latin typeface="Poor Richard" panose="02080502050505020702" pitchFamily="18" charset="0"/>
              </a:rPr>
              <a:t>Who helped you?</a:t>
            </a:r>
          </a:p>
          <a:p>
            <a:pPr lvl="1"/>
            <a:r>
              <a:rPr lang="en-US" sz="1600" i="1" dirty="0">
                <a:solidFill>
                  <a:schemeClr val="tx1"/>
                </a:solidFill>
                <a:latin typeface="Poor Richard" panose="02080502050505020702" pitchFamily="18" charset="0"/>
              </a:rPr>
              <a:t>What stories do you tie around your first-time shooting</a:t>
            </a:r>
          </a:p>
          <a:p>
            <a:r>
              <a:rPr lang="en-US" sz="1800" dirty="0">
                <a:solidFill>
                  <a:schemeClr val="tx1"/>
                </a:solidFill>
                <a:latin typeface="Poor Richard" panose="02080502050505020702" pitchFamily="18" charset="0"/>
              </a:rPr>
              <a:t>Welcome to your personal shooting heritage and the conservation of it.</a:t>
            </a:r>
          </a:p>
          <a:p>
            <a:r>
              <a:rPr lang="en-US" sz="1800" dirty="0">
                <a:solidFill>
                  <a:schemeClr val="tx1"/>
                </a:solidFill>
                <a:latin typeface="Poor Richard" panose="02080502050505020702" pitchFamily="18" charset="0"/>
              </a:rPr>
              <a:t>Welcome to your very own R3 initiative                          				         you where (recruited, retained, reactivated) </a:t>
            </a:r>
          </a:p>
          <a:p>
            <a:endParaRPr lang="en-US" sz="1800" dirty="0"/>
          </a:p>
        </p:txBody>
      </p:sp>
      <p:pic>
        <p:nvPicPr>
          <p:cNvPr id="7" name="Picture 6">
            <a:extLst>
              <a:ext uri="{FF2B5EF4-FFF2-40B4-BE49-F238E27FC236}">
                <a16:creationId xmlns:a16="http://schemas.microsoft.com/office/drawing/2014/main" id="{F6E22A1A-EDE3-D6ED-7007-2D8AEED26E83}"/>
              </a:ext>
            </a:extLst>
          </p:cNvPr>
          <p:cNvPicPr>
            <a:picLocks noChangeAspect="1"/>
          </p:cNvPicPr>
          <p:nvPr/>
        </p:nvPicPr>
        <p:blipFill>
          <a:blip r:embed="rId3"/>
          <a:stretch>
            <a:fillRect/>
          </a:stretch>
        </p:blipFill>
        <p:spPr>
          <a:xfrm>
            <a:off x="8171127" y="6186634"/>
            <a:ext cx="4669941" cy="825353"/>
          </a:xfrm>
          <a:prstGeom prst="rect">
            <a:avLst/>
          </a:prstGeom>
        </p:spPr>
      </p:pic>
      <p:pic>
        <p:nvPicPr>
          <p:cNvPr id="8" name="Picture 7">
            <a:extLst>
              <a:ext uri="{FF2B5EF4-FFF2-40B4-BE49-F238E27FC236}">
                <a16:creationId xmlns:a16="http://schemas.microsoft.com/office/drawing/2014/main" id="{2FB1C6F8-ACD0-1614-A1D1-F49037AE31A0}"/>
              </a:ext>
            </a:extLst>
          </p:cNvPr>
          <p:cNvPicPr>
            <a:picLocks noChangeAspect="1"/>
          </p:cNvPicPr>
          <p:nvPr/>
        </p:nvPicPr>
        <p:blipFill>
          <a:blip r:embed="rId4"/>
          <a:stretch>
            <a:fillRect/>
          </a:stretch>
        </p:blipFill>
        <p:spPr>
          <a:xfrm>
            <a:off x="6918934" y="1363535"/>
            <a:ext cx="2251878" cy="950401"/>
          </a:xfrm>
          <a:prstGeom prst="rect">
            <a:avLst/>
          </a:prstGeom>
          <a:ln w="88900" cap="sq" cmpd="thickThin">
            <a:solidFill>
              <a:srgbClr val="000000"/>
            </a:solidFill>
            <a:prstDash val="solid"/>
            <a:miter lim="800000"/>
          </a:ln>
          <a:effectLst>
            <a:innerShdw blurRad="76200">
              <a:srgbClr val="000000"/>
            </a:innerShdw>
          </a:effectLst>
        </p:spPr>
      </p:pic>
      <p:sp>
        <p:nvSpPr>
          <p:cNvPr id="9" name="TextBox 8">
            <a:extLst>
              <a:ext uri="{FF2B5EF4-FFF2-40B4-BE49-F238E27FC236}">
                <a16:creationId xmlns:a16="http://schemas.microsoft.com/office/drawing/2014/main" id="{D7323FDF-AA59-A478-D3CC-9545218FC8C3}"/>
              </a:ext>
            </a:extLst>
          </p:cNvPr>
          <p:cNvSpPr txBox="1"/>
          <p:nvPr/>
        </p:nvSpPr>
        <p:spPr>
          <a:xfrm>
            <a:off x="6918934" y="1363535"/>
            <a:ext cx="2251878" cy="338554"/>
          </a:xfrm>
          <a:prstGeom prst="rect">
            <a:avLst/>
          </a:prstGeom>
          <a:noFill/>
        </p:spPr>
        <p:txBody>
          <a:bodyPr wrap="square" rtlCol="0">
            <a:spAutoFit/>
          </a:bodyPr>
          <a:lstStyle/>
          <a:p>
            <a:r>
              <a:rPr lang="en-US" sz="1600" dirty="0">
                <a:solidFill>
                  <a:schemeClr val="bg2">
                    <a:lumMod val="60000"/>
                    <a:lumOff val="40000"/>
                  </a:schemeClr>
                </a:solidFill>
              </a:rPr>
              <a:t>Daisy 102 model 36</a:t>
            </a:r>
          </a:p>
        </p:txBody>
      </p:sp>
    </p:spTree>
    <p:extLst>
      <p:ext uri="{BB962C8B-B14F-4D97-AF65-F5344CB8AC3E}">
        <p14:creationId xmlns:p14="http://schemas.microsoft.com/office/powerpoint/2010/main" val="9906845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50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92CCE-C435-464E-A19A-D4C606FDBE3D}"/>
              </a:ext>
            </a:extLst>
          </p:cNvPr>
          <p:cNvSpPr>
            <a:spLocks noGrp="1"/>
          </p:cNvSpPr>
          <p:nvPr>
            <p:ph type="title"/>
          </p:nvPr>
        </p:nvSpPr>
        <p:spPr>
          <a:xfrm>
            <a:off x="731863" y="223983"/>
            <a:ext cx="7460792" cy="1235363"/>
          </a:xfrm>
        </p:spPr>
        <p:txBody>
          <a:bodyPr>
            <a:normAutofit/>
          </a:bodyPr>
          <a:lstStyle/>
          <a:p>
            <a:pPr algn="l"/>
            <a:r>
              <a:rPr lang="en-US" dirty="0">
                <a:latin typeface="Poor Richard" panose="02080502050505020702" pitchFamily="18" charset="0"/>
              </a:rPr>
              <a:t>Youth Shooting! – High School</a:t>
            </a:r>
          </a:p>
        </p:txBody>
      </p:sp>
      <p:sp>
        <p:nvSpPr>
          <p:cNvPr id="3" name="Content Placeholder 2">
            <a:extLst>
              <a:ext uri="{FF2B5EF4-FFF2-40B4-BE49-F238E27FC236}">
                <a16:creationId xmlns:a16="http://schemas.microsoft.com/office/drawing/2014/main" id="{60DFF4FA-F598-4962-B6AB-31A8BE724E52}"/>
              </a:ext>
            </a:extLst>
          </p:cNvPr>
          <p:cNvSpPr>
            <a:spLocks noGrp="1"/>
          </p:cNvSpPr>
          <p:nvPr>
            <p:ph idx="1"/>
          </p:nvPr>
        </p:nvSpPr>
        <p:spPr>
          <a:xfrm>
            <a:off x="369719" y="1045519"/>
            <a:ext cx="6557819" cy="4502604"/>
          </a:xfrm>
        </p:spPr>
        <p:txBody>
          <a:bodyPr anchor="t">
            <a:normAutofit fontScale="55000" lnSpcReduction="20000"/>
          </a:bodyPr>
          <a:lstStyle/>
          <a:p>
            <a:r>
              <a:rPr lang="en-US" sz="3300" dirty="0">
                <a:solidFill>
                  <a:schemeClr val="tx1"/>
                </a:solidFill>
                <a:latin typeface="Poor Richard" panose="02080502050505020702" pitchFamily="18" charset="0"/>
              </a:rPr>
              <a:t>Where are we today?</a:t>
            </a:r>
          </a:p>
          <a:p>
            <a:pPr marL="0" indent="0">
              <a:buNone/>
            </a:pPr>
            <a:r>
              <a:rPr lang="en-US" sz="3300" dirty="0">
                <a:solidFill>
                  <a:schemeClr val="tx1"/>
                </a:solidFill>
                <a:latin typeface="Poor Richard" panose="02080502050505020702" pitchFamily="18" charset="0"/>
              </a:rPr>
              <a:t>            The Good</a:t>
            </a:r>
          </a:p>
          <a:p>
            <a:pPr lvl="1"/>
            <a:r>
              <a:rPr lang="en-US" sz="3300" dirty="0">
                <a:solidFill>
                  <a:schemeClr val="tx1"/>
                </a:solidFill>
                <a:latin typeface="Poor Richard" panose="02080502050505020702" pitchFamily="18" charset="0"/>
              </a:rPr>
              <a:t>based on youth shooting associations enrollment and shoot totals reporting , 125,000 competitive high school shooters </a:t>
            </a:r>
          </a:p>
          <a:p>
            <a:pPr lvl="1"/>
            <a:r>
              <a:rPr lang="en-US" sz="3300" dirty="0">
                <a:solidFill>
                  <a:schemeClr val="tx1"/>
                </a:solidFill>
                <a:latin typeface="Poor Richard" panose="02080502050505020702" pitchFamily="18" charset="0"/>
              </a:rPr>
              <a:t>You can find a youth shooting event in almost every state, in almost any discipline, any weekend.</a:t>
            </a:r>
          </a:p>
          <a:p>
            <a:pPr lvl="1"/>
            <a:r>
              <a:rPr lang="en-US" sz="3300" dirty="0">
                <a:solidFill>
                  <a:schemeClr val="tx1"/>
                </a:solidFill>
                <a:latin typeface="Poor Richard" panose="02080502050505020702" pitchFamily="18" charset="0"/>
              </a:rPr>
              <a:t>There is a good volunteer base for teams.</a:t>
            </a:r>
          </a:p>
          <a:p>
            <a:pPr lvl="1"/>
            <a:r>
              <a:rPr lang="en-US" sz="3300" dirty="0">
                <a:solidFill>
                  <a:schemeClr val="tx1"/>
                </a:solidFill>
                <a:latin typeface="Poor Richard" panose="02080502050505020702" pitchFamily="18" charset="0"/>
              </a:rPr>
              <a:t>New teams are starting regularly (established teams are reaching out to help new teams get started).</a:t>
            </a:r>
          </a:p>
          <a:p>
            <a:pPr lvl="1"/>
            <a:r>
              <a:rPr lang="en-US" sz="3300" dirty="0">
                <a:solidFill>
                  <a:schemeClr val="tx1"/>
                </a:solidFill>
                <a:latin typeface="Poor Richard" panose="02080502050505020702" pitchFamily="18" charset="0"/>
              </a:rPr>
              <a:t>Numerous Associations such as: usayess, sssf (sctp/sasp), usa clay target, boy scouts, ffa, 4h, ata/aim, nssa, nsca, usashooting,  (lots of avenues to shoot)</a:t>
            </a:r>
          </a:p>
          <a:p>
            <a:pPr lvl="1"/>
            <a:r>
              <a:rPr lang="en-US" sz="3300" dirty="0">
                <a:solidFill>
                  <a:schemeClr val="tx1"/>
                </a:solidFill>
                <a:latin typeface="Poor Richard" panose="02080502050505020702" pitchFamily="18" charset="0"/>
              </a:rPr>
              <a:t>The interest is growing for shooting sports at the collegiate level among high school competitors. </a:t>
            </a:r>
            <a:endParaRPr lang="en-US" sz="1800" dirty="0"/>
          </a:p>
        </p:txBody>
      </p:sp>
      <p:sp>
        <p:nvSpPr>
          <p:cNvPr id="4" name="TextBox 3">
            <a:extLst>
              <a:ext uri="{FF2B5EF4-FFF2-40B4-BE49-F238E27FC236}">
                <a16:creationId xmlns:a16="http://schemas.microsoft.com/office/drawing/2014/main" id="{5B241D27-6DB1-9A4E-32A6-3BEFE5B0F5BC}"/>
              </a:ext>
            </a:extLst>
          </p:cNvPr>
          <p:cNvSpPr txBox="1"/>
          <p:nvPr/>
        </p:nvSpPr>
        <p:spPr>
          <a:xfrm>
            <a:off x="7518399" y="1607128"/>
            <a:ext cx="3445164" cy="3379387"/>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r>
              <a:rPr kumimoji="0" lang="en-US" sz="1800" b="0" i="0" u="none" strike="noStrike" kern="1200" cap="none" spc="0" normalizeH="0" baseline="0" noProof="0" dirty="0">
                <a:ln>
                  <a:noFill/>
                </a:ln>
                <a:solidFill>
                  <a:prstClr val="white"/>
                </a:solidFill>
                <a:effectLst/>
                <a:uLnTx/>
                <a:uFillTx/>
                <a:latin typeface="Poor Richard" panose="02080502050505020702" pitchFamily="18" charset="0"/>
                <a:ea typeface="+mn-ea"/>
                <a:cs typeface="+mn-cs"/>
              </a:rPr>
              <a:t> The Challenges</a:t>
            </a: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en-US" b="0" i="0" u="none" strike="noStrike" kern="1200" cap="none" spc="0" normalizeH="0" baseline="0" noProof="0" dirty="0">
                <a:ln>
                  <a:noFill/>
                </a:ln>
                <a:solidFill>
                  <a:prstClr val="white"/>
                </a:solidFill>
                <a:effectLst/>
                <a:uLnTx/>
                <a:uFillTx/>
                <a:latin typeface="Poor Richard" panose="02080502050505020702" pitchFamily="18" charset="0"/>
                <a:ea typeface="+mn-ea"/>
                <a:cs typeface="+mn-cs"/>
              </a:rPr>
              <a:t>Politics</a:t>
            </a: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en-US" b="0" i="0" u="none" strike="noStrike" kern="1200" cap="none" spc="0" normalizeH="0" baseline="0" noProof="0" dirty="0">
                <a:ln>
                  <a:noFill/>
                </a:ln>
                <a:solidFill>
                  <a:prstClr val="white"/>
                </a:solidFill>
                <a:effectLst/>
                <a:uLnTx/>
                <a:uFillTx/>
                <a:latin typeface="Poor Richard" panose="02080502050505020702" pitchFamily="18" charset="0"/>
                <a:ea typeface="+mn-ea"/>
                <a:cs typeface="+mn-cs"/>
              </a:rPr>
              <a:t>Ranges</a:t>
            </a: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lang="en-US" dirty="0">
                <a:solidFill>
                  <a:prstClr val="white"/>
                </a:solidFill>
                <a:latin typeface="Poor Richard" panose="02080502050505020702" pitchFamily="18" charset="0"/>
              </a:rPr>
              <a:t>Qualified coaches</a:t>
            </a: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lang="en-US" dirty="0">
                <a:solidFill>
                  <a:prstClr val="white"/>
                </a:solidFill>
                <a:latin typeface="Poor Richard" panose="02080502050505020702" pitchFamily="18" charset="0"/>
              </a:rPr>
              <a:t>Expenses /equipment, travel</a:t>
            </a: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en-US" b="0" i="0" u="none" strike="noStrike" kern="1200" cap="none" spc="0" normalizeH="0" baseline="0" noProof="0" dirty="0">
                <a:ln>
                  <a:noFill/>
                </a:ln>
                <a:solidFill>
                  <a:prstClr val="white"/>
                </a:solidFill>
                <a:effectLst/>
                <a:uLnTx/>
                <a:uFillTx/>
                <a:latin typeface="Poor Richard" panose="02080502050505020702" pitchFamily="18" charset="0"/>
                <a:ea typeface="+mn-ea"/>
                <a:cs typeface="+mn-cs"/>
              </a:rPr>
              <a:t>Managing Expectation,  parents/athletes, realistic opportunities</a:t>
            </a: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en-US" b="0" i="0" u="none" strike="noStrike" kern="1200" cap="none" spc="0" normalizeH="0" baseline="0" noProof="0" dirty="0">
                <a:ln>
                  <a:noFill/>
                </a:ln>
                <a:solidFill>
                  <a:prstClr val="white"/>
                </a:solidFill>
                <a:effectLst/>
                <a:uLnTx/>
                <a:uFillTx/>
                <a:latin typeface="Poor Richard" panose="02080502050505020702" pitchFamily="18" charset="0"/>
                <a:ea typeface="+mn-ea"/>
                <a:cs typeface="+mn-cs"/>
              </a:rPr>
              <a:t> Us</a:t>
            </a:r>
          </a:p>
        </p:txBody>
      </p:sp>
      <p:sp>
        <p:nvSpPr>
          <p:cNvPr id="7" name="TextBox 6">
            <a:extLst>
              <a:ext uri="{FF2B5EF4-FFF2-40B4-BE49-F238E27FC236}">
                <a16:creationId xmlns:a16="http://schemas.microsoft.com/office/drawing/2014/main" id="{C564CB72-9816-FA78-AFC7-2DAB1F04EC9C}"/>
              </a:ext>
            </a:extLst>
          </p:cNvPr>
          <p:cNvSpPr txBox="1"/>
          <p:nvPr/>
        </p:nvSpPr>
        <p:spPr>
          <a:xfrm>
            <a:off x="604981" y="5486608"/>
            <a:ext cx="8451273" cy="646331"/>
          </a:xfrm>
          <a:prstGeom prst="rect">
            <a:avLst/>
          </a:prstGeom>
          <a:noFill/>
        </p:spPr>
        <p:txBody>
          <a:bodyPr wrap="square" rtlCol="0">
            <a:spAutoFit/>
          </a:bodyPr>
          <a:lstStyle/>
          <a:p>
            <a:r>
              <a:rPr lang="en-US" dirty="0"/>
              <a:t>RECRUIT-for the right fit for their education while continuing to compete in shooting sports</a:t>
            </a:r>
          </a:p>
        </p:txBody>
      </p:sp>
      <p:pic>
        <p:nvPicPr>
          <p:cNvPr id="8" name="Picture 7">
            <a:extLst>
              <a:ext uri="{FF2B5EF4-FFF2-40B4-BE49-F238E27FC236}">
                <a16:creationId xmlns:a16="http://schemas.microsoft.com/office/drawing/2014/main" id="{8E3ADFAD-0722-A97C-C09C-06A258F14756}"/>
              </a:ext>
            </a:extLst>
          </p:cNvPr>
          <p:cNvPicPr>
            <a:picLocks noChangeAspect="1"/>
          </p:cNvPicPr>
          <p:nvPr/>
        </p:nvPicPr>
        <p:blipFill>
          <a:blip r:embed="rId3"/>
          <a:stretch>
            <a:fillRect/>
          </a:stretch>
        </p:blipFill>
        <p:spPr>
          <a:xfrm>
            <a:off x="8104907" y="6132939"/>
            <a:ext cx="4673601" cy="828827"/>
          </a:xfrm>
          <a:prstGeom prst="rect">
            <a:avLst/>
          </a:prstGeom>
        </p:spPr>
      </p:pic>
      <p:pic>
        <p:nvPicPr>
          <p:cNvPr id="10" name="Picture 9" descr="Logo&#10;&#10;Description automatically generated">
            <a:extLst>
              <a:ext uri="{FF2B5EF4-FFF2-40B4-BE49-F238E27FC236}">
                <a16:creationId xmlns:a16="http://schemas.microsoft.com/office/drawing/2014/main" id="{3A5DCFA1-18A8-2A85-9194-0DA08419DD55}"/>
              </a:ext>
            </a:extLst>
          </p:cNvPr>
          <p:cNvPicPr>
            <a:picLocks noChangeAspect="1"/>
          </p:cNvPicPr>
          <p:nvPr/>
        </p:nvPicPr>
        <p:blipFill>
          <a:blip r:embed="rId4"/>
          <a:stretch>
            <a:fillRect/>
          </a:stretch>
        </p:blipFill>
        <p:spPr>
          <a:xfrm rot="20811277">
            <a:off x="9148415" y="4995659"/>
            <a:ext cx="1487725" cy="9818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8911574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92CCE-C435-464E-A19A-D4C606FDBE3D}"/>
              </a:ext>
            </a:extLst>
          </p:cNvPr>
          <p:cNvSpPr>
            <a:spLocks noGrp="1"/>
          </p:cNvSpPr>
          <p:nvPr>
            <p:ph type="title"/>
          </p:nvPr>
        </p:nvSpPr>
        <p:spPr>
          <a:xfrm>
            <a:off x="2632362" y="-87019"/>
            <a:ext cx="6105237" cy="1235363"/>
          </a:xfrm>
        </p:spPr>
        <p:txBody>
          <a:bodyPr>
            <a:normAutofit/>
          </a:bodyPr>
          <a:lstStyle/>
          <a:p>
            <a:pPr algn="l"/>
            <a:r>
              <a:rPr lang="en-US" dirty="0">
                <a:latin typeface="Poor Richard" panose="02080502050505020702" pitchFamily="18" charset="0"/>
              </a:rPr>
              <a:t>Collegiate Shooting </a:t>
            </a:r>
          </a:p>
        </p:txBody>
      </p:sp>
      <p:sp>
        <p:nvSpPr>
          <p:cNvPr id="3" name="Content Placeholder 2">
            <a:extLst>
              <a:ext uri="{FF2B5EF4-FFF2-40B4-BE49-F238E27FC236}">
                <a16:creationId xmlns:a16="http://schemas.microsoft.com/office/drawing/2014/main" id="{60DFF4FA-F598-4962-B6AB-31A8BE724E52}"/>
              </a:ext>
            </a:extLst>
          </p:cNvPr>
          <p:cNvSpPr>
            <a:spLocks noGrp="1"/>
          </p:cNvSpPr>
          <p:nvPr>
            <p:ph idx="1"/>
          </p:nvPr>
        </p:nvSpPr>
        <p:spPr>
          <a:xfrm>
            <a:off x="0" y="773973"/>
            <a:ext cx="7472218" cy="6084027"/>
          </a:xfrm>
        </p:spPr>
        <p:txBody>
          <a:bodyPr anchor="t">
            <a:normAutofit fontScale="62500" lnSpcReduction="20000"/>
          </a:bodyPr>
          <a:lstStyle/>
          <a:p>
            <a:r>
              <a:rPr lang="en-US" sz="2900" dirty="0">
                <a:solidFill>
                  <a:schemeClr val="tx1"/>
                </a:solidFill>
                <a:latin typeface="Poor Richard" panose="02080502050505020702" pitchFamily="18" charset="0"/>
              </a:rPr>
              <a:t>Where are we today?</a:t>
            </a:r>
          </a:p>
          <a:p>
            <a:pPr marL="0" indent="0">
              <a:buNone/>
            </a:pPr>
            <a:r>
              <a:rPr lang="en-US" sz="2900" dirty="0">
                <a:solidFill>
                  <a:schemeClr val="tx1"/>
                </a:solidFill>
                <a:latin typeface="Poor Richard" panose="02080502050505020702" pitchFamily="18" charset="0"/>
              </a:rPr>
              <a:t>            The Good</a:t>
            </a:r>
          </a:p>
          <a:p>
            <a:pPr lvl="1"/>
            <a:r>
              <a:rPr lang="en-US" sz="2600" dirty="0">
                <a:solidFill>
                  <a:schemeClr val="tx1"/>
                </a:solidFill>
                <a:latin typeface="Poor Richard" panose="02080502050505020702" pitchFamily="18" charset="0"/>
              </a:rPr>
              <a:t>A growing list of colleges +/- 137 with collegiate accounts currently as of April of 22’ </a:t>
            </a:r>
          </a:p>
          <a:p>
            <a:pPr lvl="2"/>
            <a:r>
              <a:rPr lang="en-US" sz="2400" dirty="0">
                <a:solidFill>
                  <a:schemeClr val="tx1"/>
                </a:solidFill>
                <a:latin typeface="Poor Richard" panose="02080502050505020702" pitchFamily="18" charset="0"/>
              </a:rPr>
              <a:t>4 yr. , 2 yr. , Tech, Trade, Military </a:t>
            </a:r>
          </a:p>
          <a:p>
            <a:pPr lvl="2"/>
            <a:r>
              <a:rPr lang="en-US" sz="2400" dirty="0">
                <a:solidFill>
                  <a:schemeClr val="tx1"/>
                </a:solidFill>
                <a:latin typeface="Poor Richard" panose="02080502050505020702" pitchFamily="18" charset="0"/>
              </a:rPr>
              <a:t>Club teams / Funded teams  (Coach Employed by institution, endorsed by Athletic department and or Administration,  Financial aid for shooting sports awarded)</a:t>
            </a:r>
          </a:p>
          <a:p>
            <a:pPr lvl="2"/>
            <a:r>
              <a:rPr lang="en-US" sz="2400" dirty="0">
                <a:solidFill>
                  <a:schemeClr val="tx1"/>
                </a:solidFill>
                <a:latin typeface="Poor Richard" panose="02080502050505020702" pitchFamily="18" charset="0"/>
              </a:rPr>
              <a:t>Several new Collegiate programs have started this year.</a:t>
            </a: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en-US" sz="2200" b="0" i="0" u="none" strike="noStrike" kern="1200" cap="none" spc="0" normalizeH="0" baseline="0" noProof="0" dirty="0">
                <a:ln>
                  <a:noFill/>
                </a:ln>
                <a:solidFill>
                  <a:prstClr val="white"/>
                </a:solidFill>
                <a:effectLst/>
                <a:uLnTx/>
                <a:uFillTx/>
                <a:latin typeface="Poor Richard" panose="02080502050505020702" pitchFamily="18" charset="0"/>
                <a:ea typeface="+mn-ea"/>
                <a:cs typeface="+mn-cs"/>
              </a:rPr>
              <a:t>The Recruiting tool available to High School student athletes and families has shown to be a great aid in finding the right fit in education and continuing to compete in shooting sports. </a:t>
            </a:r>
          </a:p>
          <a:p>
            <a:pPr marL="1200150" marR="0" lvl="2"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en-US" sz="2100" b="0" i="0" u="none" strike="noStrike" kern="1200" cap="none" spc="0" normalizeH="0" baseline="0" noProof="0" dirty="0">
                <a:ln>
                  <a:noFill/>
                </a:ln>
                <a:solidFill>
                  <a:prstClr val="white"/>
                </a:solidFill>
                <a:effectLst/>
                <a:uLnTx/>
                <a:uFillTx/>
                <a:latin typeface="Poor Richard" panose="02080502050505020702" pitchFamily="18" charset="0"/>
                <a:ea typeface="+mn-ea"/>
                <a:cs typeface="+mn-cs"/>
              </a:rPr>
              <a:t>It has helped the collegiate coaches gain a deeper reach of student athletes throughout the country without challenging their budgets. Also staying within all compliance rules and regulations for </a:t>
            </a:r>
            <a:r>
              <a:rPr lang="en-US" sz="2100" dirty="0">
                <a:solidFill>
                  <a:prstClr val="white"/>
                </a:solidFill>
                <a:latin typeface="Poor Richard" panose="02080502050505020702" pitchFamily="18" charset="0"/>
              </a:rPr>
              <a:t>athletic </a:t>
            </a:r>
            <a:r>
              <a:rPr kumimoji="0" lang="en-US" sz="2100" b="0" i="0" u="none" strike="noStrike" kern="1200" cap="none" spc="0" normalizeH="0" baseline="0" noProof="0" dirty="0">
                <a:ln>
                  <a:noFill/>
                </a:ln>
                <a:solidFill>
                  <a:prstClr val="white"/>
                </a:solidFill>
                <a:effectLst/>
                <a:uLnTx/>
                <a:uFillTx/>
                <a:latin typeface="Poor Richard" panose="02080502050505020702" pitchFamily="18" charset="0"/>
                <a:ea typeface="+mn-ea"/>
                <a:cs typeface="+mn-cs"/>
              </a:rPr>
              <a:t>recruiting.</a:t>
            </a:r>
            <a:endParaRPr lang="en-US" sz="2400" dirty="0">
              <a:solidFill>
                <a:schemeClr val="tx1"/>
              </a:solidFill>
              <a:latin typeface="Poor Richard" panose="02080502050505020702" pitchFamily="18" charset="0"/>
            </a:endParaRPr>
          </a:p>
          <a:p>
            <a:pPr lvl="2"/>
            <a:r>
              <a:rPr lang="en-US" sz="2400" dirty="0">
                <a:solidFill>
                  <a:schemeClr val="tx1"/>
                </a:solidFill>
                <a:latin typeface="Poor Richard" panose="02080502050505020702" pitchFamily="18" charset="0"/>
              </a:rPr>
              <a:t>Scholarships, we saw an average of $25,000 and largest for the 22’ class was $48,500. </a:t>
            </a:r>
          </a:p>
          <a:p>
            <a:pPr lvl="2"/>
            <a:r>
              <a:rPr lang="en-US" sz="2400" dirty="0">
                <a:solidFill>
                  <a:schemeClr val="tx1"/>
                </a:solidFill>
                <a:latin typeface="Poor Richard" panose="02080502050505020702" pitchFamily="18" charset="0"/>
              </a:rPr>
              <a:t>Proud to announce the First of its kind Scholarship award program for Shooting Sports </a:t>
            </a:r>
          </a:p>
          <a:p>
            <a:pPr lvl="4"/>
            <a:r>
              <a:rPr lang="en-US" sz="2200" dirty="0">
                <a:solidFill>
                  <a:schemeClr val="tx1"/>
                </a:solidFill>
                <a:latin typeface="Poor Richard" panose="02080502050505020702" pitchFamily="18" charset="0"/>
              </a:rPr>
              <a:t>MURRAY STATE  COLLEGE  “Winners Scholarship Award”</a:t>
            </a:r>
          </a:p>
          <a:p>
            <a:pPr marL="1828800" lvl="4" indent="0">
              <a:buNone/>
            </a:pPr>
            <a:r>
              <a:rPr lang="en-US" sz="2200" dirty="0">
                <a:solidFill>
                  <a:schemeClr val="tx1"/>
                </a:solidFill>
                <a:latin typeface="Poor Richard" panose="02080502050505020702" pitchFamily="18" charset="0"/>
              </a:rPr>
              <a:t>Entrusted to College Shooting Sports Recruiting with 20/ $10,000.00 scholarships for Student Athletes to attend Murray State College, In addition to the scholarships available, Murray State College is adding to their well-known Gun Smithing 2yr degree and will now be offered also as a 4yr Bachelor's degree, as well they are adding Range management , Ranch Management, Ranch Hospitality, Wildlife Management to their long list of academics within Murray State College.</a:t>
            </a:r>
            <a:endParaRPr lang="en-US" sz="2400" dirty="0">
              <a:solidFill>
                <a:schemeClr val="tx1"/>
              </a:solidFill>
              <a:latin typeface="Poor Richard" panose="02080502050505020702" pitchFamily="18" charset="0"/>
            </a:endParaRPr>
          </a:p>
          <a:p>
            <a:pPr marL="0" indent="0">
              <a:buNone/>
            </a:pPr>
            <a:r>
              <a:rPr lang="en-US" sz="1800" dirty="0">
                <a:solidFill>
                  <a:schemeClr val="tx1"/>
                </a:solidFill>
                <a:latin typeface="Poor Richard" panose="02080502050505020702" pitchFamily="18" charset="0"/>
              </a:rPr>
              <a:t> </a:t>
            </a:r>
            <a:endParaRPr lang="en-US" sz="1800" dirty="0"/>
          </a:p>
        </p:txBody>
      </p:sp>
      <p:sp>
        <p:nvSpPr>
          <p:cNvPr id="4" name="TextBox 3">
            <a:extLst>
              <a:ext uri="{FF2B5EF4-FFF2-40B4-BE49-F238E27FC236}">
                <a16:creationId xmlns:a16="http://schemas.microsoft.com/office/drawing/2014/main" id="{5B241D27-6DB1-9A4E-32A6-3BEFE5B0F5BC}"/>
              </a:ext>
            </a:extLst>
          </p:cNvPr>
          <p:cNvSpPr txBox="1"/>
          <p:nvPr/>
        </p:nvSpPr>
        <p:spPr>
          <a:xfrm>
            <a:off x="8703441" y="1148344"/>
            <a:ext cx="3445164" cy="3234732"/>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r>
              <a:rPr kumimoji="0" lang="en-US" sz="1800" b="0" i="0" u="none" strike="noStrike" kern="1200" cap="none" spc="0" normalizeH="0" baseline="0" noProof="0" dirty="0">
                <a:ln>
                  <a:noFill/>
                </a:ln>
                <a:solidFill>
                  <a:prstClr val="white"/>
                </a:solidFill>
                <a:effectLst/>
                <a:uLnTx/>
                <a:uFillTx/>
                <a:latin typeface="Poor Richard" panose="02080502050505020702" pitchFamily="18" charset="0"/>
                <a:ea typeface="+mn-ea"/>
                <a:cs typeface="+mn-cs"/>
              </a:rPr>
              <a:t> The Challenges</a:t>
            </a: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en-US" b="0" i="0" u="none" strike="noStrike" kern="1200" cap="none" spc="0" normalizeH="0" baseline="0" noProof="0" dirty="0">
                <a:ln>
                  <a:noFill/>
                </a:ln>
                <a:solidFill>
                  <a:prstClr val="white"/>
                </a:solidFill>
                <a:effectLst/>
                <a:uLnTx/>
                <a:uFillTx/>
                <a:latin typeface="Poor Richard" panose="02080502050505020702" pitchFamily="18" charset="0"/>
                <a:ea typeface="+mn-ea"/>
                <a:cs typeface="+mn-cs"/>
              </a:rPr>
              <a:t>Politics</a:t>
            </a: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lang="en-US" dirty="0">
                <a:solidFill>
                  <a:prstClr val="white"/>
                </a:solidFill>
                <a:latin typeface="Poor Richard" panose="02080502050505020702" pitchFamily="18" charset="0"/>
              </a:rPr>
              <a:t>Liability</a:t>
            </a: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en-US" b="0" i="0" u="none" strike="noStrike" kern="1200" cap="none" spc="0" normalizeH="0" baseline="0" noProof="0" dirty="0">
                <a:ln>
                  <a:noFill/>
                </a:ln>
                <a:solidFill>
                  <a:prstClr val="white"/>
                </a:solidFill>
                <a:effectLst/>
                <a:uLnTx/>
                <a:uFillTx/>
                <a:latin typeface="Poor Richard" panose="02080502050505020702" pitchFamily="18" charset="0"/>
                <a:ea typeface="+mn-ea"/>
                <a:cs typeface="+mn-cs"/>
              </a:rPr>
              <a:t>Ranges</a:t>
            </a: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lang="en-US" dirty="0">
                <a:solidFill>
                  <a:prstClr val="white"/>
                </a:solidFill>
                <a:latin typeface="Poor Richard" panose="02080502050505020702" pitchFamily="18" charset="0"/>
              </a:rPr>
              <a:t>Qualified coaches</a:t>
            </a: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lang="en-US" dirty="0">
                <a:solidFill>
                  <a:prstClr val="white"/>
                </a:solidFill>
                <a:latin typeface="Poor Richard" panose="02080502050505020702" pitchFamily="18" charset="0"/>
              </a:rPr>
              <a:t>“1%’r” athlete mentality</a:t>
            </a: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lang="en-US" dirty="0">
                <a:solidFill>
                  <a:prstClr val="white"/>
                </a:solidFill>
                <a:latin typeface="Poor Richard" panose="02080502050505020702" pitchFamily="18" charset="0"/>
              </a:rPr>
              <a:t>Expenses /equipment</a:t>
            </a: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en-US" b="0" i="0" u="none" strike="noStrike" kern="1200" cap="none" spc="0" normalizeH="0" baseline="0" noProof="0" dirty="0">
                <a:ln>
                  <a:noFill/>
                </a:ln>
                <a:solidFill>
                  <a:prstClr val="white"/>
                </a:solidFill>
                <a:effectLst/>
                <a:uLnTx/>
                <a:uFillTx/>
                <a:latin typeface="Poor Richard" panose="02080502050505020702" pitchFamily="18" charset="0"/>
                <a:ea typeface="+mn-ea"/>
                <a:cs typeface="+mn-cs"/>
              </a:rPr>
              <a:t>US</a:t>
            </a:r>
          </a:p>
        </p:txBody>
      </p:sp>
      <p:sp>
        <p:nvSpPr>
          <p:cNvPr id="7" name="TextBox 6">
            <a:extLst>
              <a:ext uri="{FF2B5EF4-FFF2-40B4-BE49-F238E27FC236}">
                <a16:creationId xmlns:a16="http://schemas.microsoft.com/office/drawing/2014/main" id="{CDB5ABBE-2FBD-6252-4FC5-6F807B07213D}"/>
              </a:ext>
            </a:extLst>
          </p:cNvPr>
          <p:cNvSpPr txBox="1"/>
          <p:nvPr/>
        </p:nvSpPr>
        <p:spPr>
          <a:xfrm>
            <a:off x="618835" y="6034950"/>
            <a:ext cx="9633527" cy="646331"/>
          </a:xfrm>
          <a:prstGeom prst="rect">
            <a:avLst/>
          </a:prstGeom>
          <a:noFill/>
        </p:spPr>
        <p:txBody>
          <a:bodyPr wrap="square" rtlCol="0">
            <a:spAutoFit/>
          </a:bodyPr>
          <a:lstStyle/>
          <a:p>
            <a:r>
              <a:rPr lang="en-US" dirty="0"/>
              <a:t>Retain- maintain contact with shooters throughout college education and competitions</a:t>
            </a:r>
          </a:p>
        </p:txBody>
      </p:sp>
      <p:pic>
        <p:nvPicPr>
          <p:cNvPr id="8" name="Picture 7">
            <a:extLst>
              <a:ext uri="{FF2B5EF4-FFF2-40B4-BE49-F238E27FC236}">
                <a16:creationId xmlns:a16="http://schemas.microsoft.com/office/drawing/2014/main" id="{9DB30104-E28A-124F-8236-189A4FE38287}"/>
              </a:ext>
            </a:extLst>
          </p:cNvPr>
          <p:cNvPicPr>
            <a:picLocks noChangeAspect="1"/>
          </p:cNvPicPr>
          <p:nvPr/>
        </p:nvPicPr>
        <p:blipFill>
          <a:blip r:embed="rId3"/>
          <a:stretch>
            <a:fillRect/>
          </a:stretch>
        </p:blipFill>
        <p:spPr>
          <a:xfrm>
            <a:off x="8091053" y="6358115"/>
            <a:ext cx="4669941" cy="646332"/>
          </a:xfrm>
          <a:prstGeom prst="rect">
            <a:avLst/>
          </a:prstGeom>
        </p:spPr>
      </p:pic>
      <p:pic>
        <p:nvPicPr>
          <p:cNvPr id="10" name="Picture 9" descr="Logo, company name&#10;&#10;Description automatically generated">
            <a:extLst>
              <a:ext uri="{FF2B5EF4-FFF2-40B4-BE49-F238E27FC236}">
                <a16:creationId xmlns:a16="http://schemas.microsoft.com/office/drawing/2014/main" id="{52805373-9ED1-F3F3-CAD4-FE507F1B8868}"/>
              </a:ext>
            </a:extLst>
          </p:cNvPr>
          <p:cNvPicPr>
            <a:picLocks noChangeAspect="1"/>
          </p:cNvPicPr>
          <p:nvPr/>
        </p:nvPicPr>
        <p:blipFill>
          <a:blip r:embed="rId4"/>
          <a:stretch>
            <a:fillRect/>
          </a:stretch>
        </p:blipFill>
        <p:spPr>
          <a:xfrm>
            <a:off x="10211942" y="5035138"/>
            <a:ext cx="1531729" cy="11836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Picture 10">
            <a:extLst>
              <a:ext uri="{FF2B5EF4-FFF2-40B4-BE49-F238E27FC236}">
                <a16:creationId xmlns:a16="http://schemas.microsoft.com/office/drawing/2014/main" id="{375AAFFC-AF4C-7A6D-A021-5A4B83331D1D}"/>
              </a:ext>
            </a:extLst>
          </p:cNvPr>
          <p:cNvPicPr>
            <a:picLocks noChangeAspect="1"/>
          </p:cNvPicPr>
          <p:nvPr/>
        </p:nvPicPr>
        <p:blipFill>
          <a:blip r:embed="rId5"/>
          <a:stretch>
            <a:fillRect/>
          </a:stretch>
        </p:blipFill>
        <p:spPr>
          <a:xfrm rot="669187">
            <a:off x="-80088" y="4693972"/>
            <a:ext cx="2085013" cy="1371719"/>
          </a:xfrm>
          <a:prstGeom prst="rect">
            <a:avLst/>
          </a:prstGeom>
        </p:spPr>
      </p:pic>
    </p:spTree>
    <p:extLst>
      <p:ext uri="{BB962C8B-B14F-4D97-AF65-F5344CB8AC3E}">
        <p14:creationId xmlns:p14="http://schemas.microsoft.com/office/powerpoint/2010/main" val="11144289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p:cTn id="29"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10" end="10"/>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 calcmode="lin" valueType="num">
                                      <p:cBhvr>
                                        <p:cTn id="35"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92CCE-C435-464E-A19A-D4C606FDBE3D}"/>
              </a:ext>
            </a:extLst>
          </p:cNvPr>
          <p:cNvSpPr>
            <a:spLocks noGrp="1"/>
          </p:cNvSpPr>
          <p:nvPr>
            <p:ph type="title"/>
          </p:nvPr>
        </p:nvSpPr>
        <p:spPr>
          <a:xfrm>
            <a:off x="3315853" y="0"/>
            <a:ext cx="6105237" cy="1235363"/>
          </a:xfrm>
        </p:spPr>
        <p:txBody>
          <a:bodyPr>
            <a:normAutofit/>
          </a:bodyPr>
          <a:lstStyle/>
          <a:p>
            <a:pPr algn="l"/>
            <a:r>
              <a:rPr lang="en-US" dirty="0">
                <a:latin typeface="Poor Richard" panose="02080502050505020702" pitchFamily="18" charset="0"/>
              </a:rPr>
              <a:t>Into The Industry </a:t>
            </a:r>
          </a:p>
        </p:txBody>
      </p:sp>
      <p:sp>
        <p:nvSpPr>
          <p:cNvPr id="4" name="TextBox 3">
            <a:extLst>
              <a:ext uri="{FF2B5EF4-FFF2-40B4-BE49-F238E27FC236}">
                <a16:creationId xmlns:a16="http://schemas.microsoft.com/office/drawing/2014/main" id="{5B241D27-6DB1-9A4E-32A6-3BEFE5B0F5BC}"/>
              </a:ext>
            </a:extLst>
          </p:cNvPr>
          <p:cNvSpPr txBox="1"/>
          <p:nvPr/>
        </p:nvSpPr>
        <p:spPr>
          <a:xfrm>
            <a:off x="8737599" y="1148344"/>
            <a:ext cx="3445164" cy="2283702"/>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r>
              <a:rPr kumimoji="0" lang="en-US" sz="1800" b="0" i="0" u="none" strike="noStrike" kern="1200" cap="none" spc="0" normalizeH="0" baseline="0" noProof="0" dirty="0">
                <a:ln>
                  <a:noFill/>
                </a:ln>
                <a:solidFill>
                  <a:prstClr val="white"/>
                </a:solidFill>
                <a:effectLst/>
                <a:uLnTx/>
                <a:uFillTx/>
                <a:latin typeface="Poor Richard" panose="02080502050505020702" pitchFamily="18" charset="0"/>
                <a:ea typeface="+mn-ea"/>
                <a:cs typeface="+mn-cs"/>
              </a:rPr>
              <a:t> The Challenges</a:t>
            </a: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en-US" b="0" i="0" u="none" strike="noStrike" kern="1200" cap="none" spc="0" normalizeH="0" baseline="0" noProof="0" dirty="0">
                <a:ln>
                  <a:noFill/>
                </a:ln>
                <a:solidFill>
                  <a:prstClr val="white"/>
                </a:solidFill>
                <a:effectLst/>
                <a:uLnTx/>
                <a:uFillTx/>
                <a:latin typeface="Poor Richard" panose="02080502050505020702" pitchFamily="18" charset="0"/>
                <a:ea typeface="+mn-ea"/>
                <a:cs typeface="+mn-cs"/>
              </a:rPr>
              <a:t>Politics</a:t>
            </a: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lang="en-US" dirty="0">
                <a:solidFill>
                  <a:prstClr val="white"/>
                </a:solidFill>
                <a:latin typeface="Poor Richard" panose="02080502050505020702" pitchFamily="18" charset="0"/>
              </a:rPr>
              <a:t>Creating reality of the opportunities.</a:t>
            </a: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lang="en-US" dirty="0">
                <a:solidFill>
                  <a:prstClr val="white"/>
                </a:solidFill>
                <a:latin typeface="Poor Richard" panose="02080502050505020702" pitchFamily="18" charset="0"/>
              </a:rPr>
              <a:t>Not everyone is a TV star</a:t>
            </a:r>
          </a:p>
          <a:p>
            <a:pPr marL="742950" marR="0" lvl="1"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en-US" b="0" i="0" u="none" strike="noStrike" kern="1200" cap="none" spc="0" normalizeH="0" baseline="0" noProof="0" dirty="0">
                <a:ln>
                  <a:noFill/>
                </a:ln>
                <a:solidFill>
                  <a:prstClr val="white"/>
                </a:solidFill>
                <a:effectLst/>
                <a:uLnTx/>
                <a:uFillTx/>
                <a:latin typeface="Poor Richard" panose="02080502050505020702" pitchFamily="18" charset="0"/>
                <a:ea typeface="+mn-ea"/>
                <a:cs typeface="+mn-cs"/>
              </a:rPr>
              <a:t>US </a:t>
            </a:r>
          </a:p>
        </p:txBody>
      </p:sp>
      <p:sp>
        <p:nvSpPr>
          <p:cNvPr id="7" name="TextBox 6">
            <a:extLst>
              <a:ext uri="{FF2B5EF4-FFF2-40B4-BE49-F238E27FC236}">
                <a16:creationId xmlns:a16="http://schemas.microsoft.com/office/drawing/2014/main" id="{CDB5ABBE-2FBD-6252-4FC5-6F807B07213D}"/>
              </a:ext>
            </a:extLst>
          </p:cNvPr>
          <p:cNvSpPr txBox="1"/>
          <p:nvPr/>
        </p:nvSpPr>
        <p:spPr>
          <a:xfrm>
            <a:off x="186496" y="6011867"/>
            <a:ext cx="11369963" cy="646331"/>
          </a:xfrm>
          <a:prstGeom prst="rect">
            <a:avLst/>
          </a:prstGeom>
          <a:noFill/>
        </p:spPr>
        <p:txBody>
          <a:bodyPr wrap="square" rtlCol="0">
            <a:spAutoFit/>
          </a:bodyPr>
          <a:lstStyle/>
          <a:p>
            <a:r>
              <a:rPr lang="en-US" dirty="0"/>
              <a:t>Reactivate- after college, student athlete find a career and they will become coaches, mentors, and donors</a:t>
            </a:r>
          </a:p>
        </p:txBody>
      </p:sp>
      <p:sp>
        <p:nvSpPr>
          <p:cNvPr id="8" name="Content Placeholder 2">
            <a:extLst>
              <a:ext uri="{FF2B5EF4-FFF2-40B4-BE49-F238E27FC236}">
                <a16:creationId xmlns:a16="http://schemas.microsoft.com/office/drawing/2014/main" id="{AA67D6DC-E5C4-1E21-A5F7-2BAB77297F80}"/>
              </a:ext>
            </a:extLst>
          </p:cNvPr>
          <p:cNvSpPr>
            <a:spLocks noGrp="1"/>
          </p:cNvSpPr>
          <p:nvPr>
            <p:ph idx="1"/>
          </p:nvPr>
        </p:nvSpPr>
        <p:spPr>
          <a:xfrm>
            <a:off x="0" y="683064"/>
            <a:ext cx="8534400" cy="5400963"/>
          </a:xfrm>
        </p:spPr>
        <p:txBody>
          <a:bodyPr anchor="t">
            <a:normAutofit lnSpcReduction="10000"/>
          </a:bodyPr>
          <a:lstStyle/>
          <a:p>
            <a:r>
              <a:rPr lang="en-US" sz="2200" dirty="0">
                <a:solidFill>
                  <a:schemeClr val="tx1"/>
                </a:solidFill>
                <a:latin typeface="Poor Richard" panose="02080502050505020702" pitchFamily="18" charset="0"/>
              </a:rPr>
              <a:t>Where are we today?</a:t>
            </a:r>
          </a:p>
          <a:p>
            <a:pPr marL="0" indent="0">
              <a:buNone/>
            </a:pPr>
            <a:r>
              <a:rPr lang="en-US" sz="2200" dirty="0">
                <a:solidFill>
                  <a:schemeClr val="tx1"/>
                </a:solidFill>
                <a:latin typeface="Poor Richard" panose="02080502050505020702" pitchFamily="18" charset="0"/>
              </a:rPr>
              <a:t>            The Good</a:t>
            </a:r>
          </a:p>
          <a:p>
            <a:pPr lvl="1"/>
            <a:r>
              <a:rPr lang="en-US" sz="2200" dirty="0">
                <a:solidFill>
                  <a:schemeClr val="tx1"/>
                </a:solidFill>
                <a:latin typeface="Poor Richard" panose="02080502050505020702" pitchFamily="18" charset="0"/>
              </a:rPr>
              <a:t>NSSF CEO Joe Bartozzi was quoted in Aug 22’ “this is a $70 billion dollar industry, that currently employs 375,000 people” </a:t>
            </a:r>
          </a:p>
          <a:p>
            <a:pPr lvl="1"/>
            <a:r>
              <a:rPr lang="en-US" sz="2200" dirty="0">
                <a:solidFill>
                  <a:schemeClr val="tx1"/>
                </a:solidFill>
                <a:latin typeface="Poor Richard" panose="02080502050505020702" pitchFamily="18" charset="0"/>
              </a:rPr>
              <a:t>Pre Covid the shooting industry had a daily impact on the economy of $46 million</a:t>
            </a:r>
          </a:p>
          <a:p>
            <a:pPr lvl="1"/>
            <a:r>
              <a:rPr lang="en-US" sz="2200" dirty="0">
                <a:solidFill>
                  <a:schemeClr val="tx1"/>
                </a:solidFill>
                <a:latin typeface="Poor Richard" panose="02080502050505020702" pitchFamily="18" charset="0"/>
              </a:rPr>
              <a:t>Huge Applicant pool wanting to work within the industry from                        4 yr. , 2 yr. , Tech, Trade, and Military institutions.</a:t>
            </a:r>
          </a:p>
          <a:p>
            <a:pPr lvl="1"/>
            <a:r>
              <a:rPr lang="en-US" sz="2200" dirty="0">
                <a:solidFill>
                  <a:schemeClr val="tx1"/>
                </a:solidFill>
                <a:latin typeface="Poor Richard" panose="02080502050505020702" pitchFamily="18" charset="0"/>
              </a:rPr>
              <a:t>We have everything from factory- legal, medical-marketing, there isn’t one career path you can think of that we don’t employ somewhere within our industry </a:t>
            </a:r>
          </a:p>
          <a:p>
            <a:pPr lvl="1"/>
            <a:r>
              <a:rPr lang="en-US" sz="2200" dirty="0">
                <a:solidFill>
                  <a:schemeClr val="tx1"/>
                </a:solidFill>
                <a:latin typeface="Poor Richard" panose="02080502050505020702" pitchFamily="18" charset="0"/>
              </a:rPr>
              <a:t>We have career assistance to help through Careers4Athletes.</a:t>
            </a:r>
          </a:p>
          <a:p>
            <a:pPr lvl="1"/>
            <a:r>
              <a:rPr lang="en-US" sz="2200" dirty="0">
                <a:solidFill>
                  <a:schemeClr val="tx1"/>
                </a:solidFill>
                <a:latin typeface="Poor Richard" panose="02080502050505020702" pitchFamily="18" charset="0"/>
              </a:rPr>
              <a:t>We can now deliver real industry data of progressions from high school to college to working in the industry, to beginning coaching and mentoring</a:t>
            </a:r>
          </a:p>
        </p:txBody>
      </p:sp>
      <p:pic>
        <p:nvPicPr>
          <p:cNvPr id="9" name="Picture 8">
            <a:extLst>
              <a:ext uri="{FF2B5EF4-FFF2-40B4-BE49-F238E27FC236}">
                <a16:creationId xmlns:a16="http://schemas.microsoft.com/office/drawing/2014/main" id="{70E39CA3-5575-AE8F-0116-57948E98D177}"/>
              </a:ext>
            </a:extLst>
          </p:cNvPr>
          <p:cNvPicPr>
            <a:picLocks noChangeAspect="1"/>
          </p:cNvPicPr>
          <p:nvPr/>
        </p:nvPicPr>
        <p:blipFill>
          <a:blip r:embed="rId4"/>
          <a:stretch>
            <a:fillRect/>
          </a:stretch>
        </p:blipFill>
        <p:spPr>
          <a:xfrm>
            <a:off x="8048305" y="6344356"/>
            <a:ext cx="4669941" cy="513644"/>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7098EFBF-AA26-4FDA-5AD8-69825D697028}"/>
              </a:ext>
            </a:extLst>
          </p:cNvPr>
          <p:cNvPicPr>
            <a:picLocks noChangeAspect="1"/>
          </p:cNvPicPr>
          <p:nvPr/>
        </p:nvPicPr>
        <p:blipFill>
          <a:blip r:embed="rId5"/>
          <a:stretch>
            <a:fillRect/>
          </a:stretch>
        </p:blipFill>
        <p:spPr>
          <a:xfrm>
            <a:off x="8218312" y="4469465"/>
            <a:ext cx="1998133" cy="85730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4539153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92CCE-C435-464E-A19A-D4C606FDBE3D}"/>
              </a:ext>
            </a:extLst>
          </p:cNvPr>
          <p:cNvSpPr>
            <a:spLocks noGrp="1"/>
          </p:cNvSpPr>
          <p:nvPr>
            <p:ph type="title"/>
          </p:nvPr>
        </p:nvSpPr>
        <p:spPr>
          <a:xfrm>
            <a:off x="158621" y="-74645"/>
            <a:ext cx="11513975" cy="1235363"/>
          </a:xfrm>
        </p:spPr>
        <p:txBody>
          <a:bodyPr>
            <a:normAutofit/>
          </a:bodyPr>
          <a:lstStyle/>
          <a:p>
            <a:pPr algn="l"/>
            <a:r>
              <a:rPr lang="en-US" sz="3200" dirty="0">
                <a:latin typeface="Poor Richard" panose="02080502050505020702" pitchFamily="18" charset="0"/>
              </a:rPr>
              <a:t>What are you doing?  What are we doing together?</a:t>
            </a:r>
          </a:p>
        </p:txBody>
      </p:sp>
      <p:sp>
        <p:nvSpPr>
          <p:cNvPr id="3" name="Content Placeholder 2">
            <a:extLst>
              <a:ext uri="{FF2B5EF4-FFF2-40B4-BE49-F238E27FC236}">
                <a16:creationId xmlns:a16="http://schemas.microsoft.com/office/drawing/2014/main" id="{60DFF4FA-F598-4962-B6AB-31A8BE724E52}"/>
              </a:ext>
            </a:extLst>
          </p:cNvPr>
          <p:cNvSpPr>
            <a:spLocks noGrp="1"/>
          </p:cNvSpPr>
          <p:nvPr>
            <p:ph idx="1"/>
          </p:nvPr>
        </p:nvSpPr>
        <p:spPr>
          <a:xfrm>
            <a:off x="805787" y="1249403"/>
            <a:ext cx="6557819" cy="4228125"/>
          </a:xfrm>
        </p:spPr>
        <p:txBody>
          <a:bodyPr anchor="t">
            <a:normAutofit fontScale="25000" lnSpcReduction="20000"/>
          </a:bodyPr>
          <a:lstStyle/>
          <a:p>
            <a:pPr lvl="1"/>
            <a:r>
              <a:rPr lang="en-US" sz="5600" dirty="0">
                <a:solidFill>
                  <a:schemeClr val="tx1"/>
                </a:solidFill>
                <a:latin typeface="Poor Richard" panose="02080502050505020702" pitchFamily="18" charset="0"/>
              </a:rPr>
              <a:t>Earlier I asked, Who helped you with your first shot? Hopefully that moment gave you something greater than a memory, it gave you a passion. The passion has either stayed with you or it was rekindled, but that one small moment will never be lost. What are you going to do with it? 	</a:t>
            </a:r>
          </a:p>
          <a:p>
            <a:pPr marL="457200" lvl="1" indent="0">
              <a:buNone/>
            </a:pPr>
            <a:r>
              <a:rPr lang="en-US" sz="5600" dirty="0">
                <a:solidFill>
                  <a:schemeClr val="tx1"/>
                </a:solidFill>
                <a:latin typeface="Poor Richard" panose="02080502050505020702" pitchFamily="18" charset="0"/>
              </a:rPr>
              <a:t>                              My personal beliefs, that many have heard me say			</a:t>
            </a:r>
          </a:p>
          <a:p>
            <a:pPr lvl="1">
              <a:buFont typeface="Wingdings" panose="05000000000000000000" pitchFamily="2" charset="2"/>
              <a:buChar char="v"/>
            </a:pPr>
            <a:r>
              <a:rPr lang="en-US" sz="5600" dirty="0">
                <a:solidFill>
                  <a:schemeClr val="tx1"/>
                </a:solidFill>
                <a:latin typeface="Poor Richard" panose="02080502050505020702" pitchFamily="18" charset="0"/>
              </a:rPr>
              <a:t>Making a Difference in people and this industry is bigger than making a dollar.  </a:t>
            </a:r>
          </a:p>
          <a:p>
            <a:pPr lvl="1">
              <a:buFont typeface="Wingdings" panose="05000000000000000000" pitchFamily="2" charset="2"/>
              <a:buChar char="v"/>
            </a:pPr>
            <a:r>
              <a:rPr lang="en-US" sz="5600" dirty="0">
                <a:solidFill>
                  <a:schemeClr val="tx1"/>
                </a:solidFill>
                <a:latin typeface="Poor Richard" panose="02080502050505020702" pitchFamily="18" charset="0"/>
              </a:rPr>
              <a:t>Do the right things for the Student Athlete, Institution, and the Industry.</a:t>
            </a:r>
          </a:p>
          <a:p>
            <a:pPr lvl="1">
              <a:buFont typeface="Wingdings" panose="05000000000000000000" pitchFamily="2" charset="2"/>
              <a:buChar char="v"/>
            </a:pPr>
            <a:r>
              <a:rPr lang="en-US" sz="5600" dirty="0">
                <a:solidFill>
                  <a:schemeClr val="tx1"/>
                </a:solidFill>
                <a:latin typeface="Poor Richard" panose="02080502050505020702" pitchFamily="18" charset="0"/>
              </a:rPr>
              <a:t>We have an incredible shooting sports history, it’s now time to advance and move the needle</a:t>
            </a:r>
          </a:p>
          <a:p>
            <a:pPr lvl="1">
              <a:buFont typeface="Wingdings" panose="05000000000000000000" pitchFamily="2" charset="2"/>
              <a:buChar char="v"/>
            </a:pPr>
            <a:r>
              <a:rPr lang="en-US" sz="5600" dirty="0">
                <a:solidFill>
                  <a:schemeClr val="tx1"/>
                </a:solidFill>
                <a:latin typeface="Poor Richard" panose="02080502050505020702" pitchFamily="18" charset="0"/>
              </a:rPr>
              <a:t>We will work with anyone, anytime with shared beliefs and  ideas. </a:t>
            </a:r>
          </a:p>
          <a:p>
            <a:pPr marL="457200" lvl="1" indent="0">
              <a:buNone/>
            </a:pPr>
            <a:endParaRPr lang="en-US" sz="5600" dirty="0">
              <a:solidFill>
                <a:schemeClr val="tx1"/>
              </a:solidFill>
              <a:latin typeface="Poor Richard" panose="02080502050505020702" pitchFamily="18" charset="0"/>
            </a:endParaRPr>
          </a:p>
          <a:p>
            <a:pPr marL="0" indent="0">
              <a:buNone/>
            </a:pPr>
            <a:r>
              <a:rPr lang="en-US" sz="5600" dirty="0">
                <a:solidFill>
                  <a:schemeClr val="tx1"/>
                </a:solidFill>
                <a:latin typeface="Poor Richard" panose="02080502050505020702" pitchFamily="18" charset="0"/>
              </a:rPr>
              <a:t>This is Conservation!  </a:t>
            </a:r>
          </a:p>
          <a:p>
            <a:pPr marL="0" indent="0">
              <a:buNone/>
            </a:pPr>
            <a:r>
              <a:rPr lang="en-US" sz="5600" dirty="0">
                <a:solidFill>
                  <a:schemeClr val="tx1"/>
                </a:solidFill>
                <a:latin typeface="Poor Richard" panose="02080502050505020702" pitchFamily="18" charset="0"/>
              </a:rPr>
              <a:t>              This is the FutureU , and Our Shooting Heritage </a:t>
            </a:r>
          </a:p>
          <a:p>
            <a:pPr marL="0" indent="0">
              <a:buNone/>
            </a:pPr>
            <a:r>
              <a:rPr lang="en-US" sz="5600" dirty="0">
                <a:solidFill>
                  <a:schemeClr val="tx1"/>
                </a:solidFill>
                <a:latin typeface="Poor Richard" panose="02080502050505020702" pitchFamily="18" charset="0"/>
              </a:rPr>
              <a:t>                 </a:t>
            </a:r>
          </a:p>
          <a:p>
            <a:endParaRPr lang="en-US" sz="5600" dirty="0">
              <a:solidFill>
                <a:schemeClr val="tx1"/>
              </a:solidFill>
              <a:latin typeface="Poor Richard" panose="02080502050505020702" pitchFamily="18" charset="0"/>
            </a:endParaRPr>
          </a:p>
          <a:p>
            <a:pPr marL="0" indent="0">
              <a:buNone/>
            </a:pPr>
            <a:r>
              <a:rPr lang="en-US" sz="5600" dirty="0">
                <a:solidFill>
                  <a:schemeClr val="tx1"/>
                </a:solidFill>
                <a:latin typeface="Poor Richard" panose="02080502050505020702" pitchFamily="18" charset="0"/>
              </a:rPr>
              <a:t>Thank you, MidwayUSA Foundation for always being a great friend and partner</a:t>
            </a:r>
          </a:p>
          <a:p>
            <a:pPr marL="0" indent="0">
              <a:buNone/>
            </a:pPr>
            <a:endParaRPr lang="en-US" sz="1800" dirty="0"/>
          </a:p>
        </p:txBody>
      </p:sp>
      <p:pic>
        <p:nvPicPr>
          <p:cNvPr id="7" name="Picture 6">
            <a:extLst>
              <a:ext uri="{FF2B5EF4-FFF2-40B4-BE49-F238E27FC236}">
                <a16:creationId xmlns:a16="http://schemas.microsoft.com/office/drawing/2014/main" id="{F6E22A1A-EDE3-D6ED-7007-2D8AEED26E83}"/>
              </a:ext>
            </a:extLst>
          </p:cNvPr>
          <p:cNvPicPr>
            <a:picLocks noChangeAspect="1"/>
          </p:cNvPicPr>
          <p:nvPr/>
        </p:nvPicPr>
        <p:blipFill>
          <a:blip r:embed="rId3"/>
          <a:stretch>
            <a:fillRect/>
          </a:stretch>
        </p:blipFill>
        <p:spPr>
          <a:xfrm>
            <a:off x="8171127" y="6186634"/>
            <a:ext cx="4669941" cy="825353"/>
          </a:xfrm>
          <a:prstGeom prst="rect">
            <a:avLst/>
          </a:prstGeom>
        </p:spPr>
      </p:pic>
      <p:pic>
        <p:nvPicPr>
          <p:cNvPr id="6" name="Picture 5" descr="Logo, company name&#10;&#10;Description automatically generated">
            <a:extLst>
              <a:ext uri="{FF2B5EF4-FFF2-40B4-BE49-F238E27FC236}">
                <a16:creationId xmlns:a16="http://schemas.microsoft.com/office/drawing/2014/main" id="{5A845742-8A66-8AE8-E9CD-7E5717EB1422}"/>
              </a:ext>
            </a:extLst>
          </p:cNvPr>
          <p:cNvPicPr>
            <a:picLocks noChangeAspect="1"/>
          </p:cNvPicPr>
          <p:nvPr/>
        </p:nvPicPr>
        <p:blipFill>
          <a:blip r:embed="rId4"/>
          <a:stretch>
            <a:fillRect/>
          </a:stretch>
        </p:blipFill>
        <p:spPr>
          <a:xfrm rot="371472">
            <a:off x="7490689" y="1395261"/>
            <a:ext cx="2840677" cy="25103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565432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8" dur="500"/>
                                        <p:tgtEl>
                                          <p:spTgt spid="3">
                                            <p:txEl>
                                              <p:pRg st="7" end="7"/>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 calcmode="lin" valueType="num">
                                      <p:cBhvr>
                                        <p:cTn id="46"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4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theme/theme1.xml><?xml version="1.0" encoding="utf-8"?>
<a:theme xmlns:a="http://schemas.openxmlformats.org/drawingml/2006/main" name="Sl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8D98AF74FE0B4A89508E66A217D6D2" ma:contentTypeVersion="13" ma:contentTypeDescription="Create a new document." ma:contentTypeScope="" ma:versionID="b56fb1f5fee96be731875829c5d30093">
  <xsd:schema xmlns:xsd="http://www.w3.org/2001/XMLSchema" xmlns:xs="http://www.w3.org/2001/XMLSchema" xmlns:p="http://schemas.microsoft.com/office/2006/metadata/properties" xmlns:ns2="650b242b-e381-4b77-886e-543c4678da09" xmlns:ns3="2d3be834-5d4c-4e43-a35f-e0a90fe03baf" targetNamespace="http://schemas.microsoft.com/office/2006/metadata/properties" ma:root="true" ma:fieldsID="221a811117b3d3724b8d9b41a5315ee7" ns2:_="" ns3:_="">
    <xsd:import namespace="650b242b-e381-4b77-886e-543c4678da09"/>
    <xsd:import namespace="2d3be834-5d4c-4e43-a35f-e0a90fe03ba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2:SharedWithUsers" minOccurs="0"/>
                <xsd:element ref="ns2:SharedWithDetail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0b242b-e381-4b77-886e-543c4678da0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91d6445e-2d5b-45ac-a532-1034da9774a8}" ma:internalName="TaxCatchAll" ma:showField="CatchAllData" ma:web="650b242b-e381-4b77-886e-543c4678da0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3be834-5d4c-4e43-a35f-e0a90fe03ba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546cdec-35b0-46fd-99b1-b7ad91dc8b6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50b242b-e381-4b77-886e-543c4678da09" xsi:nil="true"/>
    <lcf76f155ced4ddcb4097134ff3c332f xmlns="2d3be834-5d4c-4e43-a35f-e0a90fe03baf">
      <Terms xmlns="http://schemas.microsoft.com/office/infopath/2007/PartnerControls"/>
    </lcf76f155ced4ddcb4097134ff3c332f>
    <_dlc_DocId xmlns="650b242b-e381-4b77-886e-543c4678da09">N5JE6DDA5D23-2086242889-295322</_dlc_DocId>
    <_dlc_DocIdUrl xmlns="650b242b-e381-4b77-886e-543c4678da09">
      <Url>https://midwayusafoundation.sharepoint.com/sites/Programs/_layouts/15/DocIdRedir.aspx?ID=N5JE6DDA5D23-2086242889-295322</Url>
      <Description>N5JE6DDA5D23-2086242889-295322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3315AA3-EAE3-44ED-8368-BAC2FFFB4817}">
  <ds:schemaRefs>
    <ds:schemaRef ds:uri="http://schemas.microsoft.com/sharepoint/v3/contenttype/forms"/>
  </ds:schemaRefs>
</ds:datastoreItem>
</file>

<file path=customXml/itemProps2.xml><?xml version="1.0" encoding="utf-8"?>
<ds:datastoreItem xmlns:ds="http://schemas.openxmlformats.org/officeDocument/2006/customXml" ds:itemID="{9F9A55EE-C97B-49B7-A41A-4E2DAE111AF0}"/>
</file>

<file path=customXml/itemProps3.xml><?xml version="1.0" encoding="utf-8"?>
<ds:datastoreItem xmlns:ds="http://schemas.openxmlformats.org/officeDocument/2006/customXml" ds:itemID="{D7023227-530E-4024-91EF-312A851A758C}">
  <ds:schemaRefs>
    <ds:schemaRef ds:uri="http://www.w3.org/XML/1998/namespace"/>
    <ds:schemaRef ds:uri="http://schemas.microsoft.com/office/2006/documentManagement/types"/>
    <ds:schemaRef ds:uri="http://purl.org/dc/terms/"/>
    <ds:schemaRef ds:uri="http://schemas.openxmlformats.org/package/2006/metadata/core-properties"/>
    <ds:schemaRef ds:uri="71af3243-3dd4-4a8d-8c0d-dd76da1f02a5"/>
    <ds:schemaRef ds:uri="http://purl.org/dc/dcmitype/"/>
    <ds:schemaRef ds:uri="http://schemas.microsoft.com/office/infopath/2007/PartnerControls"/>
    <ds:schemaRef ds:uri="16c05727-aa75-4e4a-9b5f-8a80a1165891"/>
    <ds:schemaRef ds:uri="http://schemas.microsoft.com/office/2006/metadata/properties"/>
    <ds:schemaRef ds:uri="http://purl.org/dc/elements/1.1/"/>
  </ds:schemaRefs>
</ds:datastoreItem>
</file>

<file path=customXml/itemProps4.xml><?xml version="1.0" encoding="utf-8"?>
<ds:datastoreItem xmlns:ds="http://schemas.openxmlformats.org/officeDocument/2006/customXml" ds:itemID="{24B77D81-8E94-4757-87FD-CF26FE28CB69}"/>
</file>

<file path=docProps/app.xml><?xml version="1.0" encoding="utf-8"?>
<Properties xmlns="http://schemas.openxmlformats.org/officeDocument/2006/extended-properties" xmlns:vt="http://schemas.openxmlformats.org/officeDocument/2006/docPropsVTypes">
  <Template/>
  <TotalTime>1201</TotalTime>
  <Words>968</Words>
  <Application>Microsoft Office PowerPoint</Application>
  <PresentationFormat>Widescreen</PresentationFormat>
  <Paragraphs>87</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Century Gothic</vt:lpstr>
      <vt:lpstr>Poor Richard</vt:lpstr>
      <vt:lpstr>Wingdings</vt:lpstr>
      <vt:lpstr>Wingdings 3</vt:lpstr>
      <vt:lpstr>Slice</vt:lpstr>
      <vt:lpstr>Creating a Pipeline    1/Youth Shooting Sports  2/Collegiate Shooting Sports  3/Careers in Shooting Sports industry</vt:lpstr>
      <vt:lpstr>Your Youth Shooting!</vt:lpstr>
      <vt:lpstr>Youth Shooting! – High School</vt:lpstr>
      <vt:lpstr>Collegiate Shooting </vt:lpstr>
      <vt:lpstr>Into The Industry </vt:lpstr>
      <vt:lpstr>What are you doing?  What are we doing 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Pipeline    1/Youth Shooting Sports  2/Collegiate Shooting Sports  3/Careers in Shooting Sports industry</dc:title>
  <dc:creator>Robbi Vincent</dc:creator>
  <cp:lastModifiedBy>Robbi Vincent</cp:lastModifiedBy>
  <cp:revision>3</cp:revision>
  <dcterms:created xsi:type="dcterms:W3CDTF">2022-10-04T16:40:31Z</dcterms:created>
  <dcterms:modified xsi:type="dcterms:W3CDTF">2022-10-05T12:41:38Z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_dlc_DocIdItemGuid">
    <vt:lpwstr>15823fed-3df5-48bf-ac87-3895b18f4641</vt:lpwstr>
  </property>
</Properties>
</file>