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340" r:id="rId4"/>
    <p:sldId id="341" r:id="rId5"/>
    <p:sldId id="343" r:id="rId6"/>
    <p:sldId id="369" r:id="rId7"/>
    <p:sldId id="321" r:id="rId8"/>
    <p:sldId id="272" r:id="rId9"/>
    <p:sldId id="273" r:id="rId10"/>
    <p:sldId id="342" r:id="rId11"/>
    <p:sldId id="336" r:id="rId12"/>
    <p:sldId id="323" r:id="rId13"/>
    <p:sldId id="339" r:id="rId14"/>
    <p:sldId id="260" r:id="rId15"/>
    <p:sldId id="370" r:id="rId16"/>
    <p:sldId id="371" r:id="rId17"/>
    <p:sldId id="284" r:id="rId18"/>
  </p:sldIdLst>
  <p:sldSz cx="9144000" cy="6858000" type="screen4x3"/>
  <p:notesSz cx="7010400" cy="9296400"/>
  <p:custShowLst>
    <p:custShow name="Custom Show 1" id="0">
      <p:sldLst/>
    </p:custShow>
    <p:custShow name="Custom Show 2" id="1">
      <p:sldLst/>
    </p:custShow>
    <p:custShow name="Custom Show 3" id="2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9" autoAdjust="0"/>
    <p:restoredTop sz="85070" autoAdjust="0"/>
  </p:normalViewPr>
  <p:slideViewPr>
    <p:cSldViewPr>
      <p:cViewPr varScale="1">
        <p:scale>
          <a:sx n="84" d="100"/>
          <a:sy n="84" d="100"/>
        </p:scale>
        <p:origin x="1474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wa.gov.state.ia.us\DNRshared\DNR%20Shared%20Perm\LE%20Shooting%20Sports\SCTP\HISTORICSHOOTINGSPORTSFIGUR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owa.gov.state.ia.us\DNRshared\DNR%20Shared%20Perm\LE%20Shooting%20Sports\SCTP\HISTORICSHOOTINGSPORTSFIGURES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SCTP Registered Athletes</a:t>
            </a:r>
          </a:p>
        </c:rich>
      </c:tx>
      <c:layout>
        <c:manualLayout>
          <c:xMode val="edge"/>
          <c:yMode val="edge"/>
          <c:x val="0.30667374443363121"/>
          <c:y val="2.94784162617970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'SCTP (2)'!$B$1</c:f>
              <c:strCache>
                <c:ptCount val="1"/>
                <c:pt idx="0">
                  <c:v># Program Participants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'SCTP (2)'!$A$4:$A$16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'SCTP (2)'!$B$4:$B$16</c:f>
              <c:numCache>
                <c:formatCode>General</c:formatCode>
                <c:ptCount val="13"/>
                <c:pt idx="0">
                  <c:v>913</c:v>
                </c:pt>
                <c:pt idx="1">
                  <c:v>1042</c:v>
                </c:pt>
                <c:pt idx="2">
                  <c:v>1392</c:v>
                </c:pt>
                <c:pt idx="3">
                  <c:v>1789</c:v>
                </c:pt>
                <c:pt idx="4">
                  <c:v>2200</c:v>
                </c:pt>
                <c:pt idx="5">
                  <c:v>2709</c:v>
                </c:pt>
                <c:pt idx="6">
                  <c:v>3183</c:v>
                </c:pt>
                <c:pt idx="7">
                  <c:v>3395</c:v>
                </c:pt>
                <c:pt idx="8">
                  <c:v>3560</c:v>
                </c:pt>
                <c:pt idx="9">
                  <c:v>3884</c:v>
                </c:pt>
                <c:pt idx="10">
                  <c:v>4057</c:v>
                </c:pt>
                <c:pt idx="11">
                  <c:v>4132</c:v>
                </c:pt>
                <c:pt idx="12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1-4653-9F9E-339164419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963072"/>
        <c:axId val="1"/>
      </c:barChart>
      <c:catAx>
        <c:axId val="1511963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/>
                  <a:t>Registered</a:t>
                </a:r>
                <a:r>
                  <a:rPr lang="en-US" sz="1200" b="1" baseline="0"/>
                  <a:t> Athletes</a:t>
                </a:r>
                <a:endParaRPr lang="en-US" sz="1200" b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1196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/>
              <a:t>State Championship Participation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'SCTP (2)'!$D$21</c:f>
              <c:strCache>
                <c:ptCount val="1"/>
                <c:pt idx="0">
                  <c:v>Sporting Clays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639199728721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A-4BA3-9ABE-52CAC8B8F790}"/>
                </c:ext>
              </c:extLst>
            </c:dLbl>
            <c:dLbl>
              <c:idx val="1"/>
              <c:layout>
                <c:manualLayout>
                  <c:x val="-1.5259409969481181E-2"/>
                  <c:y val="-9.8328416912486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3A-4BA3-9ABE-52CAC8B8F790}"/>
                </c:ext>
              </c:extLst>
            </c:dLbl>
            <c:dLbl>
              <c:idx val="2"/>
              <c:layout>
                <c:manualLayout>
                  <c:x val="-1.0172939979654121E-2"/>
                  <c:y val="9.0133340941734457E-17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3A-4BA3-9ABE-52CAC8B8F790}"/>
                </c:ext>
              </c:extLst>
            </c:dLbl>
            <c:dLbl>
              <c:idx val="3"/>
              <c:layout>
                <c:manualLayout>
                  <c:x val="-1.356391997287216E-2"/>
                  <c:y val="1.177503634714764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3A-4BA3-9ABE-52CAC8B8F790}"/>
                </c:ext>
              </c:extLst>
            </c:dLbl>
            <c:dLbl>
              <c:idx val="4"/>
              <c:layout>
                <c:manualLayout>
                  <c:x val="-2.204136995591726E-2"/>
                  <c:y val="1.09060932256885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3A-4BA3-9ABE-52CAC8B8F790}"/>
                </c:ext>
              </c:extLst>
            </c:dLbl>
            <c:dLbl>
              <c:idx val="5"/>
              <c:layout>
                <c:manualLayout>
                  <c:x val="-1.4381760265724668E-2"/>
                  <c:y val="1.991895665692611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3A-4BA3-9ABE-52CAC8B8F790}"/>
                </c:ext>
              </c:extLst>
            </c:dLbl>
            <c:dLbl>
              <c:idx val="6"/>
              <c:layout>
                <c:manualLayout>
                  <c:x val="-1.356391997287216E-2"/>
                  <c:y val="3.5097189633746624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3A-4BA3-9ABE-52CAC8B8F790}"/>
                </c:ext>
              </c:extLst>
            </c:dLbl>
            <c:dLbl>
              <c:idx val="7"/>
              <c:layout>
                <c:manualLayout>
                  <c:x val="-1.0172939979654121E-2"/>
                  <c:y val="1.218769043266301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3A-4BA3-9ABE-52CAC8B8F79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'SCTP (2)'!$A$31:$A$37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'SCTP (2)'!$D$31:$D$37</c:f>
              <c:numCache>
                <c:formatCode>General</c:formatCode>
                <c:ptCount val="7"/>
                <c:pt idx="0">
                  <c:v>151</c:v>
                </c:pt>
                <c:pt idx="1">
                  <c:v>216</c:v>
                </c:pt>
                <c:pt idx="2">
                  <c:v>218</c:v>
                </c:pt>
                <c:pt idx="3">
                  <c:v>250</c:v>
                </c:pt>
                <c:pt idx="5">
                  <c:v>224</c:v>
                </c:pt>
                <c:pt idx="6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3A-4BA3-9ABE-52CAC8B8F790}"/>
            </c:ext>
          </c:extLst>
        </c:ser>
        <c:ser>
          <c:idx val="2"/>
          <c:order val="1"/>
          <c:tx>
            <c:strRef>
              <c:f>'SCTP (2)'!$C$21</c:f>
              <c:strCache>
                <c:ptCount val="1"/>
                <c:pt idx="0">
                  <c:v>SCTP State Skeet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69548999660902E-3"/>
                  <c:y val="4.9164208456243851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3A-4BA3-9ABE-52CAC8B8F790}"/>
                </c:ext>
              </c:extLst>
            </c:dLbl>
            <c:dLbl>
              <c:idx val="2"/>
              <c:layout>
                <c:manualLayout>
                  <c:x val="0"/>
                  <c:y val="9.8328416912488604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3A-4BA3-9ABE-52CAC8B8F790}"/>
                </c:ext>
              </c:extLst>
            </c:dLbl>
            <c:dLbl>
              <c:idx val="3"/>
              <c:layout>
                <c:manualLayout>
                  <c:x val="-1.69548999660902E-3"/>
                  <c:y val="1.474926253687315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3A-4BA3-9ABE-52CAC8B8F790}"/>
                </c:ext>
              </c:extLst>
            </c:dLbl>
            <c:dLbl>
              <c:idx val="4"/>
              <c:layout>
                <c:manualLayout>
                  <c:x val="-3.3909799932180401E-3"/>
                  <c:y val="1.4749262536873246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3A-4BA3-9ABE-52CAC8B8F790}"/>
                </c:ext>
              </c:extLst>
            </c:dLbl>
            <c:dLbl>
              <c:idx val="6"/>
              <c:layout>
                <c:manualLayout>
                  <c:x val="-3.3909799932180401E-3"/>
                  <c:y val="1.054852320675115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3A-4BA3-9ABE-52CAC8B8F790}"/>
                </c:ext>
              </c:extLst>
            </c:dLbl>
            <c:dLbl>
              <c:idx val="7"/>
              <c:layout>
                <c:manualLayout>
                  <c:x val="-8.4774499830450999E-3"/>
                  <c:y val="-9.1407678244971452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3A-4BA3-9ABE-52CAC8B8F79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'SCTP (2)'!$A$31:$A$37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'SCTP (2)'!$C$31:$C$37</c:f>
              <c:numCache>
                <c:formatCode>General</c:formatCode>
                <c:ptCount val="7"/>
                <c:pt idx="0">
                  <c:v>173</c:v>
                </c:pt>
                <c:pt idx="1">
                  <c:v>191</c:v>
                </c:pt>
                <c:pt idx="2">
                  <c:v>204</c:v>
                </c:pt>
                <c:pt idx="3">
                  <c:v>254</c:v>
                </c:pt>
                <c:pt idx="5">
                  <c:v>262</c:v>
                </c:pt>
                <c:pt idx="6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3A-4BA3-9ABE-52CAC8B8F790}"/>
            </c:ext>
          </c:extLst>
        </c:ser>
        <c:ser>
          <c:idx val="1"/>
          <c:order val="2"/>
          <c:tx>
            <c:strRef>
              <c:f>'SCTP (2)'!$B$21</c:f>
              <c:strCache>
                <c:ptCount val="1"/>
                <c:pt idx="0">
                  <c:v>SCTP State Trap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'SCTP (2)'!$A$31:$A$37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'SCTP (2)'!$B$31:$B$37</c:f>
              <c:numCache>
                <c:formatCode>General</c:formatCode>
                <c:ptCount val="7"/>
                <c:pt idx="0">
                  <c:v>2217</c:v>
                </c:pt>
                <c:pt idx="1">
                  <c:v>2319</c:v>
                </c:pt>
                <c:pt idx="2">
                  <c:v>2501</c:v>
                </c:pt>
                <c:pt idx="3">
                  <c:v>2722</c:v>
                </c:pt>
                <c:pt idx="5">
                  <c:v>2630</c:v>
                </c:pt>
                <c:pt idx="6">
                  <c:v>2927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33A-4BA3-9ABE-52CAC8B8F790}"/>
            </c:ext>
          </c:extLst>
        </c:ser>
        <c:ser>
          <c:idx val="0"/>
          <c:order val="3"/>
          <c:tx>
            <c:strRef>
              <c:f>'SCTP (2)'!$E$21</c:f>
              <c:strCache>
                <c:ptCount val="1"/>
                <c:pt idx="0">
                  <c:v>Doubles Trap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3A-4BA3-9ABE-52CAC8B8F7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3A-4BA3-9ABE-52CAC8B8F7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3A-4BA3-9ABE-52CAC8B8F7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3A-4BA3-9ABE-52CAC8B8F790}"/>
                </c:ext>
              </c:extLst>
            </c:dLbl>
            <c:dLbl>
              <c:idx val="4"/>
              <c:layout>
                <c:manualLayout>
                  <c:x val="5.0864699898270603E-3"/>
                  <c:y val="-1.1171920504295423E-1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33A-4BA3-9ABE-52CAC8B8F790}"/>
                </c:ext>
              </c:extLst>
            </c:dLbl>
            <c:dLbl>
              <c:idx val="5"/>
              <c:layout>
                <c:manualLayout>
                  <c:x val="3.3909799932180401E-3"/>
                  <c:y val="-1.05022863915319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3A-4BA3-9ABE-52CAC8B8F790}"/>
                </c:ext>
              </c:extLst>
            </c:dLbl>
            <c:dLbl>
              <c:idx val="6"/>
              <c:layout>
                <c:manualLayout>
                  <c:x val="5.0864699898270603E-3"/>
                  <c:y val="-8.552495837471869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3A-4BA3-9ABE-52CAC8B8F790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'SCTP (2)'!$A$31:$A$37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'SCTP (2)'!$E$31:$E$37</c:f>
              <c:numCache>
                <c:formatCode>General</c:formatCode>
                <c:ptCount val="7"/>
                <c:pt idx="0">
                  <c:v>295</c:v>
                </c:pt>
                <c:pt idx="1">
                  <c:v>435</c:v>
                </c:pt>
                <c:pt idx="2">
                  <c:v>525</c:v>
                </c:pt>
                <c:pt idx="3">
                  <c:v>622</c:v>
                </c:pt>
                <c:pt idx="5">
                  <c:v>629</c:v>
                </c:pt>
                <c:pt idx="6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3A-4BA3-9ABE-52CAC8B8F790}"/>
            </c:ext>
          </c:extLst>
        </c:ser>
        <c:ser>
          <c:idx val="4"/>
          <c:order val="4"/>
          <c:tx>
            <c:strRef>
              <c:f>'SCTP (2)'!$F$21</c:f>
              <c:strCache>
                <c:ptCount val="1"/>
                <c:pt idx="0">
                  <c:v>Handicap Trap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33A-4BA3-9ABE-52CAC8B8F7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33A-4BA3-9ABE-52CAC8B8F7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33A-4BA3-9ABE-52CAC8B8F7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33A-4BA3-9ABE-52CAC8B8F790}"/>
                </c:ext>
              </c:extLst>
            </c:dLbl>
            <c:dLbl>
              <c:idx val="4"/>
              <c:layout>
                <c:manualLayout>
                  <c:x val="1.8650389962699219E-2"/>
                  <c:y val="2.43753808653260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33A-4BA3-9ABE-52CAC8B8F790}"/>
                </c:ext>
              </c:extLst>
            </c:dLbl>
            <c:dLbl>
              <c:idx val="5"/>
              <c:layout>
                <c:manualLayout>
                  <c:x val="1.6309812748482738E-2"/>
                  <c:y val="1.4437135029053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33A-4BA3-9ABE-52CAC8B8F790}"/>
                </c:ext>
              </c:extLst>
            </c:dLbl>
            <c:dLbl>
              <c:idx val="6"/>
              <c:layout>
                <c:manualLayout>
                  <c:x val="2.3736859952526279E-2"/>
                  <c:y val="1.054859001856943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33A-4BA3-9ABE-52CAC8B8F790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'SCTP (2)'!$A$31:$A$37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'SCTP (2)'!$F$31:$F$37</c:f>
              <c:numCache>
                <c:formatCode>General</c:formatCode>
                <c:ptCount val="7"/>
                <c:pt idx="0">
                  <c:v>364</c:v>
                </c:pt>
                <c:pt idx="1">
                  <c:v>520</c:v>
                </c:pt>
                <c:pt idx="2">
                  <c:v>593</c:v>
                </c:pt>
                <c:pt idx="3">
                  <c:v>734</c:v>
                </c:pt>
                <c:pt idx="5">
                  <c:v>740</c:v>
                </c:pt>
                <c:pt idx="6">
                  <c:v>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33A-4BA3-9ABE-52CAC8B8F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981472"/>
        <c:axId val="1"/>
      </c:barChart>
      <c:catAx>
        <c:axId val="151198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1198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43179991616013"/>
          <c:y val="0.2522933490717682"/>
          <c:w val="0.12411360583996178"/>
          <c:h val="0.39855043256704431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Iowa SCTP State Trap Championship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'SCTP (2)'!$A$22:$A$37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'SCTP (2)'!$B$22:$B$37</c:f>
              <c:numCache>
                <c:formatCode>General</c:formatCode>
                <c:ptCount val="16"/>
                <c:pt idx="0">
                  <c:v>204</c:v>
                </c:pt>
                <c:pt idx="1">
                  <c:v>187</c:v>
                </c:pt>
                <c:pt idx="2">
                  <c:v>280</c:v>
                </c:pt>
                <c:pt idx="3">
                  <c:v>377</c:v>
                </c:pt>
                <c:pt idx="4">
                  <c:v>561</c:v>
                </c:pt>
                <c:pt idx="5">
                  <c:v>878</c:v>
                </c:pt>
                <c:pt idx="6">
                  <c:v>1070</c:v>
                </c:pt>
                <c:pt idx="7">
                  <c:v>1499</c:v>
                </c:pt>
                <c:pt idx="8">
                  <c:v>1471</c:v>
                </c:pt>
                <c:pt idx="9">
                  <c:v>2217</c:v>
                </c:pt>
                <c:pt idx="10">
                  <c:v>2319</c:v>
                </c:pt>
                <c:pt idx="11">
                  <c:v>2501</c:v>
                </c:pt>
                <c:pt idx="12">
                  <c:v>2722</c:v>
                </c:pt>
                <c:pt idx="14">
                  <c:v>2630</c:v>
                </c:pt>
                <c:pt idx="15">
                  <c:v>2927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9-401D-A358-14E092E63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1957808"/>
        <c:axId val="1901700928"/>
      </c:barChart>
      <c:catAx>
        <c:axId val="151195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700928"/>
        <c:crosses val="autoZero"/>
        <c:auto val="1"/>
        <c:lblAlgn val="ctr"/>
        <c:lblOffset val="100"/>
        <c:noMultiLvlLbl val="0"/>
      </c:catAx>
      <c:valAx>
        <c:axId val="190170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95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9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9"/>
          </a:xfrm>
          <a:prstGeom prst="rect">
            <a:avLst/>
          </a:prstGeom>
        </p:spPr>
        <p:txBody>
          <a:bodyPr vert="horz" lIns="91770" tIns="45885" rIns="91770" bIns="4588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9"/>
          </a:xfrm>
          <a:prstGeom prst="rect">
            <a:avLst/>
          </a:prstGeom>
        </p:spPr>
        <p:txBody>
          <a:bodyPr vert="horz" lIns="91770" tIns="45885" rIns="91770" bIns="458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9"/>
          </a:xfrm>
          <a:prstGeom prst="rect">
            <a:avLst/>
          </a:prstGeom>
        </p:spPr>
        <p:txBody>
          <a:bodyPr vert="horz" lIns="91770" tIns="45885" rIns="91770" bIns="45885" rtlCol="0" anchor="b"/>
          <a:lstStyle>
            <a:lvl1pPr algn="r">
              <a:defRPr sz="1200"/>
            </a:lvl1pPr>
          </a:lstStyle>
          <a:p>
            <a:fld id="{5A8DA873-3B44-4102-B017-4982A34A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7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14" tIns="46757" rIns="93514" bIns="467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14" tIns="46757" rIns="93514" bIns="4675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14" tIns="46757" rIns="93514" bIns="467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14" tIns="46757" rIns="93514" bIns="467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514" tIns="46757" rIns="93514" bIns="467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514" tIns="46757" rIns="93514" bIns="46757" rtlCol="0" anchor="b"/>
          <a:lstStyle>
            <a:lvl1pPr algn="r">
              <a:defRPr sz="1200"/>
            </a:lvl1pPr>
          </a:lstStyle>
          <a:p>
            <a:fld id="{7F73D939-8C59-421A-9078-95B483AC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0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D939-8C59-421A-9078-95B483AC5C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1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1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8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8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D9E8-B35C-46B7-AC47-4DA9BA578BC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2498-C9BB-45A4-994D-4AF9F34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iowadnr.gov/sctp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:\SCTP\2016\Photos\DSC_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6000" pressure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2115" y="-76200"/>
            <a:ext cx="11089597" cy="73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6" y="1066145"/>
            <a:ext cx="9066807" cy="21367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 </a:t>
            </a:r>
            <a:br>
              <a:rPr lang="en-US" b="1" dirty="0">
                <a:latin typeface="Gill Sans MT" panose="020B0502020104020203" pitchFamily="34" charset="0"/>
              </a:rPr>
            </a:br>
            <a:r>
              <a:rPr lang="en-US" b="1" dirty="0">
                <a:latin typeface="Georgia" panose="02040502050405020303" pitchFamily="18" charset="0"/>
              </a:rPr>
              <a:t>Iowa Department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of Natural Resources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Youth Shooting Sports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067300"/>
            <a:ext cx="4800600" cy="1752600"/>
          </a:xfrm>
        </p:spPr>
        <p:txBody>
          <a:bodyPr>
            <a:norm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3500" dirty="0">
                <a:solidFill>
                  <a:schemeClr val="tx1"/>
                </a:solidFill>
                <a:latin typeface="Georgia" panose="02040502050405020303" pitchFamily="18" charset="0"/>
              </a:rPr>
              <a:t>Chris Van </a:t>
            </a:r>
            <a:r>
              <a:rPr lang="en-US" sz="3500" dirty="0" err="1">
                <a:solidFill>
                  <a:schemeClr val="tx1"/>
                </a:solidFill>
                <a:latin typeface="Georgia" panose="02040502050405020303" pitchFamily="18" charset="0"/>
              </a:rPr>
              <a:t>Gorp</a:t>
            </a:r>
            <a:endParaRPr lang="en-US" sz="35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  <a:prstGeom prst="rect">
            <a:avLst/>
          </a:prstGeom>
        </p:spPr>
      </p:pic>
      <p:pic>
        <p:nvPicPr>
          <p:cNvPr id="8" name="Picture 7" descr="P:\IowaSCTPFoundation\IASCTPLOGO_FullColorT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762000"/>
            <a:ext cx="82296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2022 League Events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752600"/>
            <a:ext cx="8686800" cy="409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League Summary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Singles Trap League –  442 events: 1,684,750 targets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Doubles League -  221 events: 209,450 targets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Handicap League – 193 events: 226,100 targets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Skeet League – 119 events: 129,000 targets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Sporting Clays League – 71 events: 145,150 targets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5 Stand League – 29 events: 31,750 targets</a:t>
            </a:r>
          </a:p>
          <a:p>
            <a:pPr lvl="1"/>
            <a:r>
              <a:rPr lang="en-US" altLang="en-US" b="1" dirty="0">
                <a:solidFill>
                  <a:prstClr val="black"/>
                </a:solidFill>
              </a:rPr>
              <a:t>2,426,200</a:t>
            </a:r>
            <a:r>
              <a:rPr lang="en-US" altLang="en-US" dirty="0">
                <a:solidFill>
                  <a:prstClr val="black"/>
                </a:solidFill>
              </a:rPr>
              <a:t> targets shot in league play!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09" y="5850319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762000"/>
            <a:ext cx="82296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State Championships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752600"/>
            <a:ext cx="8686800" cy="409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</a:rPr>
              <a:t>Collegiate Championships in November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International Skeet and Bunker in May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State Trap Championship </a:t>
            </a:r>
          </a:p>
          <a:p>
            <a:pPr lvl="1"/>
            <a:r>
              <a:rPr lang="en-US" altLang="en-US" sz="3000" dirty="0">
                <a:solidFill>
                  <a:prstClr val="black"/>
                </a:solidFill>
              </a:rPr>
              <a:t>Singles, Doubles, and HCP, 4</a:t>
            </a:r>
            <a:r>
              <a:rPr lang="en-US" altLang="en-US" sz="3000" baseline="30000" dirty="0">
                <a:solidFill>
                  <a:prstClr val="black"/>
                </a:solidFill>
              </a:rPr>
              <a:t>th</a:t>
            </a:r>
            <a:r>
              <a:rPr lang="en-US" altLang="en-US" sz="3000" dirty="0">
                <a:solidFill>
                  <a:prstClr val="black"/>
                </a:solidFill>
              </a:rPr>
              <a:t> grade – High School</a:t>
            </a:r>
          </a:p>
          <a:p>
            <a:pPr lvl="1"/>
            <a:r>
              <a:rPr lang="en-US" altLang="en-US" sz="3000" dirty="0">
                <a:solidFill>
                  <a:prstClr val="black"/>
                </a:solidFill>
              </a:rPr>
              <a:t>Expanded from 3 days in 2015 to 6 days in 2022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Sporting Clays Championship</a:t>
            </a:r>
          </a:p>
          <a:p>
            <a:r>
              <a:rPr lang="en-US" altLang="en-US" dirty="0">
                <a:solidFill>
                  <a:prstClr val="black"/>
                </a:solidFill>
              </a:rPr>
              <a:t>Skeet Championship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9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1595508"/>
            <a:ext cx="8229600" cy="53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3E283C-6E49-44FA-A159-424ACC7C8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979702"/>
              </p:ext>
            </p:extLst>
          </p:nvPr>
        </p:nvGraphicFramePr>
        <p:xfrm>
          <a:off x="304800" y="1344930"/>
          <a:ext cx="8636000" cy="42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325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1595508"/>
            <a:ext cx="8229600" cy="53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F8D466-BC4B-4361-9D43-27FA9B57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24955"/>
              </p:ext>
            </p:extLst>
          </p:nvPr>
        </p:nvGraphicFramePr>
        <p:xfrm>
          <a:off x="304800" y="1379738"/>
          <a:ext cx="8473440" cy="43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562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8" name="Picture 7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0"/>
          <p:cNvSpPr txBox="1">
            <a:spLocks/>
          </p:cNvSpPr>
          <p:nvPr/>
        </p:nvSpPr>
        <p:spPr>
          <a:xfrm>
            <a:off x="457200" y="1057418"/>
            <a:ext cx="8229600" cy="107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457200" y="2071543"/>
            <a:ext cx="8229600" cy="425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/>
          </a:p>
        </p:txBody>
      </p:sp>
      <p:pic>
        <p:nvPicPr>
          <p:cNvPr id="1026" name="Picture 2" descr="A:\SCTP\2015\Trap\ISTA Aerials 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4862"/>
          <a:stretch/>
        </p:blipFill>
        <p:spPr bwMode="auto">
          <a:xfrm>
            <a:off x="-2362201" y="0"/>
            <a:ext cx="12902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8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762000"/>
            <a:ext cx="82296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2022 Target Count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752600"/>
            <a:ext cx="3970844" cy="4097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prstClr val="black"/>
                </a:solidFill>
              </a:rPr>
              <a:t>Iowa Leagues totaled 2,426,200 targets</a:t>
            </a:r>
          </a:p>
          <a:p>
            <a:r>
              <a:rPr lang="en-US" altLang="en-US" sz="2800" dirty="0">
                <a:solidFill>
                  <a:prstClr val="black"/>
                </a:solidFill>
              </a:rPr>
              <a:t>State Competitions totaled 822,775 targets</a:t>
            </a:r>
          </a:p>
          <a:p>
            <a:endParaRPr lang="en-US" sz="2800" b="1" dirty="0"/>
          </a:p>
          <a:p>
            <a:r>
              <a:rPr lang="en-US" sz="2800" b="1" dirty="0"/>
              <a:t>Overall 3.25 million competition targets in 2022!</a:t>
            </a:r>
          </a:p>
          <a:p>
            <a:endParaRPr lang="en-US" altLang="en-US" sz="2800" dirty="0">
              <a:solidFill>
                <a:prstClr val="black"/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:\SCTP\2018\Photo\Trap\DSC_1262.JPG">
            <a:extLst>
              <a:ext uri="{FF2B5EF4-FFF2-40B4-BE49-F238E27FC236}">
                <a16:creationId xmlns:a16="http://schemas.microsoft.com/office/drawing/2014/main" id="{17B8BFAF-AEA6-4B60-ADEF-D4E36BE4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44" y="1933607"/>
            <a:ext cx="4715956" cy="31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762000"/>
            <a:ext cx="82296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Iowa SCTP, Inc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752600"/>
            <a:ext cx="5410200" cy="4097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prstClr val="black"/>
                </a:solidFill>
              </a:rPr>
              <a:t>Nonprofit Partner</a:t>
            </a:r>
          </a:p>
          <a:p>
            <a:r>
              <a:rPr lang="en-US" altLang="en-US" sz="2800" dirty="0">
                <a:solidFill>
                  <a:prstClr val="black"/>
                </a:solidFill>
              </a:rPr>
              <a:t>State </a:t>
            </a:r>
            <a:r>
              <a:rPr lang="en-US" altLang="en-US" sz="2800" dirty="0" err="1">
                <a:solidFill>
                  <a:prstClr val="black"/>
                </a:solidFill>
              </a:rPr>
              <a:t>MidwayUSA</a:t>
            </a:r>
            <a:r>
              <a:rPr lang="en-US" altLang="en-US" sz="2800" dirty="0">
                <a:solidFill>
                  <a:prstClr val="black"/>
                </a:solidFill>
              </a:rPr>
              <a:t> Foundation Endowment Holder</a:t>
            </a:r>
          </a:p>
          <a:p>
            <a:r>
              <a:rPr lang="en-US" altLang="en-US" sz="2800" dirty="0">
                <a:solidFill>
                  <a:prstClr val="black"/>
                </a:solidFill>
              </a:rPr>
              <a:t>Support Various Efforts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Coach Training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Awards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Annual Coach Meeting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:\Photos\OSP Training 2014\20140827_142926.jpg">
            <a:extLst>
              <a:ext uri="{FF2B5EF4-FFF2-40B4-BE49-F238E27FC236}">
                <a16:creationId xmlns:a16="http://schemas.microsoft.com/office/drawing/2014/main" id="{68D244A5-97CD-438C-829C-98BC4F6AA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20912"/>
          <a:stretch/>
        </p:blipFill>
        <p:spPr bwMode="auto">
          <a:xfrm>
            <a:off x="6172200" y="1679320"/>
            <a:ext cx="2514600" cy="39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8" name="Picture 7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0"/>
          <p:cNvSpPr txBox="1">
            <a:spLocks/>
          </p:cNvSpPr>
          <p:nvPr/>
        </p:nvSpPr>
        <p:spPr>
          <a:xfrm>
            <a:off x="457200" y="1057418"/>
            <a:ext cx="8229600" cy="107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457200" y="2071543"/>
            <a:ext cx="8229600" cy="425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dirty="0"/>
          </a:p>
        </p:txBody>
      </p:sp>
      <p:sp>
        <p:nvSpPr>
          <p:cNvPr id="12" name="Content Placeholder 11"/>
          <p:cNvSpPr txBox="1">
            <a:spLocks/>
          </p:cNvSpPr>
          <p:nvPr/>
        </p:nvSpPr>
        <p:spPr>
          <a:xfrm>
            <a:off x="-400050" y="160538"/>
            <a:ext cx="8229600" cy="425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Questions?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		Comments?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943600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hlinkClick r:id="rId5"/>
              </a:rPr>
              <a:t>www.iowadnr.gov/sctp</a:t>
            </a:r>
            <a:r>
              <a:rPr lang="en-US" sz="3200" dirty="0"/>
              <a:t> </a:t>
            </a:r>
          </a:p>
        </p:txBody>
      </p:sp>
      <p:pic>
        <p:nvPicPr>
          <p:cNvPr id="5122" name="Picture 2" descr="A:\SCTP\2015\Trap\ISTA Aerials 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3"/>
          <a:stretch/>
        </p:blipFill>
        <p:spPr bwMode="auto">
          <a:xfrm>
            <a:off x="-565234" y="2133599"/>
            <a:ext cx="10812207" cy="51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2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762000"/>
            <a:ext cx="82296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DNR and Shooting Sports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752600"/>
            <a:ext cx="6096000" cy="409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prstClr val="black"/>
                </a:solidFill>
              </a:rPr>
              <a:t>Supported Shooting Sports since 2006</a:t>
            </a:r>
          </a:p>
          <a:p>
            <a:r>
              <a:rPr lang="en-US" altLang="en-US" sz="2800" dirty="0">
                <a:solidFill>
                  <a:prstClr val="black"/>
                </a:solidFill>
              </a:rPr>
              <a:t>Focus has been on Youth Programs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National Archery in the Schools Program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Scholastic Clay Target Program</a:t>
            </a:r>
          </a:p>
          <a:p>
            <a:pPr lvl="1"/>
            <a:r>
              <a:rPr lang="en-US" altLang="en-US" dirty="0">
                <a:solidFill>
                  <a:prstClr val="black"/>
                </a:solidFill>
              </a:rPr>
              <a:t>Scholastic Action Shooting Program</a:t>
            </a:r>
          </a:p>
          <a:p>
            <a:r>
              <a:rPr lang="en-US" altLang="en-US" sz="2800" dirty="0">
                <a:solidFill>
                  <a:prstClr val="black"/>
                </a:solidFill>
              </a:rPr>
              <a:t>In-school or school affiliated where possible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:\SCTP\2013\Photos\Select\DSC_1440.JPG">
            <a:extLst>
              <a:ext uri="{FF2B5EF4-FFF2-40B4-BE49-F238E27FC236}">
                <a16:creationId xmlns:a16="http://schemas.microsoft.com/office/drawing/2014/main" id="{D507D2D4-F320-452A-B622-4A74312D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35" y="1755648"/>
            <a:ext cx="251593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762000"/>
            <a:ext cx="82296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Why Are We Involved?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752600"/>
            <a:ext cx="5181600" cy="4097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>
                <a:solidFill>
                  <a:prstClr val="black"/>
                </a:solidFill>
              </a:rPr>
              <a:t>Nontraditional means of getting kids outside</a:t>
            </a:r>
          </a:p>
          <a:p>
            <a:r>
              <a:rPr lang="en-US" altLang="en-US" sz="3000" dirty="0">
                <a:solidFill>
                  <a:prstClr val="black"/>
                </a:solidFill>
              </a:rPr>
              <a:t>Youth Development Programs</a:t>
            </a:r>
          </a:p>
          <a:p>
            <a:r>
              <a:rPr lang="en-US" altLang="en-US" sz="3000" dirty="0">
                <a:solidFill>
                  <a:prstClr val="black"/>
                </a:solidFill>
              </a:rPr>
              <a:t>Generate PR funds</a:t>
            </a:r>
          </a:p>
          <a:p>
            <a:r>
              <a:rPr lang="en-US" altLang="en-US" sz="3000" dirty="0">
                <a:solidFill>
                  <a:prstClr val="black"/>
                </a:solidFill>
              </a:rPr>
              <a:t>Creating future license buyers</a:t>
            </a:r>
          </a:p>
          <a:p>
            <a:r>
              <a:rPr lang="en-US" altLang="en-US" sz="3000" dirty="0">
                <a:solidFill>
                  <a:prstClr val="black"/>
                </a:solidFill>
              </a:rPr>
              <a:t>Other Benefits</a:t>
            </a:r>
          </a:p>
          <a:p>
            <a:pPr lvl="1"/>
            <a:r>
              <a:rPr lang="en-US" altLang="en-US" sz="3000" dirty="0">
                <a:solidFill>
                  <a:prstClr val="black"/>
                </a:solidFill>
              </a:rPr>
              <a:t>Unbiased 3</a:t>
            </a:r>
            <a:r>
              <a:rPr lang="en-US" altLang="en-US" sz="3000" baseline="30000" dirty="0">
                <a:solidFill>
                  <a:prstClr val="black"/>
                </a:solidFill>
              </a:rPr>
              <a:t>rd</a:t>
            </a:r>
            <a:r>
              <a:rPr lang="en-US" altLang="en-US" sz="3000" dirty="0">
                <a:solidFill>
                  <a:prstClr val="black"/>
                </a:solidFill>
              </a:rPr>
              <a:t> Party Managing the Program</a:t>
            </a:r>
          </a:p>
          <a:p>
            <a:pPr lvl="1"/>
            <a:r>
              <a:rPr lang="en-US" altLang="en-US" sz="3000" dirty="0">
                <a:solidFill>
                  <a:prstClr val="black"/>
                </a:solidFill>
              </a:rPr>
              <a:t>Positive PR for the Department, especially COs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:\SCTP\2013\Photos\Select\Small\DSC_1779.JPG">
            <a:extLst>
              <a:ext uri="{FF2B5EF4-FFF2-40B4-BE49-F238E27FC236}">
                <a16:creationId xmlns:a16="http://schemas.microsoft.com/office/drawing/2014/main" id="{4C8A880D-1906-4427-9E93-8D429DEB1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14830" b="2046"/>
          <a:stretch/>
        </p:blipFill>
        <p:spPr bwMode="auto">
          <a:xfrm>
            <a:off x="5750509" y="1673225"/>
            <a:ext cx="3168955" cy="39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0" y="1051264"/>
            <a:ext cx="91440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Youth Shooting Sports Benefits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2116478"/>
            <a:ext cx="4083533" cy="4343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000" dirty="0"/>
              <a:t>Everyone can play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Engages the ‘unengaged’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Improves school attendance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Holds students to academic standards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Builds lifelong skills such as safety, teamwork, respect for self and others, mental focus, and self-discipline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Extremely safe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:\SCTP\2015\Trap\DSC_0005.JPG">
            <a:extLst>
              <a:ext uri="{FF2B5EF4-FFF2-40B4-BE49-F238E27FC236}">
                <a16:creationId xmlns:a16="http://schemas.microsoft.com/office/drawing/2014/main" id="{CB484188-C4FD-413B-A43F-0445126B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6" r="7598"/>
          <a:stretch/>
        </p:blipFill>
        <p:spPr bwMode="auto">
          <a:xfrm>
            <a:off x="4446891" y="2397730"/>
            <a:ext cx="4697109" cy="29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0" y="1051264"/>
            <a:ext cx="9144000" cy="1183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Scholastic Clay Target Program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2116478"/>
            <a:ext cx="5000433" cy="4343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000" dirty="0"/>
              <a:t>Youth Trapshooting in Iowa began 25+ years ago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DNR involved since 2006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We serve as the State Advisor- administer the program in Iowa</a:t>
            </a:r>
          </a:p>
          <a:p>
            <a:pPr lvl="1"/>
            <a:r>
              <a:rPr lang="en-US" altLang="en-US" dirty="0"/>
              <a:t>Coach and athlete training</a:t>
            </a:r>
          </a:p>
          <a:p>
            <a:pPr lvl="1"/>
            <a:r>
              <a:rPr lang="en-US" altLang="en-US" dirty="0"/>
              <a:t>Manage Leagues</a:t>
            </a:r>
          </a:p>
          <a:p>
            <a:pPr lvl="1"/>
            <a:r>
              <a:rPr lang="en-US" altLang="en-US" dirty="0"/>
              <a:t>Championship Events</a:t>
            </a:r>
          </a:p>
          <a:p>
            <a:pPr lvl="1"/>
            <a:r>
              <a:rPr lang="en-US" altLang="en-US" dirty="0"/>
              <a:t>Resolving issues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A1E2A-967E-4DAC-8619-D8F31F392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r="20001"/>
          <a:stretch/>
        </p:blipFill>
        <p:spPr>
          <a:xfrm>
            <a:off x="5457633" y="1986873"/>
            <a:ext cx="3686367" cy="35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1057418"/>
            <a:ext cx="8229600" cy="107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Georgia" panose="02040502050405020303" pitchFamily="18" charset="0"/>
              </a:rPr>
              <a:t>SCTP in Iowa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2071543"/>
            <a:ext cx="5105400" cy="425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Athletes can participate from 4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grade – college</a:t>
            </a:r>
          </a:p>
          <a:p>
            <a:r>
              <a:rPr lang="en-US" altLang="en-US" sz="2800" dirty="0"/>
              <a:t>Over 140 teams</a:t>
            </a:r>
          </a:p>
          <a:p>
            <a:r>
              <a:rPr lang="en-US" altLang="en-US" sz="2800" dirty="0"/>
              <a:t>Nearly All Clay Target games</a:t>
            </a:r>
          </a:p>
          <a:p>
            <a:r>
              <a:rPr lang="en-US" altLang="en-US" sz="2800" dirty="0"/>
              <a:t>Participation</a:t>
            </a:r>
          </a:p>
          <a:p>
            <a:pPr lvl="1"/>
            <a:r>
              <a:rPr lang="en-US" altLang="en-US" sz="2400" dirty="0"/>
              <a:t>38% age 6-14</a:t>
            </a:r>
          </a:p>
          <a:p>
            <a:pPr lvl="1"/>
            <a:r>
              <a:rPr lang="en-US" altLang="en-US" sz="2400" dirty="0"/>
              <a:t>59% age 15-18</a:t>
            </a:r>
          </a:p>
          <a:p>
            <a:pPr lvl="1"/>
            <a:r>
              <a:rPr lang="en-US" altLang="en-US" sz="2400" dirty="0"/>
              <a:t>3% age 19-24</a:t>
            </a:r>
          </a:p>
          <a:p>
            <a:pPr marL="914400" lvl="2" indent="0">
              <a:buNone/>
            </a:pPr>
            <a:r>
              <a:rPr lang="en-US" altLang="en-US" dirty="0"/>
              <a:t>17% female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86EAF-D935-4D28-BFC8-4C8DD046B4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0301"/>
            <a:ext cx="3374693" cy="32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1057419"/>
            <a:ext cx="8229600" cy="69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Participation/Growth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9D1D50-31BD-44EC-A162-FEE50B999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861520"/>
              </p:ext>
            </p:extLst>
          </p:nvPr>
        </p:nvGraphicFramePr>
        <p:xfrm>
          <a:off x="457200" y="1638300"/>
          <a:ext cx="8305800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371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1057418"/>
            <a:ext cx="8229600" cy="107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Georgia" panose="02040502050405020303" pitchFamily="18" charset="0"/>
              </a:rPr>
              <a:t>Iowa Competitions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981200"/>
            <a:ext cx="8305800" cy="425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Leagues</a:t>
            </a:r>
          </a:p>
          <a:p>
            <a:pPr lvl="1"/>
            <a:r>
              <a:rPr lang="en-US" altLang="en-US" sz="3200" dirty="0"/>
              <a:t>Run from September 1 – first part of June</a:t>
            </a:r>
          </a:p>
          <a:p>
            <a:r>
              <a:rPr lang="en-US" altLang="en-US" dirty="0"/>
              <a:t>State Championships</a:t>
            </a:r>
          </a:p>
          <a:p>
            <a:pPr lvl="1"/>
            <a:r>
              <a:rPr lang="en-US" altLang="en-US" sz="3200" dirty="0"/>
              <a:t>Mid May – End of June</a:t>
            </a:r>
          </a:p>
          <a:p>
            <a:r>
              <a:rPr lang="en-US" altLang="en-US" dirty="0"/>
              <a:t>National Championships</a:t>
            </a:r>
          </a:p>
          <a:p>
            <a:pPr lvl="1"/>
            <a:endParaRPr lang="en-US" altLang="en-US" sz="3200" dirty="0"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:\SCTP\2016\Photos\DSC_02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6" b="33077"/>
          <a:stretch/>
        </p:blipFill>
        <p:spPr bwMode="auto">
          <a:xfrm>
            <a:off x="1" y="4867275"/>
            <a:ext cx="9144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>
          <a:xfrm>
            <a:off x="457200" y="1057418"/>
            <a:ext cx="8229600" cy="107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Georgia" panose="02040502050405020303" pitchFamily="18" charset="0"/>
              </a:rPr>
              <a:t>League Summary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57200" y="1995343"/>
            <a:ext cx="8382000" cy="425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Leagues in Trap, Doubles Trap, Handicap Trap, Skeet, Sporting Clays, 5-Stand</a:t>
            </a:r>
          </a:p>
          <a:p>
            <a:r>
              <a:rPr lang="en-US" altLang="en-US" dirty="0"/>
              <a:t>Compete in as many competitions as they want</a:t>
            </a:r>
          </a:p>
          <a:p>
            <a:r>
              <a:rPr lang="en-US" altLang="en-US" dirty="0"/>
              <a:t>Minimum # of scores for league awards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38800"/>
            <a:ext cx="3302000" cy="990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538"/>
            <a:ext cx="1528482" cy="1219200"/>
          </a:xfrm>
          <a:prstGeom prst="rect">
            <a:avLst/>
          </a:prstGeom>
        </p:spPr>
      </p:pic>
      <p:pic>
        <p:nvPicPr>
          <p:cNvPr id="11" name="Picture 10" descr="P:\IowaSCTPFoundation\IASCTPLOGO_FullColorT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47" y="314525"/>
            <a:ext cx="3159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38132-E0D0-466B-905C-878ED0A56C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6" r="6123"/>
          <a:stretch/>
        </p:blipFill>
        <p:spPr>
          <a:xfrm>
            <a:off x="914400" y="4295118"/>
            <a:ext cx="4267200" cy="24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D98AF74FE0B4A89508E66A217D6D2" ma:contentTypeVersion="13" ma:contentTypeDescription="Create a new document." ma:contentTypeScope="" ma:versionID="b56fb1f5fee96be731875829c5d30093">
  <xsd:schema xmlns:xsd="http://www.w3.org/2001/XMLSchema" xmlns:xs="http://www.w3.org/2001/XMLSchema" xmlns:p="http://schemas.microsoft.com/office/2006/metadata/properties" xmlns:ns2="650b242b-e381-4b77-886e-543c4678da09" xmlns:ns3="2d3be834-5d4c-4e43-a35f-e0a90fe03baf" targetNamespace="http://schemas.microsoft.com/office/2006/metadata/properties" ma:root="true" ma:fieldsID="221a811117b3d3724b8d9b41a5315ee7" ns2:_="" ns3:_="">
    <xsd:import namespace="650b242b-e381-4b77-886e-543c4678da09"/>
    <xsd:import namespace="2d3be834-5d4c-4e43-a35f-e0a90fe03b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b242b-e381-4b77-886e-543c4678da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1d6445e-2d5b-45ac-a532-1034da9774a8}" ma:internalName="TaxCatchAll" ma:showField="CatchAllData" ma:web="650b242b-e381-4b77-886e-543c4678d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e834-5d4c-4e43-a35f-e0a90fe03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546cdec-35b0-46fd-99b1-b7ad91dc8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50b242b-e381-4b77-886e-543c4678da09">N5JE6DDA5D23-2086242889-295321</_dlc_DocId>
    <_dlc_DocIdUrl xmlns="650b242b-e381-4b77-886e-543c4678da09">
      <Url>https://midwayusafoundation.sharepoint.com/sites/Programs/_layouts/15/DocIdRedir.aspx?ID=N5JE6DDA5D23-2086242889-295321</Url>
      <Description>N5JE6DDA5D23-2086242889-295321</Description>
    </_dlc_DocIdUrl>
    <TaxCatchAll xmlns="650b242b-e381-4b77-886e-543c4678da09" xsi:nil="true"/>
    <lcf76f155ced4ddcb4097134ff3c332f xmlns="2d3be834-5d4c-4e43-a35f-e0a90fe03b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806775-382F-4E00-A7D8-324381618849}"/>
</file>

<file path=customXml/itemProps2.xml><?xml version="1.0" encoding="utf-8"?>
<ds:datastoreItem xmlns:ds="http://schemas.openxmlformats.org/officeDocument/2006/customXml" ds:itemID="{106E225F-BB70-472E-A273-865DE53F48C0}"/>
</file>

<file path=customXml/itemProps3.xml><?xml version="1.0" encoding="utf-8"?>
<ds:datastoreItem xmlns:ds="http://schemas.openxmlformats.org/officeDocument/2006/customXml" ds:itemID="{F05E68FA-E639-4A93-980F-7161137A080A}"/>
</file>

<file path=customXml/itemProps4.xml><?xml version="1.0" encoding="utf-8"?>
<ds:datastoreItem xmlns:ds="http://schemas.openxmlformats.org/officeDocument/2006/customXml" ds:itemID="{5D2C80F0-3A9F-48AB-8687-7C234C361070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76431</TotalTime>
  <Words>451</Words>
  <Application>Microsoft Office PowerPoint</Application>
  <PresentationFormat>On-screen Show (4:3)</PresentationFormat>
  <Paragraphs>105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3</vt:i4>
      </vt:variant>
    </vt:vector>
  </HeadingPairs>
  <TitlesOfParts>
    <vt:vector size="25" baseType="lpstr">
      <vt:lpstr>Arial</vt:lpstr>
      <vt:lpstr>Calibri</vt:lpstr>
      <vt:lpstr>Georgia</vt:lpstr>
      <vt:lpstr>Gill Sans MT</vt:lpstr>
      <vt:lpstr>Office Theme</vt:lpstr>
      <vt:lpstr>  Iowa Department  of Natural Resources  Youth Shooting Sports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  <vt:lpstr>Custom Show 3</vt:lpstr>
    </vt:vector>
  </TitlesOfParts>
  <Company>IDNR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Ladd, Rachel [DNR]</dc:creator>
  <cp:lastModifiedBy>Van Gorp, Chris [DNR]</cp:lastModifiedBy>
  <cp:revision>354</cp:revision>
  <cp:lastPrinted>2020-02-14T14:07:08Z</cp:lastPrinted>
  <dcterms:created xsi:type="dcterms:W3CDTF">2014-09-05T14:34:25Z</dcterms:created>
  <dcterms:modified xsi:type="dcterms:W3CDTF">2022-10-05T11:56:40Z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0x010100EF8D98AF74FE0B4A89508E66A217D6D2</vt:lpwstr>
  </property>
  <property fmtid="{D5CDD505-2E9C-101B-9397-08002B2CF9AE}" pid="3" name="_dlc_DocIdItemGuid">
    <vt:lpwstr>18578940-60f2-4675-820a-6f34e816cea9</vt:lpwstr>
  </property>
</Properties>
</file>