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6"/>
  </p:notesMasterIdLst>
  <p:sldIdLst>
    <p:sldId id="269" r:id="rId6"/>
    <p:sldId id="351" r:id="rId7"/>
    <p:sldId id="333" r:id="rId8"/>
    <p:sldId id="357" r:id="rId9"/>
    <p:sldId id="367" r:id="rId10"/>
    <p:sldId id="356" r:id="rId11"/>
    <p:sldId id="368" r:id="rId12"/>
    <p:sldId id="358" r:id="rId13"/>
    <p:sldId id="366" r:id="rId14"/>
    <p:sldId id="361" r:id="rId15"/>
    <p:sldId id="363" r:id="rId16"/>
    <p:sldId id="362" r:id="rId17"/>
    <p:sldId id="364" r:id="rId18"/>
    <p:sldId id="369" r:id="rId19"/>
    <p:sldId id="372" r:id="rId20"/>
    <p:sldId id="374" r:id="rId21"/>
    <p:sldId id="371" r:id="rId22"/>
    <p:sldId id="373" r:id="rId23"/>
    <p:sldId id="276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02F2EC-E4D3-0DFE-8BAB-8C6917A25452}" v="12" dt="2022-10-08T15:44:43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390"/>
    <p:restoredTop sz="94766"/>
  </p:normalViewPr>
  <p:slideViewPr>
    <p:cSldViewPr snapToGrid="0" snapToObjects="1">
      <p:cViewPr varScale="1">
        <p:scale>
          <a:sx n="93" d="100"/>
          <a:sy n="93" d="100"/>
        </p:scale>
        <p:origin x="240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ley King" userId="S::rking@midwayusafoundation.org::86ce5300-c5f7-4e55-b0d2-0c98bd6991df" providerId="AD" clId="Web-{C602F2EC-E4D3-0DFE-8BAB-8C6917A25452}"/>
    <pc:docChg chg="modSld">
      <pc:chgData name="Riley King" userId="S::rking@midwayusafoundation.org::86ce5300-c5f7-4e55-b0d2-0c98bd6991df" providerId="AD" clId="Web-{C602F2EC-E4D3-0DFE-8BAB-8C6917A25452}" dt="2022-10-08T15:44:42.218" v="3" actId="20577"/>
      <pc:docMkLst>
        <pc:docMk/>
      </pc:docMkLst>
      <pc:sldChg chg="modSp">
        <pc:chgData name="Riley King" userId="S::rking@midwayusafoundation.org::86ce5300-c5f7-4e55-b0d2-0c98bd6991df" providerId="AD" clId="Web-{C602F2EC-E4D3-0DFE-8BAB-8C6917A25452}" dt="2022-10-08T15:44:34.593" v="1" actId="20577"/>
        <pc:sldMkLst>
          <pc:docMk/>
          <pc:sldMk cId="4256292493" sldId="358"/>
        </pc:sldMkLst>
        <pc:spChg chg="mod">
          <ac:chgData name="Riley King" userId="S::rking@midwayusafoundation.org::86ce5300-c5f7-4e55-b0d2-0c98bd6991df" providerId="AD" clId="Web-{C602F2EC-E4D3-0DFE-8BAB-8C6917A25452}" dt="2022-10-08T15:44:34.593" v="1" actId="20577"/>
          <ac:spMkLst>
            <pc:docMk/>
            <pc:sldMk cId="4256292493" sldId="358"/>
            <ac:spMk id="7" creationId="{21AFD918-AB11-E904-6D2E-846D2D7AC92B}"/>
          </ac:spMkLst>
        </pc:spChg>
      </pc:sldChg>
      <pc:sldChg chg="modSp">
        <pc:chgData name="Riley King" userId="S::rking@midwayusafoundation.org::86ce5300-c5f7-4e55-b0d2-0c98bd6991df" providerId="AD" clId="Web-{C602F2EC-E4D3-0DFE-8BAB-8C6917A25452}" dt="2022-10-08T15:44:42.218" v="3" actId="20577"/>
        <pc:sldMkLst>
          <pc:docMk/>
          <pc:sldMk cId="1764924018" sldId="368"/>
        </pc:sldMkLst>
        <pc:spChg chg="mod">
          <ac:chgData name="Riley King" userId="S::rking@midwayusafoundation.org::86ce5300-c5f7-4e55-b0d2-0c98bd6991df" providerId="AD" clId="Web-{C602F2EC-E4D3-0DFE-8BAB-8C6917A25452}" dt="2022-10-08T15:44:42.218" v="3" actId="20577"/>
          <ac:spMkLst>
            <pc:docMk/>
            <pc:sldMk cId="1764924018" sldId="368"/>
            <ac:spMk id="7" creationId="{21AFD918-AB11-E904-6D2E-846D2D7AC92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32DA1-AE2F-F94C-B657-F1FA9F4EB2CB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29B42-E537-1943-965D-D05AE0B75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4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04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96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39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73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62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24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 startAt="5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03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 startAt="5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65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30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99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12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75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7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96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85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81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6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9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95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74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01648-EA7F-B70F-4D3E-56AA45D4A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A4BE6-E5D5-7B18-785A-12D4BB368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376D9-90CD-7A97-89E1-BE2FCA5DE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662CE-86A7-7476-9573-F2F5A19A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5C30B-72FD-741A-900F-9CD22093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5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A7C33-81F8-8968-2FE8-1B57C1F0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0FCE9-A067-9F57-E66F-4457D9015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29CAC-C456-E811-9E13-1C93DB18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C8B3D-E948-E0D0-AF36-FDF12311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50BB1-48F3-5357-10DA-C50E5478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BB13C-356E-B3C0-2549-65E76E8D2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3A702-7774-A668-7BBC-1D30C5BE9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BCC31-883E-B17B-FB85-4E12644BC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35C0-C508-22D5-55A3-D68AB8D43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0A02E-058E-BBD1-9058-81F76A51D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8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01175-37E2-689D-5115-3FF64DDA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63A4A-B4BA-4FD4-2000-26618F04C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16F08-C084-4158-410F-CEBA9327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A019F-4B7C-8C9C-C33D-920C98C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29D02-4F41-02AF-F59F-8000FCCA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07972-8FB2-78DA-BD09-C4AC56A16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0D830-99D5-B3AD-DA6C-6335ACA64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81A72-FADF-1120-4F00-7D22F267B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2FA28-2874-7157-5132-9A0BAFB2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CD41-5725-1E35-CE78-65C791756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DB52-D08B-1394-98C1-9535F2AAE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27837-922A-DC26-DB2D-2EEF868C6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7F826-6018-B77E-30D7-737B0D2EB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F34FE-3A84-34D5-CC01-3794F959C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AD3C9-4DF0-422A-AC9C-CBAEE3E9D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8CA19-BEBC-E554-A554-CB931171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8A1DF-869E-5EA5-5BFC-81FA1C36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DD90D-F9CC-F1B5-6B78-DA138815A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2AE6F-4581-0DAF-2D36-00A689AFE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975C1-8C56-8B87-3F3B-68C30F3CF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8D280-B4A4-DE71-357A-6E399BFB3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4EFF85-44D6-BBBF-C3DC-38A2625A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E59D4F-2D93-414D-18A3-B01198B82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A8E12-CE08-9EAA-07A5-07191991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7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362F0-71D2-B870-6734-4DA5FA809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DCBFA-CCA7-BDC5-9294-2BA907A21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C4313-BC15-0D7B-17BC-C53C0FE0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836FB-C353-C64F-CCAA-8693EF9A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B025F-19EA-DA74-0E9A-B315F6646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77CCD-023F-633B-790C-38FA017E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C5F53-DE71-0885-8D67-8A3120F9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8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0EC19-7DF0-59E6-F88B-7C59F6AC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CC34D-42D9-C183-5602-B9D5BA200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F938C-0F58-5DE2-A232-88AAE29A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5108F-8284-DCF4-E420-74B510E35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DF52-82E3-B049-5CBD-77EED8F1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B2021-06D9-2554-2DB3-E2530B059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3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2A0D-1CE5-6C36-079D-9F090E4F8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7B56E9-8A8F-78C4-3E3F-262BAE6A31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DB77F-4E2E-83B7-4CE2-91FB7D338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F2EA6-8473-68EA-19AA-C5B7A3448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E4514-D75C-D5F1-4203-451803534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A19FA-37E8-4527-D7AA-621CB57C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63DE27-F05E-8D44-C281-F82A91DA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10DE9-FCC3-54AB-E335-32A521AD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68964-8ED7-4ED5-C90A-191204BD4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30450-D6D0-B947-A680-4ABB9E8D24E2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E3DB-29B8-9AA2-E5EA-63B5D6678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965BF-B1F0-B45C-2785-D44FBC51A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6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baseline="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ahss.org/" TargetMode="External"/><Relationship Id="rId5" Type="http://schemas.openxmlformats.org/officeDocument/2006/relationships/hyperlink" Target="mailto:swanny@cahss.org" TargetMode="Externa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A7BBA1-D336-FC92-07E2-2CADF47ED464}"/>
              </a:ext>
            </a:extLst>
          </p:cNvPr>
          <p:cNvSpPr txBox="1"/>
          <p:nvPr/>
        </p:nvSpPr>
        <p:spPr>
          <a:xfrm>
            <a:off x="490881" y="322728"/>
            <a:ext cx="7539936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Youth Shooting Sports to Hunting</a:t>
            </a:r>
          </a:p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MidwayUSA Foundation National Youth Shooting Sports Conference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8, 2022</a:t>
            </a: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Mechanics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5638800" cy="375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Youth shooting sports as a gateway to hunting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Natural resources agencies and nonprofits have frequently viewed youth shooters as potential hunters: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Have guns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Have a piece of the skillset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Are in a contained cohort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F8C5BD5-DE29-E6EE-1302-32EEF9BC6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8083" r="16401"/>
          <a:stretch/>
        </p:blipFill>
        <p:spPr bwMode="auto">
          <a:xfrm>
            <a:off x="6800851" y="721667"/>
            <a:ext cx="4648200" cy="46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F85717-C59B-A038-F74A-1BDDAADF0C26}"/>
              </a:ext>
            </a:extLst>
          </p:cNvPr>
          <p:cNvSpPr txBox="1"/>
          <p:nvPr/>
        </p:nvSpPr>
        <p:spPr>
          <a:xfrm>
            <a:off x="9786938" y="5014320"/>
            <a:ext cx="2644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Credit: SSSF</a:t>
            </a:r>
          </a:p>
        </p:txBody>
      </p:sp>
    </p:spTree>
    <p:extLst>
      <p:ext uri="{BB962C8B-B14F-4D97-AF65-F5344CB8AC3E}">
        <p14:creationId xmlns:p14="http://schemas.microsoft.com/office/powerpoint/2010/main" val="40905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Mechanics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5638800" cy="276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How many youth shooters hunt?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SSCTP/SASP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83% of parents had purchased a hunting license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71% of parents actively hunt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6E1FF-0397-5B0B-E28E-0CB3A9059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450" y="1224720"/>
            <a:ext cx="5467350" cy="32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Mechanics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5638800" cy="305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How many youth shooters hunt?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SSCTP/SASP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76% of student athletes have purchased a hunting license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77% of student athletes actively participate in hunting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B842D-399B-4574-9242-0683B31CB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720" y="1213203"/>
            <a:ext cx="5680481" cy="33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Mechanics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6052820" cy="342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How many youth shooters hunt?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USA Clay Target League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76% of student athletes purchased a hunting license in the past two years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44% of league parents reported an increase in hunting and shooting sports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E5A0C2-EDB8-1018-24BE-7D18859B0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020" y="1474615"/>
            <a:ext cx="50419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8279230" cy="12223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How are youth shooting sports and hunting connected?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E1EE-0325-7F23-F80F-DC4839774A75}"/>
              </a:ext>
            </a:extLst>
          </p:cNvPr>
          <p:cNvSpPr txBox="1"/>
          <p:nvPr/>
        </p:nvSpPr>
        <p:spPr>
          <a:xfrm>
            <a:off x="454152" y="1396713"/>
            <a:ext cx="8279230" cy="451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Money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Large impact on overall economy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One of he main drivers behind conservation funding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Youth leagues are likely a key component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Mechanics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Equipment, skillset, and contained in a cohort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Large percentage already hunt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Surrounded by other hunters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Movement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5638801" cy="1166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Are youth shooting sports a ripe audience for hunter R3?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D4CBA05-1BA2-7DD3-09A8-E29CCB415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2"/>
          <a:stretch/>
        </p:blipFill>
        <p:spPr bwMode="auto">
          <a:xfrm>
            <a:off x="576262" y="2192498"/>
            <a:ext cx="11158538" cy="296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9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Movement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5638801" cy="1166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Are youth shooting sports a ripe audience for hunter R3?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02D155-67E2-8305-A300-A2E1C24B6F5C}"/>
              </a:ext>
            </a:extLst>
          </p:cNvPr>
          <p:cNvSpPr txBox="1"/>
          <p:nvPr/>
        </p:nvSpPr>
        <p:spPr>
          <a:xfrm>
            <a:off x="5711954" y="2743200"/>
            <a:ext cx="136036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vs.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2D7381-180F-10D7-37DC-8B5CE8D499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55" t="15637" r="18884" b="20334"/>
          <a:stretch/>
        </p:blipFill>
        <p:spPr>
          <a:xfrm>
            <a:off x="7254955" y="1692518"/>
            <a:ext cx="3202772" cy="4000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650310-9917-29DA-E913-896C35DCC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16" t="15761" r="10754" b="17222"/>
          <a:stretch/>
        </p:blipFill>
        <p:spPr>
          <a:xfrm flipH="1">
            <a:off x="1608373" y="1709752"/>
            <a:ext cx="3450230" cy="4000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A9C30E-DFDC-01CF-2656-2AAB13AB2630}"/>
              </a:ext>
            </a:extLst>
          </p:cNvPr>
          <p:cNvSpPr txBox="1"/>
          <p:nvPr/>
        </p:nvSpPr>
        <p:spPr>
          <a:xfrm>
            <a:off x="4937046" y="5339057"/>
            <a:ext cx="320277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Image Credit: Southwick Associates 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7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Movement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5638801" cy="4490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Are youth shooting sports a ripe audience for hunter R3?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Examined 60,000 R3 event attendees in hunting and angling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Investigated license purchasing behavior after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Major finding: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“The greatest lift in participation and engagement was for adults aged 25 – 50, the least lift was for youth under the age of 18.”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C34CC6-192B-2E8B-CAD8-C85527D10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49" y="440757"/>
            <a:ext cx="4292009" cy="5110879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833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8279230" cy="12223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How are youth shooting sports and hunting connected?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E1EE-0325-7F23-F80F-DC4839774A75}"/>
              </a:ext>
            </a:extLst>
          </p:cNvPr>
          <p:cNvSpPr txBox="1"/>
          <p:nvPr/>
        </p:nvSpPr>
        <p:spPr>
          <a:xfrm>
            <a:off x="454152" y="1396713"/>
            <a:ext cx="9375648" cy="533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Money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Large impact on overall economy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One of he main drivers behind conservation funding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Youth leagues are likely a key component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Mechanics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Equipment, skillset, and contained in a cohort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Large percentage already hunt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Surrounded by other hunters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Movement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Youth shooting sports should stand on their own merits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F2057F-7F7D-0C39-00B5-228D206DF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34" y="0"/>
            <a:ext cx="12201434" cy="68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8279230" cy="12223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How are youth shooting sports and hunting connected?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E1EE-0325-7F23-F80F-DC4839774A75}"/>
              </a:ext>
            </a:extLst>
          </p:cNvPr>
          <p:cNvSpPr txBox="1"/>
          <p:nvPr/>
        </p:nvSpPr>
        <p:spPr>
          <a:xfrm>
            <a:off x="454152" y="1396713"/>
            <a:ext cx="5803213" cy="425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A bit of an opinion piece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Money: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Youth shooting sports and hunting/conservation are inextricably linked financially due to our natural resource funding model. 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Mechanics: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Youth shooting sports are commonly seen as the perfect gateway to hunting due to their inherent mechanical head start. Is this a viable link?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Movement: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Should we promote movement in our philosophy and typical leanings toward think of youth shooting sports as a ripe hunting audience or should they stand on their own importance?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6F3493-3B91-48DD-4373-FF5BB1178F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1" r="8203"/>
          <a:stretch/>
        </p:blipFill>
        <p:spPr>
          <a:xfrm>
            <a:off x="6623125" y="1510303"/>
            <a:ext cx="5111675" cy="384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3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72E3198-993B-3376-D611-C2B4CEB8E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54" y="4406287"/>
            <a:ext cx="1847407" cy="1851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BDBD0C-4985-AFEA-649C-A536293BC99C}"/>
              </a:ext>
            </a:extLst>
          </p:cNvPr>
          <p:cNvSpPr txBox="1"/>
          <p:nvPr/>
        </p:nvSpPr>
        <p:spPr>
          <a:xfrm>
            <a:off x="2471878" y="4700436"/>
            <a:ext cx="3434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Swanny Evans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Research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Partnerships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swanny@cahss.org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D96DD-CBD9-6888-9FC2-2B4ED05E6C52}"/>
              </a:ext>
            </a:extLst>
          </p:cNvPr>
          <p:cNvSpPr txBox="1"/>
          <p:nvPr/>
        </p:nvSpPr>
        <p:spPr>
          <a:xfrm>
            <a:off x="3369517" y="2720446"/>
            <a:ext cx="5452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cahss.org</a:t>
            </a:r>
            <a:endParaRPr lang="en-US" sz="6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6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Money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2" y="1026025"/>
            <a:ext cx="7477735" cy="165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Overall contributions of target shooting (2020)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Almost a $40 billion economic impact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Hunting has about a $110 billion economic impact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7A6FC-E523-1321-309B-2F6EF383A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52" y="3354717"/>
            <a:ext cx="11429821" cy="1956734"/>
          </a:xfrm>
          <a:prstGeom prst="rect">
            <a:avLst/>
          </a:prstGeom>
        </p:spPr>
      </p:pic>
      <p:pic>
        <p:nvPicPr>
          <p:cNvPr id="1025" name="Picture 1" descr="page1image3039189376">
            <a:extLst>
              <a:ext uri="{FF2B5EF4-FFF2-40B4-BE49-F238E27FC236}">
                <a16:creationId xmlns:a16="http://schemas.microsoft.com/office/drawing/2014/main" id="{2A464B3E-8813-CAB9-8A17-F892B0B8D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539" y="1013850"/>
            <a:ext cx="2424880" cy="203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3039330480">
            <a:extLst>
              <a:ext uri="{FF2B5EF4-FFF2-40B4-BE49-F238E27FC236}">
                <a16:creationId xmlns:a16="http://schemas.microsoft.com/office/drawing/2014/main" id="{0625ED42-C508-027B-932C-91FA6E1C3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026" y="2706169"/>
            <a:ext cx="59944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1image3039331088">
            <a:extLst>
              <a:ext uri="{FF2B5EF4-FFF2-40B4-BE49-F238E27FC236}">
                <a16:creationId xmlns:a16="http://schemas.microsoft.com/office/drawing/2014/main" id="{6E8F3682-4FD0-EFC9-E8B0-6AEC2C2A9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477" y="1190847"/>
            <a:ext cx="1989926" cy="169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44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Money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6032528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Contributions to conservation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Pittman-Robertson 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69807-57CC-5ED9-CBCB-C598DCC9E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528" y="1166926"/>
            <a:ext cx="7266424" cy="469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Money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6032528" cy="489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Contributions to conservation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Overall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More than $15 billion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500 species of wildlife monitored, researched, and managed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800+ ranges supported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Past three years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37 laboratories funded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85 grants for wildlife diseases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2 million hunter education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Annually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$1.1 billion in funding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34787D-3A5D-8881-065A-616BD1014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3"/>
          <a:stretch/>
        </p:blipFill>
        <p:spPr bwMode="auto">
          <a:xfrm>
            <a:off x="6669561" y="927024"/>
            <a:ext cx="5062192" cy="4385761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FBB0F7-5494-D599-2300-EDB43C27711C}"/>
              </a:ext>
            </a:extLst>
          </p:cNvPr>
          <p:cNvSpPr txBox="1"/>
          <p:nvPr/>
        </p:nvSpPr>
        <p:spPr>
          <a:xfrm>
            <a:off x="1287480" y="5953497"/>
            <a:ext cx="4365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partnerwithapayer.org</a:t>
            </a:r>
          </a:p>
        </p:txBody>
      </p:sp>
    </p:spTree>
    <p:extLst>
      <p:ext uri="{BB962C8B-B14F-4D97-AF65-F5344CB8AC3E}">
        <p14:creationId xmlns:p14="http://schemas.microsoft.com/office/powerpoint/2010/main" val="21689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Money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2" y="1026025"/>
            <a:ext cx="6874729" cy="341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Contributions to conservation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Return on Investment (ROI)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Estimated the ROI of excise tax to the industry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Case studies: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OK Lexington WMA Range: 358%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SD Walk-In Area Program: 165%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ID Black Creek Range: 62%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E3AD9-79F2-89F5-A2A1-155964A59D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" t="3133" r="2496" b="1901"/>
          <a:stretch/>
        </p:blipFill>
        <p:spPr>
          <a:xfrm>
            <a:off x="7600153" y="402559"/>
            <a:ext cx="3951767" cy="5106547"/>
          </a:xfrm>
          <a:prstGeom prst="rect">
            <a:avLst/>
          </a:prstGeom>
          <a:effectLst>
            <a:glow rad="121892">
              <a:schemeClr val="tx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323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Money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6978278" cy="16096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/>
              </a:rPr>
              <a:t>Contributions to conservation</a:t>
            </a:r>
            <a:endParaRPr lang="en-US" sz="2400" dirty="0">
              <a:solidFill>
                <a:schemeClr val="tx2">
                  <a:lumMod val="75000"/>
                </a:schemeClr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Taxable firearm and ammunition sales (2020)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25.8% intended for hunting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74.2% non-hunting purposes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545076-4581-18B8-A73F-B0D82AD52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84" y="3429000"/>
            <a:ext cx="10677632" cy="2192878"/>
          </a:xfrm>
          <a:prstGeom prst="rect">
            <a:avLst/>
          </a:prstGeom>
        </p:spPr>
      </p:pic>
      <p:pic>
        <p:nvPicPr>
          <p:cNvPr id="11" name="Picture 4" descr="page1image3039331088">
            <a:extLst>
              <a:ext uri="{FF2B5EF4-FFF2-40B4-BE49-F238E27FC236}">
                <a16:creationId xmlns:a16="http://schemas.microsoft.com/office/drawing/2014/main" id="{AB9BE3EC-254C-490C-0F89-9266C07E8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859" y="921978"/>
            <a:ext cx="2213665" cy="188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9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Money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5398544" cy="19420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/>
              </a:rPr>
              <a:t>Contributions to conservation</a:t>
            </a:r>
            <a:endParaRPr lang="en-US" sz="2400" dirty="0">
              <a:solidFill>
                <a:schemeClr val="tx2">
                  <a:lumMod val="75000"/>
                </a:schemeClr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Example: USA Clay Target League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Substantial contributors to wildlife conservation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5D3CF-73E8-FD91-3E00-6946BB0C0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219" y="1083014"/>
            <a:ext cx="4796508" cy="4468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C78A3-DF06-2B8D-2B8F-96D3A33AC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801" y="3660981"/>
            <a:ext cx="5409218" cy="1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8279230" cy="12223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How are youth shooting sports and hunting connected?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E1EE-0325-7F23-F80F-DC4839774A75}"/>
              </a:ext>
            </a:extLst>
          </p:cNvPr>
          <p:cNvSpPr txBox="1"/>
          <p:nvPr/>
        </p:nvSpPr>
        <p:spPr>
          <a:xfrm>
            <a:off x="454152" y="1396713"/>
            <a:ext cx="827923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Money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Large impact on overall economy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One of he main drivers behind conservation funding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Youth leagues are likely a key component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D98AF74FE0B4A89508E66A217D6D2" ma:contentTypeVersion="13" ma:contentTypeDescription="Create a new document." ma:contentTypeScope="" ma:versionID="b56fb1f5fee96be731875829c5d30093">
  <xsd:schema xmlns:xsd="http://www.w3.org/2001/XMLSchema" xmlns:xs="http://www.w3.org/2001/XMLSchema" xmlns:p="http://schemas.microsoft.com/office/2006/metadata/properties" xmlns:ns2="650b242b-e381-4b77-886e-543c4678da09" xmlns:ns3="2d3be834-5d4c-4e43-a35f-e0a90fe03baf" targetNamespace="http://schemas.microsoft.com/office/2006/metadata/properties" ma:root="true" ma:fieldsID="221a811117b3d3724b8d9b41a5315ee7" ns2:_="" ns3:_="">
    <xsd:import namespace="650b242b-e381-4b77-886e-543c4678da09"/>
    <xsd:import namespace="2d3be834-5d4c-4e43-a35f-e0a90fe03ba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b242b-e381-4b77-886e-543c4678da0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91d6445e-2d5b-45ac-a532-1034da9774a8}" ma:internalName="TaxCatchAll" ma:showField="CatchAllData" ma:web="650b242b-e381-4b77-886e-543c4678da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be834-5d4c-4e43-a35f-e0a90fe03b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546cdec-35b0-46fd-99b1-b7ad91dc8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50b242b-e381-4b77-886e-543c4678da09">N5JE6DDA5D23-2086242889-295370</_dlc_DocId>
    <lcf76f155ced4ddcb4097134ff3c332f xmlns="2d3be834-5d4c-4e43-a35f-e0a90fe03baf">
      <Terms xmlns="http://schemas.microsoft.com/office/infopath/2007/PartnerControls"/>
    </lcf76f155ced4ddcb4097134ff3c332f>
    <TaxCatchAll xmlns="650b242b-e381-4b77-886e-543c4678da09" xsi:nil="true"/>
    <_dlc_DocIdUrl xmlns="650b242b-e381-4b77-886e-543c4678da09">
      <Url>https://midwayusafoundation.sharepoint.com/sites/Programs/_layouts/15/DocIdRedir.aspx?ID=N5JE6DDA5D23-2086242889-295370</Url>
      <Description>N5JE6DDA5D23-2086242889-295370</Description>
    </_dlc_DocIdUrl>
  </documentManagement>
</p:properties>
</file>

<file path=customXml/itemProps1.xml><?xml version="1.0" encoding="utf-8"?>
<ds:datastoreItem xmlns:ds="http://schemas.openxmlformats.org/officeDocument/2006/customXml" ds:itemID="{6B3657D5-C89E-41C2-940B-380811BBE1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365BD1-B8AC-4C81-B32B-552F2A2CAFA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D18FD1B-63B5-4745-BB33-7633466679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0b242b-e381-4b77-886e-543c4678da09"/>
    <ds:schemaRef ds:uri="2d3be834-5d4c-4e43-a35f-e0a90fe03b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768975A-2322-4D5D-A9B5-1E897F716752}">
  <ds:schemaRefs>
    <ds:schemaRef ds:uri="http://schemas.microsoft.com/office/2006/metadata/properties"/>
    <ds:schemaRef ds:uri="http://schemas.microsoft.com/office/infopath/2007/PartnerControls"/>
    <ds:schemaRef ds:uri="650b242b-e381-4b77-886e-543c4678da09"/>
    <ds:schemaRef ds:uri="2d3be834-5d4c-4e43-a35f-e0a90fe03ba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8886</TotalTime>
  <Words>663</Words>
  <Application>Microsoft Office PowerPoint</Application>
  <PresentationFormat>Widescreen</PresentationFormat>
  <Paragraphs>137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Lance Cherry</dc:creator>
  <cp:keywords/>
  <dc:description/>
  <cp:lastModifiedBy>Charles 'Swanny' Evans</cp:lastModifiedBy>
  <cp:revision>71</cp:revision>
  <dcterms:created xsi:type="dcterms:W3CDTF">2022-04-21T19:52:56Z</dcterms:created>
  <dcterms:modified xsi:type="dcterms:W3CDTF">2022-10-08T15:44:52Z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0x010100EF8D98AF74FE0B4A89508E66A217D6D2</vt:lpwstr>
  </property>
  <property fmtid="{D5CDD505-2E9C-101B-9397-08002B2CF9AE}" pid="3" name="_dlc_DocIdItemGuid">
    <vt:lpwstr>584d626e-2234-4c8b-a578-0b145bd686a3</vt:lpwstr>
  </property>
  <property fmtid="{D5CDD505-2E9C-101B-9397-08002B2CF9AE}" pid="4" name="MediaServiceImageTags">
    <vt:lpwstr/>
  </property>
</Properties>
</file>