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entation.xml" ContentType="application/vnd.openxmlformats-officedocument.presentationml.presentation.main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69" r:id="rId2"/>
    <p:sldId id="279" r:id="rId3"/>
    <p:sldId id="300" r:id="rId4"/>
    <p:sldId id="351" r:id="rId5"/>
    <p:sldId id="333" r:id="rId6"/>
    <p:sldId id="332" r:id="rId7"/>
    <p:sldId id="335" r:id="rId8"/>
    <p:sldId id="334" r:id="rId9"/>
    <p:sldId id="352" r:id="rId10"/>
    <p:sldId id="344" r:id="rId11"/>
    <p:sldId id="346" r:id="rId12"/>
    <p:sldId id="347" r:id="rId13"/>
    <p:sldId id="348" r:id="rId14"/>
    <p:sldId id="349" r:id="rId15"/>
    <p:sldId id="350" r:id="rId16"/>
    <p:sldId id="353" r:id="rId17"/>
    <p:sldId id="313" r:id="rId18"/>
    <p:sldId id="338" r:id="rId19"/>
    <p:sldId id="337" r:id="rId20"/>
    <p:sldId id="340" r:id="rId21"/>
    <p:sldId id="341" r:id="rId22"/>
    <p:sldId id="343" r:id="rId23"/>
    <p:sldId id="354" r:id="rId24"/>
    <p:sldId id="327" r:id="rId25"/>
    <p:sldId id="323" r:id="rId26"/>
    <p:sldId id="342" r:id="rId27"/>
    <p:sldId id="336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0358"/>
  </p:normalViewPr>
  <p:slideViewPr>
    <p:cSldViewPr snapToGrid="0" snapToObjects="1">
      <p:cViewPr>
        <p:scale>
          <a:sx n="97" d="100"/>
          <a:sy n="97" d="100"/>
        </p:scale>
        <p:origin x="144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72431458115928E-2"/>
          <c:y val="4.0273339406920711E-2"/>
          <c:w val="0.96119754264350599"/>
          <c:h val="0.612032924690912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Percentage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818-9147-8344-6B8E044BDE60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818-9147-8344-6B8E044BDE6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818-9147-8344-6B8E044BDE60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818-9147-8344-6B8E044BDE60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818-9147-8344-6B8E044BDE60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818-9147-8344-6B8E044BDE60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818-9147-8344-6B8E044BDE6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818-9147-8344-6B8E044BDE60}"/>
              </c:ext>
            </c:extLst>
          </c:dPt>
          <c:dPt>
            <c:idx val="8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818-9147-8344-6B8E044BDE60}"/>
              </c:ext>
            </c:extLst>
          </c:dPt>
          <c:dPt>
            <c:idx val="9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818-9147-8344-6B8E044BDE60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818-9147-8344-6B8E044BDE60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818-9147-8344-6B8E044BDE60}"/>
              </c:ext>
            </c:extLst>
          </c:dPt>
          <c:dLbls>
            <c:delete val="1"/>
          </c:dLbls>
          <c:cat>
            <c:strRef>
              <c:f>Sheet1!$A$2:$A$12</c:f>
              <c:strCache>
                <c:ptCount val="11"/>
                <c:pt idx="0">
                  <c:v>Home-defense</c:v>
                </c:pt>
                <c:pt idx="1">
                  <c:v>Self-defense</c:v>
                </c:pt>
                <c:pt idx="2">
                  <c:v>Hunting</c:v>
                </c:pt>
                <c:pt idx="3">
                  <c:v>Go shooting 
with Family</c:v>
                </c:pt>
                <c:pt idx="4">
                  <c:v>To get involved in shooting sports</c:v>
                </c:pt>
                <c:pt idx="5">
                  <c:v>Because of social unrest</c:v>
                </c:pt>
                <c:pt idx="6">
                  <c:v>Fear of losing the right to buy</c:v>
                </c:pt>
                <c:pt idx="7">
                  <c:v>Always wanted a gun</c:v>
                </c:pt>
                <c:pt idx="8">
                  <c:v>To be self-sufficient</c:v>
                </c:pt>
                <c:pt idx="9">
                  <c:v>To start a collection</c:v>
                </c:pt>
                <c:pt idx="10">
                  <c:v>Job related (LE, Military, etc.)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30</c:v>
                </c:pt>
                <c:pt idx="1">
                  <c:v>27</c:v>
                </c:pt>
                <c:pt idx="2">
                  <c:v>9.6</c:v>
                </c:pt>
                <c:pt idx="3">
                  <c:v>8.1999999999999993</c:v>
                </c:pt>
                <c:pt idx="4">
                  <c:v>5.2</c:v>
                </c:pt>
                <c:pt idx="5">
                  <c:v>4.9000000000000004</c:v>
                </c:pt>
                <c:pt idx="6">
                  <c:v>4.9000000000000004</c:v>
                </c:pt>
                <c:pt idx="7">
                  <c:v>4.5999999999999996</c:v>
                </c:pt>
                <c:pt idx="8">
                  <c:v>3.2</c:v>
                </c:pt>
                <c:pt idx="9">
                  <c:v>1.6</c:v>
                </c:pt>
                <c:pt idx="10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818-9147-8344-6B8E044BDE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2"/>
        <c:axId val="162980608"/>
        <c:axId val="164638720"/>
      </c:barChart>
      <c:catAx>
        <c:axId val="16298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4638720"/>
        <c:crosses val="autoZero"/>
        <c:auto val="1"/>
        <c:lblAlgn val="ctr"/>
        <c:lblOffset val="100"/>
        <c:noMultiLvlLbl val="0"/>
      </c:catAx>
      <c:valAx>
        <c:axId val="16463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98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423849252101273E-2"/>
          <c:y val="9.0358701681725648E-2"/>
          <c:w val="0.76592266408641108"/>
          <c:h val="0.700801282367642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Ranking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E19-F747-A8E6-4092E61736A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E19-F747-A8E6-4092E61736A3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E19-F747-A8E6-4092E61736A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E19-F747-A8E6-4092E61736A3}"/>
              </c:ext>
            </c:extLst>
          </c:dPt>
          <c:dPt>
            <c:idx val="4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E19-F747-A8E6-4092E61736A3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E19-F747-A8E6-4092E61736A3}"/>
              </c:ext>
            </c:extLst>
          </c:dPt>
          <c:dPt>
            <c:idx val="1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E19-F747-A8E6-4092E61736A3}"/>
              </c:ext>
            </c:extLst>
          </c:dPt>
          <c:dPt>
            <c:idx val="11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E19-F747-A8E6-4092E61736A3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Handgun</c:v>
                </c:pt>
                <c:pt idx="1">
                  <c:v>Shotgun</c:v>
                </c:pt>
                <c:pt idx="2">
                  <c:v>Modern Sporting Rifle (AR, AK, etc.)</c:v>
                </c:pt>
                <c:pt idx="3">
                  <c:v>Revolver</c:v>
                </c:pt>
                <c:pt idx="4">
                  <c:v>Traditional Rifle</c:v>
                </c:pt>
                <c:pt idx="5">
                  <c:v>Muzzleloader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>
                  <c:v>1.4</c:v>
                </c:pt>
                <c:pt idx="1">
                  <c:v>2.9</c:v>
                </c:pt>
                <c:pt idx="2">
                  <c:v>3</c:v>
                </c:pt>
                <c:pt idx="3">
                  <c:v>3.8</c:v>
                </c:pt>
                <c:pt idx="4">
                  <c:v>4.3</c:v>
                </c:pt>
                <c:pt idx="5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E19-F747-A8E6-4092E61736A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86"/>
        <c:axId val="162980608"/>
        <c:axId val="164638720"/>
      </c:barChart>
      <c:catAx>
        <c:axId val="162980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4638720"/>
        <c:crosses val="autoZero"/>
        <c:auto val="1"/>
        <c:lblAlgn val="ctr"/>
        <c:lblOffset val="100"/>
        <c:noMultiLvlLbl val="0"/>
      </c:catAx>
      <c:valAx>
        <c:axId val="164638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980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0.01054</cdr:x>
      <cdr:y>0</cdr:y>
    </cdr:from>
    <cdr:to>
      <cdr:x>0.90592</cdr:x>
      <cdr:y>0.16713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6AF428F-D8FC-41C5-B19E-5021AB53C6C2}"/>
            </a:ext>
          </a:extLst>
        </cdr:cNvPr>
        <cdr:cNvSpPr txBox="1"/>
      </cdr:nvSpPr>
      <cdr:spPr>
        <a:xfrm xmlns:a="http://schemas.openxmlformats.org/drawingml/2006/main">
          <a:off x="124803" y="0"/>
          <a:ext cx="10602165" cy="7577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l">
            <a:spcBef>
              <a:spcPts val="1200"/>
            </a:spcBef>
            <a:spcAft>
              <a:spcPts val="600"/>
            </a:spcAft>
          </a:pP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32DA1-AE2F-F94C-B657-F1FA9F4EB2CB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29B42-E537-1943-965D-D05AE0B756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45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04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99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59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54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1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7574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05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452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10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56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29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13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959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9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68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5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4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5729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13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29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7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38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75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49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38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5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75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29B42-E537-1943-965D-D05AE0B756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6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01648-EA7F-B70F-4D3E-56AA45D4A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A4BE6-E5D5-7B18-785A-12D4BB368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1376D9-90CD-7A97-89E1-BE2FCA5D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662CE-86A7-7476-9573-F2F5A19A8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5C30B-72FD-741A-900F-9CD22093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5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A7C33-81F8-8968-2FE8-1B57C1F0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50FCE9-A067-9F57-E66F-4457D9015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9CAC-C456-E811-9E13-1C93DB18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C8B3D-E948-E0D0-AF36-FDF12311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50BB1-48F3-5357-10DA-C50E54783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BB13C-356E-B3C0-2549-65E76E8D2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3A702-7774-A668-7BBC-1D30C5BE9D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BCC31-883E-B17B-FB85-4E12644BC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935C0-C508-22D5-55A3-D68AB8D4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0A02E-058E-BBD1-9058-81F76A51D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8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01175-37E2-689D-5115-3FF64DDA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63A4A-B4BA-4FD4-2000-26618F04C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16F08-C084-4158-410F-CEBA9327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A019F-4B7C-8C9C-C33D-920C98C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29D02-4F41-02AF-F59F-8000FCCA1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07972-8FB2-78DA-BD09-C4AC56A1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0D830-99D5-B3AD-DA6C-6335ACA64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81A72-FADF-1120-4F00-7D22F267B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2FA28-2874-7157-5132-9A0BAFB2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CD41-5725-1E35-CE78-65C791756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DB52-D08B-1394-98C1-9535F2AA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27837-922A-DC26-DB2D-2EEF868C6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F826-6018-B77E-30D7-737B0D2EB7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4F34FE-3A84-34D5-CC01-3794F959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AD3C9-4DF0-422A-AC9C-CBAEE3E9D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8CA19-BEBC-E554-A554-CB9311711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8A1DF-869E-5EA5-5BFC-81FA1C367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DD90D-F9CC-F1B5-6B78-DA138815A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A2AE6F-4581-0DAF-2D36-00A689AFE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975C1-8C56-8B87-3F3B-68C30F3CF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8D280-B4A4-DE71-357A-6E399BFB3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4EFF85-44D6-BBBF-C3DC-38A2625A9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E59D4F-2D93-414D-18A3-B01198B82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A8E12-CE08-9EAA-07A5-07191991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7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62F0-71D2-B870-6734-4DA5FA80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FDCBFA-CCA7-BDC5-9294-2BA907A21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C4313-BC15-0D7B-17BC-C53C0FE0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836FB-C353-C64F-CCAA-8693EF9A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4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B025F-19EA-DA74-0E9A-B315F664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77CCD-023F-633B-790C-38FA017E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C5F53-DE71-0885-8D67-8A3120F9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8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EC19-7DF0-59E6-F88B-7C59F6AC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C34D-42D9-C183-5602-B9D5BA20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F938C-0F58-5DE2-A232-88AAE29A83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5108F-8284-DCF4-E420-74B510E35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DF52-82E3-B049-5CBD-77EED8F1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B2021-06D9-2554-2DB3-E2530B05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3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D2A0D-1CE5-6C36-079D-9F090E4F8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56E9-8A8F-78C4-3E3F-262BAE6A31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2DB77F-4E2E-83B7-4CE2-91FB7D338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F2EA6-8473-68EA-19AA-C5B7A3448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E4514-D75C-D5F1-4203-451803534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A19FA-37E8-4527-D7AA-621CB57C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2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63DE27-F05E-8D44-C281-F82A91DA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10DE9-FCC3-54AB-E335-32A521AD7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68964-8ED7-4ED5-C90A-191204BD4D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30450-D6D0-B947-A680-4ABB9E8D24E2}" type="datetimeFigureOut">
              <a:rPr lang="en-US" smtClean="0"/>
              <a:t>10/6/22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FE3DB-29B8-9AA2-E5EA-63B5D6678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965BF-B1F0-B45C-2785-D44FBC51A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8F779-9640-D64F-B01C-580E12DFF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6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baseline="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ahss.org/" TargetMode="External"/><Relationship Id="rId5" Type="http://schemas.openxmlformats.org/officeDocument/2006/relationships/hyperlink" Target="mailto:swanny@cahss.org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hyperlink" Target="mailto:swanny@cahss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.jpg"/><Relationship Id="rId5" Type="http://schemas.openxmlformats.org/officeDocument/2006/relationships/hyperlink" Target="mailto:sleath@cahss.org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hyperlink" Target="mailto:taniya@cahss.or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A7BBA1-D336-FC92-07E2-2CADF47ED464}"/>
              </a:ext>
            </a:extLst>
          </p:cNvPr>
          <p:cNvSpPr txBox="1"/>
          <p:nvPr/>
        </p:nvSpPr>
        <p:spPr>
          <a:xfrm>
            <a:off x="490881" y="322728"/>
            <a:ext cx="5942191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Ranges Should Be Expanded</a:t>
            </a: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MidwayUSA Foundation National Youth Shooting Sports Conference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7, 2022</a:t>
            </a:r>
          </a:p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6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205599" cy="723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Participation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34A28-7B90-75C1-EEBC-3A0CAB0FB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6455" y="289252"/>
            <a:ext cx="4000124" cy="5243609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B99A8-9426-3AB8-2596-3672360230A9}"/>
              </a:ext>
            </a:extLst>
          </p:cNvPr>
          <p:cNvSpPr txBox="1"/>
          <p:nvPr/>
        </p:nvSpPr>
        <p:spPr>
          <a:xfrm>
            <a:off x="583657" y="961964"/>
            <a:ext cx="6306241" cy="328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New shooting sports report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Partnered with the Outdoor Foundation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Data from Physical Activity Council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18,000 interviews people 6 and older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Supplemental survey to hit specifics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2021 Participation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Hunting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Firearms Target Shooting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Archery Target Shooting</a:t>
            </a:r>
          </a:p>
        </p:txBody>
      </p:sp>
    </p:spTree>
    <p:extLst>
      <p:ext uri="{BB962C8B-B14F-4D97-AF65-F5344CB8AC3E}">
        <p14:creationId xmlns:p14="http://schemas.microsoft.com/office/powerpoint/2010/main" val="851951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205599" cy="723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Participation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B99A8-9426-3AB8-2596-3672360230A9}"/>
              </a:ext>
            </a:extLst>
          </p:cNvPr>
          <p:cNvSpPr txBox="1"/>
          <p:nvPr/>
        </p:nvSpPr>
        <p:spPr>
          <a:xfrm>
            <a:off x="583658" y="961964"/>
            <a:ext cx="4052138" cy="339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Demographics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16% youth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32% female (up 25% from a decade ago)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5% share growth among black participants (annually the past 3 years)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FF17A-A21E-AC92-7987-E7D63FDEE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920" y="1072286"/>
            <a:ext cx="72898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205599" cy="723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Participation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B99A8-9426-3AB8-2596-3672360230A9}"/>
              </a:ext>
            </a:extLst>
          </p:cNvPr>
          <p:cNvSpPr txBox="1"/>
          <p:nvPr/>
        </p:nvSpPr>
        <p:spPr>
          <a:xfrm>
            <a:off x="583657" y="961964"/>
            <a:ext cx="4966537" cy="22406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How and when did they get into shooting?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Over half started before the age of 18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The overwhelming majority were introduced by a family member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4E03B-2B8F-3EBD-C9D9-D9D542560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161" y="1090435"/>
            <a:ext cx="2988987" cy="260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DC01AA-8DA7-BEDC-B7A1-884B6961C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700" y="1156227"/>
            <a:ext cx="3086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205599" cy="723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Participation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B99A8-9426-3AB8-2596-3672360230A9}"/>
              </a:ext>
            </a:extLst>
          </p:cNvPr>
          <p:cNvSpPr txBox="1"/>
          <p:nvPr/>
        </p:nvSpPr>
        <p:spPr>
          <a:xfrm>
            <a:off x="583658" y="961964"/>
            <a:ext cx="4562524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Where do they shoot?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 pretty even split between private and public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About a third shoot on both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68683-1FB4-3BCB-21BB-41723E50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819" y="432327"/>
            <a:ext cx="35052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60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205599" cy="723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Participation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B99A8-9426-3AB8-2596-3672360230A9}"/>
              </a:ext>
            </a:extLst>
          </p:cNvPr>
          <p:cNvSpPr txBox="1"/>
          <p:nvPr/>
        </p:nvSpPr>
        <p:spPr>
          <a:xfrm>
            <a:off x="583658" y="961964"/>
            <a:ext cx="4562524" cy="834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Why do they shoot?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Motivations vary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8861F-F827-35B0-D3BA-2D2304F5F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207" y="914117"/>
            <a:ext cx="71882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205599" cy="7234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Shooting Participation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6B99A8-9426-3AB8-2596-3672360230A9}"/>
              </a:ext>
            </a:extLst>
          </p:cNvPr>
          <p:cNvSpPr txBox="1"/>
          <p:nvPr/>
        </p:nvSpPr>
        <p:spPr>
          <a:xfrm>
            <a:off x="583658" y="961964"/>
            <a:ext cx="4158665" cy="2163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What makes it difficult to participate?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Almost 40% of shooters in 2021 rated access to shooting ranges as a difficulty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A033A0-7D1B-D960-D22C-21E9D546A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370" y="961964"/>
            <a:ext cx="71882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2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872331" cy="718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Should ranges should be expanded?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640080" y="803556"/>
            <a:ext cx="1099193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First-time gun buyers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Substantial increases in number and diversity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Potentially different desires and motivations (e.g., defense prominent reason)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More likely than establish shooters to go to an indoor range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Participation report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Increasing diversity (females up 25% from a decade ago)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Motivations vary and require different range types (e.g., hunting vs. self-defense)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Access reported as a major difficulty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995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02810" y="540153"/>
            <a:ext cx="697992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Assessing the Quality of Shooting Access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2EE25-DB39-D7AB-0056-E7D59021A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261" y="264169"/>
            <a:ext cx="4075159" cy="5287467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D54677-AC6D-823F-109E-E3ED4D1BC341}"/>
              </a:ext>
            </a:extLst>
          </p:cNvPr>
          <p:cNvSpPr txBox="1"/>
          <p:nvPr/>
        </p:nvSpPr>
        <p:spPr>
          <a:xfrm>
            <a:off x="451106" y="1510816"/>
            <a:ext cx="7064867" cy="4422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Physical Aspects of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</a:rPr>
              <a:t>Availability: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/>
              </a:rPr>
              <a:t>pertains to the actual land available for hunting and shooting.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</a:rPr>
              <a:t>Accessibility: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/>
              </a:rPr>
              <a:t>pertains to the ability to get to the land; i.e., Is it landlocked,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</a:rPr>
              <a:t>Accommodation: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/>
              </a:rPr>
              <a:t>pertains to the ease of mobility and the experience once recreationists are on the land.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Social/Psychological Aspects of Access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</a:rPr>
              <a:t>Awareness: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/>
              </a:rPr>
              <a:t>pertains to information and knowledge—to shooters’ awareness of the access options open to them.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/>
              </a:rPr>
              <a:t>Assumptions: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effectLst/>
              </a:rPr>
              <a:t>pertain to shooters’ perceptions about opportunities.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8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02810" y="540153"/>
            <a:ext cx="697992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Assessing the Quality of Shooting Access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240BF-2086-498F-9C0C-DA1CE5E786F1}"/>
              </a:ext>
            </a:extLst>
          </p:cNvPr>
          <p:cNvSpPr txBox="1"/>
          <p:nvPr/>
        </p:nvSpPr>
        <p:spPr>
          <a:xfrm>
            <a:off x="454153" y="1516435"/>
            <a:ext cx="5747864" cy="272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Over 50% reported these as problems for going shooting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Less places to shoot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Not enough information about where to shoot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Distance to travel to shoot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Cost to travel to shoot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7DC119-C8A4-223A-1A51-B1C13AE7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6"/>
          <a:stretch/>
        </p:blipFill>
        <p:spPr>
          <a:xfrm>
            <a:off x="6845474" y="176219"/>
            <a:ext cx="4812917" cy="545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8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02810" y="540153"/>
            <a:ext cx="697992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Assessing the Quality of Shooting Access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732D37-C995-5736-A5AE-E68D5DFB3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0" y="1010857"/>
            <a:ext cx="7772400" cy="4540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240BF-2086-498F-9C0C-DA1CE5E786F1}"/>
              </a:ext>
            </a:extLst>
          </p:cNvPr>
          <p:cNvSpPr txBox="1"/>
          <p:nvPr/>
        </p:nvSpPr>
        <p:spPr>
          <a:xfrm>
            <a:off x="454153" y="1516435"/>
            <a:ext cx="5720425" cy="124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Rating of shooting access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45% excellent or good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47% fair or poor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6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174395"/>
            <a:ext cx="11016343" cy="8759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Council to Advance Hunting and the Shooting Sports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91E17-08E9-604E-36A5-DBDF338A4F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" t="27340" r="5390" b="36166"/>
          <a:stretch/>
        </p:blipFill>
        <p:spPr>
          <a:xfrm>
            <a:off x="815337" y="1110307"/>
            <a:ext cx="4572000" cy="2429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BF887-1123-4207-22D3-2EB40E3C9A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" t="994" r="5171" b="72006"/>
          <a:stretch/>
        </p:blipFill>
        <p:spPr>
          <a:xfrm>
            <a:off x="6528238" y="1110307"/>
            <a:ext cx="4572000" cy="1791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E8967-D3F9-9220-C488-A06A21B38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" t="63246" r="5057"/>
          <a:stretch/>
        </p:blipFill>
        <p:spPr>
          <a:xfrm>
            <a:off x="6528238" y="2919388"/>
            <a:ext cx="4572000" cy="244699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6ADAF5C-572D-1E97-670F-EAAEB8B8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07" y="3663622"/>
            <a:ext cx="2339660" cy="170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4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02810" y="540153"/>
            <a:ext cx="697992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Assessing the Quality of Shooting Access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240BF-2086-498F-9C0C-DA1CE5E786F1}"/>
              </a:ext>
            </a:extLst>
          </p:cNvPr>
          <p:cNvSpPr txBox="1"/>
          <p:nvPr/>
        </p:nvSpPr>
        <p:spPr>
          <a:xfrm>
            <a:off x="454153" y="1516435"/>
            <a:ext cx="3962399" cy="15758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Lack of access caused people to shoot less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43% agree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32% disagree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61B45-7F90-085E-1F8B-8936097E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961" y="1020110"/>
            <a:ext cx="7952991" cy="38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63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02810" y="540153"/>
            <a:ext cx="697992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Assessing the Quality of Shooting Access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240BF-2086-498F-9C0C-DA1CE5E786F1}"/>
              </a:ext>
            </a:extLst>
          </p:cNvPr>
          <p:cNvSpPr txBox="1"/>
          <p:nvPr/>
        </p:nvSpPr>
        <p:spPr>
          <a:xfrm>
            <a:off x="454153" y="1516435"/>
            <a:ext cx="6040592" cy="2394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Over 50% these groups reported that lack of access cause them to shoot less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18 – 34 years old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Urban dwellers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Rifle shooters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Public land/range shooter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2941A-1A5D-3A56-F699-784BA5E51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2677" y="215217"/>
            <a:ext cx="4654543" cy="540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02810" y="540153"/>
            <a:ext cx="697992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Assessing the Quality of Shooting Access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240BF-2086-498F-9C0C-DA1CE5E786F1}"/>
              </a:ext>
            </a:extLst>
          </p:cNvPr>
          <p:cNvSpPr txBox="1"/>
          <p:nvPr/>
        </p:nvSpPr>
        <p:spPr>
          <a:xfrm>
            <a:off x="454153" y="1516435"/>
            <a:ext cx="6040592" cy="346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Public and private ranges are important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51% reported that it is very or somewhat important to them that the land is public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59% reported that it is very or somewhat important that the land is private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Crowding  is an issue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87% reported that range not being crowded was important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90314-7C8D-33A5-A151-72D544AA9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428" y="201158"/>
            <a:ext cx="4410372" cy="535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872331" cy="718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Should ranges should be expanded?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640080" y="803556"/>
            <a:ext cx="10991939" cy="48813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First-time gun buyers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Substantial increases in number and diversity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Potentially different desires and motivations (e.g., defense prominent reason)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More likely than establish shooters to go to an indoor range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Participation report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Increasing diversity (females up 25% from a decade ago)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Motivations vary and require different range types (e.g., hunting vs. self-defense)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Access reported as a major difficulty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Shooting access assessment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47% currently rate access as fair or poor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Access continually cited as a factor reducing participation (especially among urban and younger participants)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Demand for public and private ranges, easy access, and no crowding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69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425739" cy="1140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Scholastic Shooting Sports Foundation (2015)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FDAA4E-DD0B-5B3E-A307-FBC649FCB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200" y="287781"/>
            <a:ext cx="4023832" cy="5205623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C93182-EE2B-FCD2-1E8E-A60AC99CD014}"/>
              </a:ext>
            </a:extLst>
          </p:cNvPr>
          <p:cNvSpPr txBox="1"/>
          <p:nvPr/>
        </p:nvSpPr>
        <p:spPr>
          <a:xfrm>
            <a:off x="454153" y="1408031"/>
            <a:ext cx="6040592" cy="231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Student athletes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89% shoot at ranges outside of of SCTP/SASP events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73% shoot at their local range more than 10 times per year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Visit and average of 8 ranges per year</a:t>
            </a:r>
          </a:p>
        </p:txBody>
      </p:sp>
    </p:spTree>
    <p:extLst>
      <p:ext uri="{BB962C8B-B14F-4D97-AF65-F5344CB8AC3E}">
        <p14:creationId xmlns:p14="http://schemas.microsoft.com/office/powerpoint/2010/main" val="250173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6425739" cy="11409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USA Clay Target League (2021)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EC02F-A128-7622-43F7-5C6DB8342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826" y="424900"/>
            <a:ext cx="3966206" cy="5126736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454153" y="1408031"/>
            <a:ext cx="6040592" cy="149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Challenges report by the league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“Many teams and/or shooting ranges do not have the capacity to add more student athletes”</a:t>
            </a:r>
          </a:p>
        </p:txBody>
      </p:sp>
    </p:spTree>
    <p:extLst>
      <p:ext uri="{BB962C8B-B14F-4D97-AF65-F5344CB8AC3E}">
        <p14:creationId xmlns:p14="http://schemas.microsoft.com/office/powerpoint/2010/main" val="76085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872331" cy="718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Should ranges should be expanded?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640080" y="803556"/>
            <a:ext cx="1099193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First-time gun buyers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Substantial increases in number and diversity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Potentially different desires and motivations (e.g., defense prominent reason)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More likely than establish shooters to go to an indoor range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Participation report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Increasing diversity (females up 25% from a decade ago)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Motivations vary and require different range types (e.g., hunting vs. self-defense)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Access reported as a major difficulty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Shooting access assessment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47% currently rate access as fair or poor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Access continually cited as a factor reducing participation (especially among urban and younger participants)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Demand for public and private ranges, easy access, and no crowding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Youth shooting sports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Growing influence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Local ranges are important to participants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Range capacity is needed to further expand participation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284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7065264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WSFR-Supported Ranges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72B8C-943D-F458-EF40-FED00591F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70"/>
          <a:stretch/>
        </p:blipFill>
        <p:spPr>
          <a:xfrm>
            <a:off x="4986528" y="1026025"/>
            <a:ext cx="6839712" cy="4364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4B4B7-2573-F222-204F-312710880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85"/>
          <a:stretch/>
        </p:blipFill>
        <p:spPr>
          <a:xfrm>
            <a:off x="10703433" y="4260284"/>
            <a:ext cx="1122807" cy="8759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024A8F-1100-335D-A7EB-7E2E3A674C59}"/>
              </a:ext>
            </a:extLst>
          </p:cNvPr>
          <p:cNvSpPr txBox="1"/>
          <p:nvPr/>
        </p:nvSpPr>
        <p:spPr>
          <a:xfrm>
            <a:off x="454153" y="1026025"/>
            <a:ext cx="5720425" cy="4019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Nationwide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856 total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453 firearms ranges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215 archery ranges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188 combined ranges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Grants submitted since 2019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‘Tar-Mark’ Act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233 total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168 firearms ranges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32 archery ranges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33 combined ranges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D29D53-4E7F-30DC-DAB6-03741F96E686}"/>
              </a:ext>
            </a:extLst>
          </p:cNvPr>
          <p:cNvSpPr/>
          <p:nvPr/>
        </p:nvSpPr>
        <p:spPr>
          <a:xfrm>
            <a:off x="4882895" y="978118"/>
            <a:ext cx="207264" cy="205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D56700-0832-AE37-7184-0A837BF8DBBD}"/>
              </a:ext>
            </a:extLst>
          </p:cNvPr>
          <p:cNvSpPr/>
          <p:nvPr/>
        </p:nvSpPr>
        <p:spPr>
          <a:xfrm>
            <a:off x="4917946" y="5232574"/>
            <a:ext cx="207264" cy="205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4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672E3198-993B-3376-D611-C2B4CEB8E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4" y="4406287"/>
            <a:ext cx="1847407" cy="1851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BDBD0C-4985-AFEA-649C-A536293BC99C}"/>
              </a:ext>
            </a:extLst>
          </p:cNvPr>
          <p:cNvSpPr txBox="1"/>
          <p:nvPr/>
        </p:nvSpPr>
        <p:spPr>
          <a:xfrm>
            <a:off x="2471878" y="4700436"/>
            <a:ext cx="3434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Swanny Evans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Research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Partnerships</a:t>
            </a: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swanny@cahss.org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D96DD-CBD9-6888-9FC2-2B4ED05E6C52}"/>
              </a:ext>
            </a:extLst>
          </p:cNvPr>
          <p:cNvSpPr txBox="1"/>
          <p:nvPr/>
        </p:nvSpPr>
        <p:spPr>
          <a:xfrm>
            <a:off x="3369517" y="2720446"/>
            <a:ext cx="5452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cahss.org</a:t>
            </a:r>
            <a:endParaRPr lang="en-US" sz="6000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6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174395"/>
            <a:ext cx="6720377" cy="8759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Council Team Members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03F48F-AA07-B3D0-2CAF-DBC6501105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33788" y="1925308"/>
            <a:ext cx="1632519" cy="16357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BF40940-01CE-69BD-13B0-9044E1B6EEE8}"/>
              </a:ext>
            </a:extLst>
          </p:cNvPr>
          <p:cNvSpPr txBox="1"/>
          <p:nvPr/>
        </p:nvSpPr>
        <p:spPr>
          <a:xfrm>
            <a:off x="1316699" y="3557857"/>
            <a:ext cx="1866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Steven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Leath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Director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sleath@cahss.org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ECD6E36-E118-A323-7F17-0175F8A25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4838" y="1922070"/>
            <a:ext cx="1632521" cy="16357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41EC7D-C8E3-BB2C-3BB8-9A5AFB2D4F41}"/>
              </a:ext>
            </a:extLst>
          </p:cNvPr>
          <p:cNvSpPr txBox="1"/>
          <p:nvPr/>
        </p:nvSpPr>
        <p:spPr>
          <a:xfrm>
            <a:off x="3197749" y="3554620"/>
            <a:ext cx="18666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Swanny Evans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Research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Partnerships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swanny@cahss.org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CFFCDCE-6411-D64A-B19E-BAF78EFAFBF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51854" y="1928182"/>
            <a:ext cx="1632521" cy="16386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F62C17-0416-6E99-C5BF-C6C2924ECB14}"/>
              </a:ext>
            </a:extLst>
          </p:cNvPr>
          <p:cNvSpPr txBox="1"/>
          <p:nvPr/>
        </p:nvSpPr>
        <p:spPr>
          <a:xfrm>
            <a:off x="5034765" y="3562004"/>
            <a:ext cx="18666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Taniya Bethke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Operations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taniya@cahss.org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BF91014-DD0A-3809-5779-01DB80F5C7E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009623" y="1925305"/>
            <a:ext cx="1632523" cy="163578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1D0F631-4ACE-6FD5-C876-18A3CFE5297D}"/>
              </a:ext>
            </a:extLst>
          </p:cNvPr>
          <p:cNvSpPr txBox="1"/>
          <p:nvPr/>
        </p:nvSpPr>
        <p:spPr>
          <a:xfrm>
            <a:off x="6892535" y="3557856"/>
            <a:ext cx="186669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 Cherry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and Marketing Manager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lance@cahss.org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 descr="A picture containing person, outdoor, underwear&#10;&#10;Description automatically generated">
            <a:extLst>
              <a:ext uri="{FF2B5EF4-FFF2-40B4-BE49-F238E27FC236}">
                <a16:creationId xmlns:a16="http://schemas.microsoft.com/office/drawing/2014/main" id="{F542C9DB-E0E8-8E17-2B0F-4BD016A202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3434" y="1925305"/>
            <a:ext cx="1638300" cy="16383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DCF42BB-0653-5D33-7694-D02D6FC35DE6}"/>
              </a:ext>
            </a:extLst>
          </p:cNvPr>
          <p:cNvSpPr txBox="1"/>
          <p:nvPr/>
        </p:nvSpPr>
        <p:spPr>
          <a:xfrm>
            <a:off x="8759235" y="3563605"/>
            <a:ext cx="1866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Amanda Pitman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Associate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amanda@cahss.org</a:t>
            </a:r>
            <a:endParaRPr lang="en-US" sz="1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14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CA5EE-9282-2859-7DBD-D6FE45254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165" y="547017"/>
            <a:ext cx="2289631" cy="2962091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279230" cy="718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Should ranges be expanded?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742861" y="1059517"/>
            <a:ext cx="5048339" cy="4542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Data from different angles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Purchasing: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NSSF 2021 Firearm Retailer Survey</a:t>
            </a:r>
            <a:endParaRPr lang="en-US" sz="200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Participation: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2022 Special Report on Hunting and the Shooting Sports</a:t>
            </a:r>
            <a:endParaRPr lang="en-US" sz="2000" b="1" i="1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Access: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Assessing the Quality and Availability of Hunting and Shooting Access in the United States (2021)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Youth: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</a:rPr>
              <a:t>Scholastic Shooting Sports Foundation Report (2016); USA Clay Target League 2021 Annual Impact Report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Range expansion/improvement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876870-528E-97C1-3DD1-EE8338F2C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604" y="1007169"/>
            <a:ext cx="2202590" cy="2847078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4FF372-5B59-865F-05FD-ABFCFE9FA4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9002" y="1480218"/>
            <a:ext cx="2086012" cy="2706574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6CB9DA-DBEC-EF76-E46A-F85A78B4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978" y="1940370"/>
            <a:ext cx="2411627" cy="2706574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92F9C-DF53-777E-D1FC-40CED26BAD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2991" y="2458474"/>
            <a:ext cx="2253438" cy="2953946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98333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First-Time Gun Buyers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AECB07-E1C1-19FA-5484-F10AAA60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661" y="171306"/>
            <a:ext cx="4833139" cy="5424242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993356" cy="402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How many are there?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5.4 million first-time purchasers in 2021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Age and gender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49% age 40 and under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33% female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Retailers reporting increase in customer diversity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45% Black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37% Hispanic</a:t>
            </a:r>
          </a:p>
          <a:p>
            <a:pPr marL="7429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27% Asian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4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First-Time Gun Buyers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572042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Why do they buy?</a:t>
            </a:r>
          </a:p>
        </p:txBody>
      </p:sp>
      <p:graphicFrame>
        <p:nvGraphicFramePr>
          <p:cNvPr id="3" name="Content Placeholder 4">
            <a:extLst>
              <a:ext uri="{FF2B5EF4-FFF2-40B4-BE49-F238E27FC236}">
                <a16:creationId xmlns:a16="http://schemas.microsoft.com/office/drawing/2014/main" id="{75B4846D-428C-26B2-B366-AED54558BA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1925819"/>
              </p:ext>
            </p:extLst>
          </p:nvPr>
        </p:nvGraphicFramePr>
        <p:xfrm>
          <a:off x="979641" y="1419545"/>
          <a:ext cx="10229670" cy="429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9981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First-Time Gun Buyers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8482583" cy="116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What do they buy?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Firearms Purchased Most Frequently (Ranked from 1 to 6, where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1 is highest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.)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ACC29E6E-5383-3C80-AE6B-EC3F5591FA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383235"/>
              </p:ext>
            </p:extLst>
          </p:nvPr>
        </p:nvGraphicFramePr>
        <p:xfrm>
          <a:off x="732515" y="1586333"/>
          <a:ext cx="12849373" cy="405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44989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200" y="51094"/>
            <a:ext cx="5638800" cy="875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First-Time Gun Buyers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AFD918-AB11-E904-6D2E-846D2D7AC92B}"/>
              </a:ext>
            </a:extLst>
          </p:cNvPr>
          <p:cNvSpPr txBox="1"/>
          <p:nvPr/>
        </p:nvSpPr>
        <p:spPr>
          <a:xfrm>
            <a:off x="454153" y="1026025"/>
            <a:ext cx="4989717" cy="33916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What is different about them?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Less likely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 target shoot with a rifle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Less likely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to have grown up in a household with a firearm present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More likely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than established shooters to go to an indoor range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Recreational Shooting ">
            <a:extLst>
              <a:ext uri="{FF2B5EF4-FFF2-40B4-BE49-F238E27FC236}">
                <a16:creationId xmlns:a16="http://schemas.microsoft.com/office/drawing/2014/main" id="{41D7B3EA-DA4B-25F1-BEE7-070CFAD4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750" y="927024"/>
            <a:ext cx="6343799" cy="42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E5CBE7-ED19-1EBD-C86F-6CC2FBFA22A1}"/>
              </a:ext>
            </a:extLst>
          </p:cNvPr>
          <p:cNvSpPr txBox="1"/>
          <p:nvPr/>
        </p:nvSpPr>
        <p:spPr>
          <a:xfrm>
            <a:off x="10712657" y="4891857"/>
            <a:ext cx="21102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Credit: NEAFWA</a:t>
            </a:r>
          </a:p>
        </p:txBody>
      </p:sp>
    </p:spTree>
    <p:extLst>
      <p:ext uri="{BB962C8B-B14F-4D97-AF65-F5344CB8AC3E}">
        <p14:creationId xmlns:p14="http://schemas.microsoft.com/office/powerpoint/2010/main" val="85779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BB7412-CE5E-EA40-5833-21290F98F4CF}"/>
              </a:ext>
            </a:extLst>
          </p:cNvPr>
          <p:cNvSpPr txBox="1"/>
          <p:nvPr/>
        </p:nvSpPr>
        <p:spPr>
          <a:xfrm>
            <a:off x="457199" y="174395"/>
            <a:ext cx="8872331" cy="7187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Should ranges should be expanded?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97C771-ED4D-768E-DE21-16B5AA7D4681}"/>
              </a:ext>
            </a:extLst>
          </p:cNvPr>
          <p:cNvSpPr/>
          <p:nvPr/>
        </p:nvSpPr>
        <p:spPr>
          <a:xfrm>
            <a:off x="457200" y="2325414"/>
            <a:ext cx="3949262" cy="417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20E9BD-DF2E-ECA4-A8F9-9C44F611D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5766853"/>
            <a:ext cx="12192002" cy="875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E1E1EE-0325-7F23-F80F-DC4839774A75}"/>
              </a:ext>
            </a:extLst>
          </p:cNvPr>
          <p:cNvSpPr txBox="1"/>
          <p:nvPr/>
        </p:nvSpPr>
        <p:spPr>
          <a:xfrm>
            <a:off x="640080" y="803556"/>
            <a:ext cx="10991939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First-time gun buyers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Substantial increases in number and diversity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Potentially different desires and motivations (e.g., defense prominent reason)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More likely than established shooters to go to an indoor range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35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D98AF74FE0B4A89508E66A217D6D2" ma:contentTypeVersion="13" ma:contentTypeDescription="Create a new document." ma:contentTypeScope="" ma:versionID="b56fb1f5fee96be731875829c5d30093">
  <xsd:schema xmlns:xsd="http://www.w3.org/2001/XMLSchema" xmlns:xs="http://www.w3.org/2001/XMLSchema" xmlns:p="http://schemas.microsoft.com/office/2006/metadata/properties" xmlns:ns2="650b242b-e381-4b77-886e-543c4678da09" xmlns:ns3="2d3be834-5d4c-4e43-a35f-e0a90fe03baf" targetNamespace="http://schemas.microsoft.com/office/2006/metadata/properties" ma:root="true" ma:fieldsID="221a811117b3d3724b8d9b41a5315ee7" ns2:_="" ns3:_="">
    <xsd:import namespace="650b242b-e381-4b77-886e-543c4678da09"/>
    <xsd:import namespace="2d3be834-5d4c-4e43-a35f-e0a90fe03ba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b242b-e381-4b77-886e-543c4678da0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91d6445e-2d5b-45ac-a532-1034da9774a8}" ma:internalName="TaxCatchAll" ma:showField="CatchAllData" ma:web="650b242b-e381-4b77-886e-543c4678da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3be834-5d4c-4e43-a35f-e0a90fe03b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546cdec-35b0-46fd-99b1-b7ad91dc8b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0b242b-e381-4b77-886e-543c4678da09" xsi:nil="true"/>
    <lcf76f155ced4ddcb4097134ff3c332f xmlns="2d3be834-5d4c-4e43-a35f-e0a90fe03baf">
      <Terms xmlns="http://schemas.microsoft.com/office/infopath/2007/PartnerControls"/>
    </lcf76f155ced4ddcb4097134ff3c332f>
    <_dlc_DocId xmlns="650b242b-e381-4b77-886e-543c4678da09">N5JE6DDA5D23-2086242889-295356</_dlc_DocId>
    <_dlc_DocIdUrl xmlns="650b242b-e381-4b77-886e-543c4678da09">
      <Url>https://midwayusafoundation.sharepoint.com/sites/Programs/_layouts/15/DocIdRedir.aspx?ID=N5JE6DDA5D23-2086242889-295356</Url>
      <Description>N5JE6DDA5D23-2086242889-295356</Description>
    </_dlc_DocIdUrl>
  </documentManagement>
</p:properties>
</file>

<file path=customXml/itemProps1.xml><?xml version="1.0" encoding="utf-8"?>
<ds:datastoreItem xmlns:ds="http://schemas.openxmlformats.org/officeDocument/2006/customXml" ds:itemID="{9F15585C-0163-4CA8-95EA-AD46F116EE1E}"/>
</file>

<file path=customXml/itemProps2.xml><?xml version="1.0" encoding="utf-8"?>
<ds:datastoreItem xmlns:ds="http://schemas.openxmlformats.org/officeDocument/2006/customXml" ds:itemID="{21B55DFD-3E88-4442-BB61-7EA1D63A52B9}"/>
</file>

<file path=customXml/itemProps3.xml><?xml version="1.0" encoding="utf-8"?>
<ds:datastoreItem xmlns:ds="http://schemas.openxmlformats.org/officeDocument/2006/customXml" ds:itemID="{6A3EB6F4-0606-40A8-8467-15A1ACDC7D02}"/>
</file>

<file path=customXml/itemProps4.xml><?xml version="1.0" encoding="utf-8"?>
<ds:datastoreItem xmlns:ds="http://schemas.openxmlformats.org/officeDocument/2006/customXml" ds:itemID="{2D420F12-6F2F-435E-A37C-F94D1830B8A0}"/>
</file>

<file path=docProps/app.xml><?xml version="1.0" encoding="utf-8"?>
<Properties xmlns="http://schemas.openxmlformats.org/officeDocument/2006/extended-properties" xmlns:vt="http://schemas.openxmlformats.org/officeDocument/2006/docPropsVTypes">
  <TotalTime>7333</TotalTime>
  <Words>1205</Words>
  <Application>Microsoft Macintosh PowerPoint</Application>
  <PresentationFormat>Widescreen</PresentationFormat>
  <Paragraphs>219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Lance Cherry</dc:creator>
  <cp:keywords/>
  <dc:description/>
  <cp:lastModifiedBy>Charles 'Swanny' Evans</cp:lastModifiedBy>
  <cp:revision>52</cp:revision>
  <dcterms:created xsi:type="dcterms:W3CDTF">2022-04-21T19:52:56Z</dcterms:created>
  <dcterms:modified xsi:type="dcterms:W3CDTF">2022-10-07T12:08:32Z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0x010100EF8D98AF74FE0B4A89508E66A217D6D2</vt:lpwstr>
  </property>
  <property fmtid="{D5CDD505-2E9C-101B-9397-08002B2CF9AE}" pid="3" name="_dlc_DocIdItemGuid">
    <vt:lpwstr>04d0e341-585a-4a28-b751-d4fc29ffb245</vt:lpwstr>
  </property>
  <property fmtid="{D5CDD505-2E9C-101B-9397-08002B2CF9AE}" pid="4" name="MediaServiceImageTags">
    <vt:lpwstr/>
  </property>
</Properties>
</file>