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4"/>
  </p:sldMasterIdLst>
  <p:notesMasterIdLst>
    <p:notesMasterId r:id="rId18"/>
  </p:notesMasterIdLst>
  <p:handoutMasterIdLst>
    <p:handoutMasterId r:id="rId19"/>
  </p:handoutMasterIdLst>
  <p:sldIdLst>
    <p:sldId id="268" r:id="rId5"/>
    <p:sldId id="276" r:id="rId6"/>
    <p:sldId id="258" r:id="rId7"/>
    <p:sldId id="259" r:id="rId8"/>
    <p:sldId id="261" r:id="rId9"/>
    <p:sldId id="272" r:id="rId10"/>
    <p:sldId id="273" r:id="rId11"/>
    <p:sldId id="274" r:id="rId12"/>
    <p:sldId id="278" r:id="rId13"/>
    <p:sldId id="277" r:id="rId14"/>
    <p:sldId id="275" r:id="rId15"/>
    <p:sldId id="279" r:id="rId16"/>
    <p:sldId id="280" r:id="rId1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D7C2F"/>
    <a:srgbClr val="B39E4C"/>
    <a:srgbClr val="231F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D4A3202-E6BC-4AE6-8D91-1D4F1CCDD761}" v="89" dt="2022-09-29T18:59:18.023"/>
  </p1510:revLst>
</p1510:revInfo>
</file>

<file path=ppt/tableStyles.xml><?xml version="1.0" encoding="utf-8"?>
<a:tblStyleLst xmlns:a="http://schemas.openxmlformats.org/drawingml/2006/main" def="{5FD0F851-EC5A-4D38-B0AD-8093EC10F338}">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985" autoAdjust="0"/>
    <p:restoredTop sz="79298" autoAdjust="0"/>
  </p:normalViewPr>
  <p:slideViewPr>
    <p:cSldViewPr snapToGrid="0">
      <p:cViewPr varScale="1">
        <p:scale>
          <a:sx n="90" d="100"/>
          <a:sy n="90" d="100"/>
        </p:scale>
        <p:origin x="1080" y="84"/>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57" d="100"/>
          <a:sy n="57" d="100"/>
        </p:scale>
        <p:origin x="1230" y="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56CB6E9E-E63A-4673-8E7E-2C06DC7E4529}" type="datetimeFigureOut">
              <a:rPr lang="en-US" smtClean="0"/>
              <a:t>10/8/2022</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46614800-C9AA-468A-A375-06C91105F378}" type="slidenum">
              <a:rPr lang="en-US" smtClean="0"/>
              <a:t>‹#›</a:t>
            </a:fld>
            <a:endParaRPr lang="en-US"/>
          </a:p>
        </p:txBody>
      </p:sp>
    </p:spTree>
    <p:extLst>
      <p:ext uri="{BB962C8B-B14F-4D97-AF65-F5344CB8AC3E}">
        <p14:creationId xmlns:p14="http://schemas.microsoft.com/office/powerpoint/2010/main" val="276620242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108F78FE-AEBF-430B-B602-CAA2A3A0F92A}" type="datetimeFigureOut">
              <a:rPr lang="en-US" smtClean="0"/>
              <a:t>10/8/2022</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2C7D11CA-A527-44D9-ACEC-A5D418DAF423}" type="slidenum">
              <a:rPr lang="en-US" smtClean="0"/>
              <a:t>‹#›</a:t>
            </a:fld>
            <a:endParaRPr lang="en-US"/>
          </a:p>
        </p:txBody>
      </p:sp>
    </p:spTree>
    <p:extLst>
      <p:ext uri="{BB962C8B-B14F-4D97-AF65-F5344CB8AC3E}">
        <p14:creationId xmlns:p14="http://schemas.microsoft.com/office/powerpoint/2010/main" val="33793978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2C7D11CA-A527-44D9-ACEC-A5D418DAF423}" type="slidenum">
              <a:rPr lang="en-US" smtClean="0"/>
              <a:t>1</a:t>
            </a:fld>
            <a:endParaRPr lang="en-US"/>
          </a:p>
        </p:txBody>
      </p:sp>
    </p:spTree>
    <p:extLst>
      <p:ext uri="{BB962C8B-B14F-4D97-AF65-F5344CB8AC3E}">
        <p14:creationId xmlns:p14="http://schemas.microsoft.com/office/powerpoint/2010/main" val="37865755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2C7D11CA-A527-44D9-ACEC-A5D418DAF423}" type="slidenum">
              <a:rPr lang="en-US" smtClean="0"/>
              <a:t>10</a:t>
            </a:fld>
            <a:endParaRPr lang="en-US"/>
          </a:p>
        </p:txBody>
      </p:sp>
    </p:spTree>
    <p:extLst>
      <p:ext uri="{BB962C8B-B14F-4D97-AF65-F5344CB8AC3E}">
        <p14:creationId xmlns:p14="http://schemas.microsoft.com/office/powerpoint/2010/main" val="60902611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11CA-A527-44D9-ACEC-A5D418DAF423}" type="slidenum">
              <a:rPr lang="en-US" smtClean="0"/>
              <a:t>11</a:t>
            </a:fld>
            <a:endParaRPr lang="en-US"/>
          </a:p>
        </p:txBody>
      </p:sp>
    </p:spTree>
    <p:extLst>
      <p:ext uri="{BB962C8B-B14F-4D97-AF65-F5344CB8AC3E}">
        <p14:creationId xmlns:p14="http://schemas.microsoft.com/office/powerpoint/2010/main" val="39752335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11CA-A527-44D9-ACEC-A5D418DAF423}" type="slidenum">
              <a:rPr lang="en-US" smtClean="0"/>
              <a:t>12</a:t>
            </a:fld>
            <a:endParaRPr lang="en-US"/>
          </a:p>
        </p:txBody>
      </p:sp>
    </p:spTree>
    <p:extLst>
      <p:ext uri="{BB962C8B-B14F-4D97-AF65-F5344CB8AC3E}">
        <p14:creationId xmlns:p14="http://schemas.microsoft.com/office/powerpoint/2010/main" val="15514237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2C7D11CA-A527-44D9-ACEC-A5D418DAF423}" type="slidenum">
              <a:rPr lang="en-US" smtClean="0"/>
              <a:t>13</a:t>
            </a:fld>
            <a:endParaRPr lang="en-US"/>
          </a:p>
        </p:txBody>
      </p:sp>
    </p:spTree>
    <p:extLst>
      <p:ext uri="{BB962C8B-B14F-4D97-AF65-F5344CB8AC3E}">
        <p14:creationId xmlns:p14="http://schemas.microsoft.com/office/powerpoint/2010/main" val="36927348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5"/>
          </p:nvPr>
        </p:nvSpPr>
        <p:spPr/>
        <p:txBody>
          <a:bodyPr/>
          <a:lstStyle/>
          <a:p>
            <a:fld id="{2C7D11CA-A527-44D9-ACEC-A5D418DAF423}" type="slidenum">
              <a:rPr lang="en-US" smtClean="0"/>
              <a:t>2</a:t>
            </a:fld>
            <a:endParaRPr lang="en-US"/>
          </a:p>
        </p:txBody>
      </p:sp>
    </p:spTree>
    <p:extLst>
      <p:ext uri="{BB962C8B-B14F-4D97-AF65-F5344CB8AC3E}">
        <p14:creationId xmlns:p14="http://schemas.microsoft.com/office/powerpoint/2010/main" val="936848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7D11CA-A527-44D9-ACEC-A5D418DAF423}" type="slidenum">
              <a:rPr lang="en-US" smtClean="0"/>
              <a:t>3</a:t>
            </a:fld>
            <a:endParaRPr lang="en-US"/>
          </a:p>
        </p:txBody>
      </p:sp>
    </p:spTree>
    <p:extLst>
      <p:ext uri="{BB962C8B-B14F-4D97-AF65-F5344CB8AC3E}">
        <p14:creationId xmlns:p14="http://schemas.microsoft.com/office/powerpoint/2010/main" val="2909628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11CA-A527-44D9-ACEC-A5D418DAF423}" type="slidenum">
              <a:rPr lang="en-US" smtClean="0"/>
              <a:t>4</a:t>
            </a:fld>
            <a:endParaRPr lang="en-US"/>
          </a:p>
        </p:txBody>
      </p:sp>
    </p:spTree>
    <p:extLst>
      <p:ext uri="{BB962C8B-B14F-4D97-AF65-F5344CB8AC3E}">
        <p14:creationId xmlns:p14="http://schemas.microsoft.com/office/powerpoint/2010/main" val="26716711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11CA-A527-44D9-ACEC-A5D418DAF423}" type="slidenum">
              <a:rPr lang="en-US" smtClean="0"/>
              <a:t>5</a:t>
            </a:fld>
            <a:endParaRPr lang="en-US"/>
          </a:p>
        </p:txBody>
      </p:sp>
    </p:spTree>
    <p:extLst>
      <p:ext uri="{BB962C8B-B14F-4D97-AF65-F5344CB8AC3E}">
        <p14:creationId xmlns:p14="http://schemas.microsoft.com/office/powerpoint/2010/main" val="118097313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C7D11CA-A527-44D9-ACEC-A5D418DAF423}" type="slidenum">
              <a:rPr lang="en-US" smtClean="0"/>
              <a:t>6</a:t>
            </a:fld>
            <a:endParaRPr lang="en-US"/>
          </a:p>
        </p:txBody>
      </p:sp>
    </p:spTree>
    <p:extLst>
      <p:ext uri="{BB962C8B-B14F-4D97-AF65-F5344CB8AC3E}">
        <p14:creationId xmlns:p14="http://schemas.microsoft.com/office/powerpoint/2010/main" val="32140245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2C7D11CA-A527-44D9-ACEC-A5D418DAF423}" type="slidenum">
              <a:rPr lang="en-US" smtClean="0"/>
              <a:t>7</a:t>
            </a:fld>
            <a:endParaRPr lang="en-US"/>
          </a:p>
        </p:txBody>
      </p:sp>
    </p:spTree>
    <p:extLst>
      <p:ext uri="{BB962C8B-B14F-4D97-AF65-F5344CB8AC3E}">
        <p14:creationId xmlns:p14="http://schemas.microsoft.com/office/powerpoint/2010/main" val="30843954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2C7D11CA-A527-44D9-ACEC-A5D418DAF423}" type="slidenum">
              <a:rPr lang="en-US" smtClean="0"/>
              <a:t>8</a:t>
            </a:fld>
            <a:endParaRPr lang="en-US"/>
          </a:p>
        </p:txBody>
      </p:sp>
    </p:spTree>
    <p:extLst>
      <p:ext uri="{BB962C8B-B14F-4D97-AF65-F5344CB8AC3E}">
        <p14:creationId xmlns:p14="http://schemas.microsoft.com/office/powerpoint/2010/main" val="39026814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7D11CA-A527-44D9-ACEC-A5D418DAF423}" type="slidenum">
              <a:rPr lang="en-US" smtClean="0"/>
              <a:t>9</a:t>
            </a:fld>
            <a:endParaRPr lang="en-US"/>
          </a:p>
        </p:txBody>
      </p:sp>
    </p:spTree>
    <p:extLst>
      <p:ext uri="{BB962C8B-B14F-4D97-AF65-F5344CB8AC3E}">
        <p14:creationId xmlns:p14="http://schemas.microsoft.com/office/powerpoint/2010/main" val="353204634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 Lifestyle">
    <p:bg>
      <p:bgPr>
        <a:solidFill>
          <a:schemeClr val="bg1"/>
        </a:solidFill>
        <a:effectLst/>
      </p:bgPr>
    </p:bg>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95E059B-4920-D54B-BF5D-B7B2FBD745F2}"/>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9091" t="19142" r="24350" b="5966"/>
          <a:stretch/>
        </p:blipFill>
        <p:spPr>
          <a:xfrm>
            <a:off x="0" y="0"/>
            <a:ext cx="9144000" cy="6858000"/>
          </a:xfrm>
          <a:prstGeom prst="rect">
            <a:avLst/>
          </a:prstGeom>
        </p:spPr>
      </p:pic>
      <p:pic>
        <p:nvPicPr>
          <p:cNvPr id="4" name="Shading">
            <a:extLst>
              <a:ext uri="{FF2B5EF4-FFF2-40B4-BE49-F238E27FC236}">
                <a16:creationId xmlns:a16="http://schemas.microsoft.com/office/drawing/2014/main" id="{AA5B34C7-EDFB-A74A-9E98-DE543DBC3887}"/>
              </a:ext>
            </a:extLst>
          </p:cNvPr>
          <p:cNvPicPr>
            <a:picLocks/>
          </p:cNvPicPr>
          <p:nvPr userDrawn="1"/>
        </p:nvPicPr>
        <p:blipFill rotWithShape="1">
          <a:blip r:embed="rId3">
            <a:extLst>
              <a:ext uri="{28A0092B-C50C-407E-A947-70E740481C1C}">
                <a14:useLocalDpi xmlns:a14="http://schemas.microsoft.com/office/drawing/2010/main" val="0"/>
              </a:ext>
            </a:extLst>
          </a:blip>
          <a:srcRect r="25017"/>
          <a:stretch/>
        </p:blipFill>
        <p:spPr>
          <a:xfrm>
            <a:off x="0" y="0"/>
            <a:ext cx="9144000" cy="6858000"/>
          </a:xfrm>
          <a:prstGeom prst="rect">
            <a:avLst/>
          </a:prstGeom>
          <a:solidFill>
            <a:schemeClr val="tx1">
              <a:alpha val="50000"/>
            </a:schemeClr>
          </a:solidFill>
        </p:spPr>
      </p:pic>
      <p:sp>
        <p:nvSpPr>
          <p:cNvPr id="5" name="Text Placeholder 4">
            <a:extLst>
              <a:ext uri="{FF2B5EF4-FFF2-40B4-BE49-F238E27FC236}">
                <a16:creationId xmlns:a16="http://schemas.microsoft.com/office/drawing/2014/main" id="{FE1A3123-C1D4-AB44-8D42-49A8DABCAD1C}"/>
              </a:ext>
            </a:extLst>
          </p:cNvPr>
          <p:cNvSpPr>
            <a:spLocks noGrp="1"/>
          </p:cNvSpPr>
          <p:nvPr>
            <p:ph type="body" sz="quarter" idx="10" hasCustomPrompt="1"/>
          </p:nvPr>
        </p:nvSpPr>
        <p:spPr>
          <a:xfrm>
            <a:off x="711164" y="4373563"/>
            <a:ext cx="7721672" cy="1422400"/>
          </a:xfrm>
          <a:prstGeom prst="rect">
            <a:avLst/>
          </a:prstGeom>
        </p:spPr>
        <p:txBody>
          <a:bodyPr/>
          <a:lstStyle>
            <a:lvl1pPr marL="0" indent="0" algn="ctr">
              <a:buFontTx/>
              <a:buNone/>
              <a:defRPr sz="5400" b="0" i="0">
                <a:solidFill>
                  <a:schemeClr val="bg1"/>
                </a:solidFill>
                <a:latin typeface="Tungsten Semibold" pitchFamily="2" charset="0"/>
                <a:cs typeface="Arial" panose="020B0604020202020204" pitchFamily="34" charset="0"/>
              </a:defRPr>
            </a:lvl1pPr>
            <a:lvl2pPr marL="342891" indent="0">
              <a:buFontTx/>
              <a:buNone/>
              <a:defRPr/>
            </a:lvl2pPr>
            <a:lvl3pPr marL="685782" indent="0">
              <a:buFontTx/>
              <a:buNone/>
              <a:defRPr/>
            </a:lvl3pPr>
            <a:lvl4pPr marL="1028674" indent="0">
              <a:buFontTx/>
              <a:buNone/>
              <a:defRPr/>
            </a:lvl4pPr>
            <a:lvl5pPr marL="1371566" indent="0">
              <a:buFontTx/>
              <a:buNone/>
              <a:defRPr/>
            </a:lvl5pPr>
          </a:lstStyle>
          <a:p>
            <a:pPr lvl="0"/>
            <a:r>
              <a:rPr lang="en-US" dirty="0"/>
              <a:t>Presentation Title</a:t>
            </a:r>
          </a:p>
        </p:txBody>
      </p:sp>
      <p:sp>
        <p:nvSpPr>
          <p:cNvPr id="16" name="Legal">
            <a:extLst>
              <a:ext uri="{FF2B5EF4-FFF2-40B4-BE49-F238E27FC236}">
                <a16:creationId xmlns:a16="http://schemas.microsoft.com/office/drawing/2014/main" id="{7E4662CE-9E17-E844-94BA-81B9CCAF65DD}"/>
              </a:ext>
            </a:extLst>
          </p:cNvPr>
          <p:cNvSpPr txBox="1"/>
          <p:nvPr userDrawn="1"/>
        </p:nvSpPr>
        <p:spPr>
          <a:xfrm>
            <a:off x="7081444" y="6542519"/>
            <a:ext cx="1888820" cy="126413"/>
          </a:xfrm>
          <a:prstGeom prst="rect">
            <a:avLst/>
          </a:prstGeom>
          <a:noFill/>
        </p:spPr>
        <p:txBody>
          <a:bodyPr wrap="square" lIns="0" tIns="0" rIns="0" bIns="0" rtlCol="0" anchor="ctr">
            <a:spAutoFit/>
          </a:bodyPr>
          <a:lstStyle/>
          <a:p>
            <a:pPr algn="r"/>
            <a:r>
              <a:rPr lang="en-US" sz="800" dirty="0">
                <a:solidFill>
                  <a:srgbClr val="B39E4C"/>
                </a:solidFill>
                <a:latin typeface="Arial" panose="020B0604020202020204" pitchFamily="34" charset="0"/>
                <a:ea typeface="Tungsten Medium" charset="0"/>
                <a:cs typeface="Arial" panose="020B0604020202020204" pitchFamily="34" charset="0"/>
              </a:rPr>
              <a:t>© Vista Outdoor | Proprietary</a:t>
            </a:r>
          </a:p>
        </p:txBody>
      </p:sp>
      <p:sp>
        <p:nvSpPr>
          <p:cNvPr id="18" name="Date Placeholder">
            <a:extLst>
              <a:ext uri="{FF2B5EF4-FFF2-40B4-BE49-F238E27FC236}">
                <a16:creationId xmlns:a16="http://schemas.microsoft.com/office/drawing/2014/main" id="{E3830412-9202-E24A-B2D9-EA1800FB3BA6}"/>
              </a:ext>
            </a:extLst>
          </p:cNvPr>
          <p:cNvSpPr txBox="1">
            <a:spLocks/>
          </p:cNvSpPr>
          <p:nvPr userDrawn="1"/>
        </p:nvSpPr>
        <p:spPr>
          <a:xfrm>
            <a:off x="260603" y="6469110"/>
            <a:ext cx="900751" cy="301756"/>
          </a:xfrm>
          <a:prstGeom prst="rect">
            <a:avLst/>
          </a:prstGeom>
        </p:spPr>
        <p:txBody>
          <a:bodyPr lIns="0" rIns="0"/>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a:solidFill>
                  <a:srgbClr val="9D7C2F"/>
                </a:solidFill>
                <a:latin typeface="Arial" panose="020B0604020202020204" pitchFamily="34" charset="0"/>
                <a:ea typeface="Tungsten Book" charset="0"/>
                <a:cs typeface="Arial" panose="020B0604020202020204" pitchFamily="34" charset="0"/>
              </a:rPr>
              <a:t>7/29/19</a:t>
            </a:r>
          </a:p>
          <a:p>
            <a:endParaRPr lang="en-US" sz="1000" dirty="0">
              <a:solidFill>
                <a:srgbClr val="9D7C2F"/>
              </a:solidFill>
              <a:latin typeface="Arial" panose="020B0604020202020204" pitchFamily="34" charset="0"/>
              <a:ea typeface="Tungsten Book" charset="0"/>
              <a:cs typeface="Arial" panose="020B0604020202020204" pitchFamily="34" charset="0"/>
            </a:endParaRPr>
          </a:p>
        </p:txBody>
      </p:sp>
      <p:pic>
        <p:nvPicPr>
          <p:cNvPr id="6" name="Picture 5">
            <a:extLst>
              <a:ext uri="{FF2B5EF4-FFF2-40B4-BE49-F238E27FC236}">
                <a16:creationId xmlns:a16="http://schemas.microsoft.com/office/drawing/2014/main" id="{A9DB83EF-E9F9-EE45-9073-6A0B91C0B24D}"/>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73934" y="116196"/>
            <a:ext cx="2004723" cy="546743"/>
          </a:xfrm>
          <a:prstGeom prst="rect">
            <a:avLst/>
          </a:prstGeom>
        </p:spPr>
      </p:pic>
      <p:sp>
        <p:nvSpPr>
          <p:cNvPr id="8" name="Rectangle 7">
            <a:extLst>
              <a:ext uri="{FF2B5EF4-FFF2-40B4-BE49-F238E27FC236}">
                <a16:creationId xmlns:a16="http://schemas.microsoft.com/office/drawing/2014/main" id="{1EA7876A-97BF-7047-B452-5D6A8159A9DA}"/>
              </a:ext>
            </a:extLst>
          </p:cNvPr>
          <p:cNvSpPr/>
          <p:nvPr userDrawn="1"/>
        </p:nvSpPr>
        <p:spPr>
          <a:xfrm>
            <a:off x="0" y="6373299"/>
            <a:ext cx="9144000" cy="48470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Date Placeholder">
            <a:extLst>
              <a:ext uri="{FF2B5EF4-FFF2-40B4-BE49-F238E27FC236}">
                <a16:creationId xmlns:a16="http://schemas.microsoft.com/office/drawing/2014/main" id="{5084CE98-071D-0E4B-B41A-224DA0610B1F}"/>
              </a:ext>
            </a:extLst>
          </p:cNvPr>
          <p:cNvSpPr txBox="1">
            <a:spLocks/>
          </p:cNvSpPr>
          <p:nvPr userDrawn="1"/>
        </p:nvSpPr>
        <p:spPr>
          <a:xfrm>
            <a:off x="173732" y="6484043"/>
            <a:ext cx="900751" cy="199822"/>
          </a:xfrm>
          <a:prstGeom prst="rect">
            <a:avLst/>
          </a:prstGeom>
        </p:spPr>
        <p:txBody>
          <a:bodyPr lIns="0" rIns="0"/>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DDE9EA8-4C9D-124C-90FD-F1D3D9EE754E}" type="datetime1">
              <a:rPr lang="en-US" sz="1000" smtClean="0">
                <a:solidFill>
                  <a:srgbClr val="9D7C2F"/>
                </a:solidFill>
                <a:latin typeface="Tungsten Semibold" pitchFamily="2" charset="0"/>
                <a:ea typeface="Tungsten Book" charset="0"/>
                <a:cs typeface="Arial" panose="020B0604020202020204" pitchFamily="34" charset="0"/>
              </a:rPr>
              <a:t>10/8/2022</a:t>
            </a:fld>
            <a:endParaRPr lang="en-US" sz="1000" dirty="0">
              <a:solidFill>
                <a:srgbClr val="9D7C2F"/>
              </a:solidFill>
              <a:latin typeface="Tungsten Semibold" pitchFamily="2" charset="0"/>
              <a:ea typeface="Tungsten Book" charset="0"/>
              <a:cs typeface="Arial" panose="020B0604020202020204" pitchFamily="34" charset="0"/>
            </a:endParaRPr>
          </a:p>
        </p:txBody>
      </p:sp>
      <p:sp>
        <p:nvSpPr>
          <p:cNvPr id="10" name="Text Placeholder 2">
            <a:extLst>
              <a:ext uri="{FF2B5EF4-FFF2-40B4-BE49-F238E27FC236}">
                <a16:creationId xmlns:a16="http://schemas.microsoft.com/office/drawing/2014/main" id="{F0560D95-72DA-FF4B-B84C-A4694AC26168}"/>
              </a:ext>
            </a:extLst>
          </p:cNvPr>
          <p:cNvSpPr txBox="1">
            <a:spLocks/>
          </p:cNvSpPr>
          <p:nvPr userDrawn="1"/>
        </p:nvSpPr>
        <p:spPr>
          <a:xfrm>
            <a:off x="1421957" y="6477479"/>
            <a:ext cx="5730818" cy="191454"/>
          </a:xfrm>
          <a:prstGeom prst="rect">
            <a:avLst/>
          </a:prstGeom>
        </p:spPr>
        <p:txBody>
          <a:bodyPr/>
          <a:lstStyle>
            <a:lvl1pPr marL="171446"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2400" kern="1200" baseline="0">
                <a:solidFill>
                  <a:schemeClr val="tx1">
                    <a:lumMod val="75000"/>
                    <a:lumOff val="25000"/>
                  </a:schemeClr>
                </a:solidFill>
                <a:latin typeface="Franklin Gothic Book" panose="020B0503020102020204" pitchFamily="34" charset="0"/>
                <a:ea typeface="+mn-ea"/>
                <a:cs typeface="+mn-cs"/>
              </a:defRPr>
            </a:lvl1pPr>
            <a:lvl2pPr marL="514337"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2100" kern="1200">
                <a:solidFill>
                  <a:schemeClr val="tx1">
                    <a:lumMod val="75000"/>
                    <a:lumOff val="25000"/>
                  </a:schemeClr>
                </a:solidFill>
                <a:latin typeface="Franklin Gothic Book" panose="020B0503020102020204" pitchFamily="34" charset="0"/>
                <a:ea typeface="+mn-ea"/>
                <a:cs typeface="+mn-cs"/>
              </a:defRPr>
            </a:lvl2pPr>
            <a:lvl3pPr marL="857228"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800" kern="1200">
                <a:solidFill>
                  <a:schemeClr val="tx1">
                    <a:lumMod val="75000"/>
                    <a:lumOff val="25000"/>
                  </a:schemeClr>
                </a:solidFill>
                <a:latin typeface="Franklin Gothic Book" panose="020B0503020102020204" pitchFamily="34" charset="0"/>
                <a:ea typeface="+mn-ea"/>
                <a:cs typeface="+mn-cs"/>
              </a:defRPr>
            </a:lvl3pPr>
            <a:lvl4pPr marL="1200120"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500" kern="1200">
                <a:solidFill>
                  <a:schemeClr val="tx1">
                    <a:lumMod val="75000"/>
                    <a:lumOff val="25000"/>
                  </a:schemeClr>
                </a:solidFill>
                <a:latin typeface="Franklin Gothic Book" panose="020B0503020102020204" pitchFamily="34" charset="0"/>
                <a:ea typeface="+mn-ea"/>
                <a:cs typeface="+mn-cs"/>
              </a:defRPr>
            </a:lvl4pPr>
            <a:lvl5pPr marL="1543012"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500" kern="1200">
                <a:solidFill>
                  <a:schemeClr val="tx1">
                    <a:lumMod val="75000"/>
                    <a:lumOff val="25000"/>
                  </a:schemeClr>
                </a:solidFill>
                <a:latin typeface="Franklin Gothic Book" panose="020B0503020102020204" pitchFamily="34" charset="0"/>
                <a:ea typeface="+mn-ea"/>
                <a:cs typeface="+mn-cs"/>
              </a:defRPr>
            </a:lvl5pPr>
            <a:lvl6pPr marL="1885885"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74"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61"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50"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000" b="0" i="0" dirty="0">
                <a:solidFill>
                  <a:schemeClr val="bg1">
                    <a:lumMod val="50000"/>
                  </a:schemeClr>
                </a:solidFill>
                <a:latin typeface="Blender Medium" pitchFamily="2" charset="77"/>
              </a:rPr>
              <a:t>Build better ammunition in America to create community, power defense and conserve our heritage.</a:t>
            </a:r>
          </a:p>
        </p:txBody>
      </p:sp>
      <p:sp>
        <p:nvSpPr>
          <p:cNvPr id="11" name="Legal">
            <a:extLst>
              <a:ext uri="{FF2B5EF4-FFF2-40B4-BE49-F238E27FC236}">
                <a16:creationId xmlns:a16="http://schemas.microsoft.com/office/drawing/2014/main" id="{7005F895-571B-D843-B36A-CC5093D20AA1}"/>
              </a:ext>
            </a:extLst>
          </p:cNvPr>
          <p:cNvSpPr txBox="1"/>
          <p:nvPr userDrawn="1"/>
        </p:nvSpPr>
        <p:spPr>
          <a:xfrm>
            <a:off x="7081448" y="6529903"/>
            <a:ext cx="1888820" cy="153888"/>
          </a:xfrm>
          <a:prstGeom prst="rect">
            <a:avLst/>
          </a:prstGeom>
          <a:noFill/>
        </p:spPr>
        <p:txBody>
          <a:bodyPr wrap="square" lIns="0" tIns="0" rIns="0" bIns="0" rtlCol="0" anchor="ctr">
            <a:spAutoFit/>
          </a:bodyPr>
          <a:lstStyle/>
          <a:p>
            <a:pPr algn="r"/>
            <a:r>
              <a:rPr lang="en-US" sz="1000" dirty="0">
                <a:solidFill>
                  <a:srgbClr val="9D7C2F"/>
                </a:solidFill>
                <a:latin typeface="Tungsten Semibold" pitchFamily="2" charset="0"/>
                <a:ea typeface="Tungsten Medium" charset="0"/>
                <a:cs typeface="Arial" panose="020B0604020202020204" pitchFamily="34" charset="0"/>
              </a:rPr>
              <a:t>© Vista Outdoor | Proprietary</a:t>
            </a:r>
          </a:p>
        </p:txBody>
      </p:sp>
    </p:spTree>
    <p:extLst>
      <p:ext uri="{BB962C8B-B14F-4D97-AF65-F5344CB8AC3E}">
        <p14:creationId xmlns:p14="http://schemas.microsoft.com/office/powerpoint/2010/main" val="56453857"/>
      </p:ext>
    </p:extLst>
  </p:cSld>
  <p:clrMapOvr>
    <a:masterClrMapping/>
  </p:clrMapOvr>
  <p:hf hdr="0" ftr="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6_Title Slide - Light">
    <p:bg>
      <p:bgPr>
        <a:gradFill flip="none" rotWithShape="1">
          <a:gsLst>
            <a:gs pos="100000">
              <a:schemeClr val="bg1">
                <a:lumMod val="8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D5E6867C-942E-FC4A-A61D-0C3CCD18DEB2}"/>
              </a:ext>
            </a:extLst>
          </p:cNvPr>
          <p:cNvCxnSpPr/>
          <p:nvPr userDrawn="1"/>
        </p:nvCxnSpPr>
        <p:spPr>
          <a:xfrm>
            <a:off x="676063" y="1697511"/>
            <a:ext cx="7713961" cy="0"/>
          </a:xfrm>
          <a:prstGeom prst="line">
            <a:avLst/>
          </a:prstGeom>
          <a:ln>
            <a:solidFill>
              <a:srgbClr val="9D7C2F"/>
            </a:solidFill>
          </a:ln>
        </p:spPr>
        <p:style>
          <a:lnRef idx="1">
            <a:schemeClr val="accent1"/>
          </a:lnRef>
          <a:fillRef idx="0">
            <a:schemeClr val="accent1"/>
          </a:fillRef>
          <a:effectRef idx="0">
            <a:schemeClr val="accent1"/>
          </a:effectRef>
          <a:fontRef idx="minor">
            <a:schemeClr val="tx1"/>
          </a:fontRef>
        </p:style>
      </p:cxnSp>
      <p:sp>
        <p:nvSpPr>
          <p:cNvPr id="7" name="Text Placeholder 4">
            <a:extLst>
              <a:ext uri="{FF2B5EF4-FFF2-40B4-BE49-F238E27FC236}">
                <a16:creationId xmlns:a16="http://schemas.microsoft.com/office/drawing/2014/main" id="{37D2AE08-D81A-384E-A72B-13B60F36A41D}"/>
              </a:ext>
            </a:extLst>
          </p:cNvPr>
          <p:cNvSpPr>
            <a:spLocks noGrp="1"/>
          </p:cNvSpPr>
          <p:nvPr>
            <p:ph type="body" sz="quarter" idx="11" hasCustomPrompt="1"/>
          </p:nvPr>
        </p:nvSpPr>
        <p:spPr>
          <a:xfrm>
            <a:off x="600436" y="1013544"/>
            <a:ext cx="7124643" cy="683967"/>
          </a:xfrm>
          <a:prstGeom prst="rect">
            <a:avLst/>
          </a:prstGeom>
        </p:spPr>
        <p:txBody>
          <a:bodyPr/>
          <a:lstStyle>
            <a:lvl1pPr marL="0" indent="0" algn="l">
              <a:buFontTx/>
              <a:buNone/>
              <a:defRPr sz="4000">
                <a:solidFill>
                  <a:schemeClr val="tx1"/>
                </a:solidFill>
                <a:latin typeface="Tungsten Semibold" pitchFamily="2" charset="0"/>
                <a:cs typeface="Arial" panose="020B0604020202020204" pitchFamily="34" charset="0"/>
              </a:defRPr>
            </a:lvl1pPr>
            <a:lvl2pPr marL="342891" indent="0">
              <a:buFontTx/>
              <a:buNone/>
              <a:defRPr/>
            </a:lvl2pPr>
            <a:lvl3pPr marL="685782" indent="0">
              <a:buFontTx/>
              <a:buNone/>
              <a:defRPr/>
            </a:lvl3pPr>
            <a:lvl4pPr marL="1028674" indent="0">
              <a:buFontTx/>
              <a:buNone/>
              <a:defRPr/>
            </a:lvl4pPr>
            <a:lvl5pPr marL="1371566" indent="0">
              <a:buFontTx/>
              <a:buNone/>
              <a:defRPr/>
            </a:lvl5pPr>
          </a:lstStyle>
          <a:p>
            <a:pPr lvl="0"/>
            <a:r>
              <a:rPr lang="en-US" dirty="0"/>
              <a:t>Chart Title</a:t>
            </a:r>
          </a:p>
        </p:txBody>
      </p:sp>
      <p:pic>
        <p:nvPicPr>
          <p:cNvPr id="21" name="Picture 20">
            <a:extLst>
              <a:ext uri="{FF2B5EF4-FFF2-40B4-BE49-F238E27FC236}">
                <a16:creationId xmlns:a16="http://schemas.microsoft.com/office/drawing/2014/main" id="{5D2C8F99-440C-4B4A-B8B1-2F4CF74A1E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8052" y="274104"/>
            <a:ext cx="1687888" cy="274536"/>
          </a:xfrm>
          <a:prstGeom prst="rect">
            <a:avLst/>
          </a:prstGeom>
        </p:spPr>
      </p:pic>
      <p:sp>
        <p:nvSpPr>
          <p:cNvPr id="9" name="Rectangle 8">
            <a:extLst>
              <a:ext uri="{FF2B5EF4-FFF2-40B4-BE49-F238E27FC236}">
                <a16:creationId xmlns:a16="http://schemas.microsoft.com/office/drawing/2014/main" id="{936783EB-84DC-F747-B3B0-38ACECDC1208}"/>
              </a:ext>
            </a:extLst>
          </p:cNvPr>
          <p:cNvSpPr/>
          <p:nvPr userDrawn="1"/>
        </p:nvSpPr>
        <p:spPr>
          <a:xfrm>
            <a:off x="0" y="6373299"/>
            <a:ext cx="9144000" cy="48470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Date Placeholder">
            <a:extLst>
              <a:ext uri="{FF2B5EF4-FFF2-40B4-BE49-F238E27FC236}">
                <a16:creationId xmlns:a16="http://schemas.microsoft.com/office/drawing/2014/main" id="{05D81EFF-E6D3-2943-B844-3BE538369659}"/>
              </a:ext>
            </a:extLst>
          </p:cNvPr>
          <p:cNvSpPr txBox="1">
            <a:spLocks/>
          </p:cNvSpPr>
          <p:nvPr userDrawn="1"/>
        </p:nvSpPr>
        <p:spPr>
          <a:xfrm>
            <a:off x="173732" y="6484043"/>
            <a:ext cx="900751" cy="199822"/>
          </a:xfrm>
          <a:prstGeom prst="rect">
            <a:avLst/>
          </a:prstGeom>
        </p:spPr>
        <p:txBody>
          <a:bodyPr lIns="0" rIns="0"/>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03B643E-4FC0-FB4B-AF92-FBEC5C198ACF}" type="datetime1">
              <a:rPr lang="en-US" sz="1000" smtClean="0">
                <a:solidFill>
                  <a:srgbClr val="9D7C2F"/>
                </a:solidFill>
                <a:latin typeface="Tungsten Semibold" pitchFamily="2" charset="0"/>
                <a:ea typeface="Tungsten Book" charset="0"/>
                <a:cs typeface="Arial" panose="020B0604020202020204" pitchFamily="34" charset="0"/>
              </a:rPr>
              <a:t>10/8/2022</a:t>
            </a:fld>
            <a:endParaRPr lang="en-US" sz="1000" dirty="0">
              <a:solidFill>
                <a:srgbClr val="9D7C2F"/>
              </a:solidFill>
              <a:latin typeface="Tungsten Semibold" pitchFamily="2" charset="0"/>
              <a:ea typeface="Tungsten Book" charset="0"/>
              <a:cs typeface="Arial" panose="020B0604020202020204" pitchFamily="34" charset="0"/>
            </a:endParaRPr>
          </a:p>
        </p:txBody>
      </p:sp>
      <p:sp>
        <p:nvSpPr>
          <p:cNvPr id="12" name="Legal">
            <a:extLst>
              <a:ext uri="{FF2B5EF4-FFF2-40B4-BE49-F238E27FC236}">
                <a16:creationId xmlns:a16="http://schemas.microsoft.com/office/drawing/2014/main" id="{00D80AC2-0D14-6043-9C27-702A8E9941EB}"/>
              </a:ext>
            </a:extLst>
          </p:cNvPr>
          <p:cNvSpPr txBox="1"/>
          <p:nvPr userDrawn="1"/>
        </p:nvSpPr>
        <p:spPr>
          <a:xfrm>
            <a:off x="7081448" y="6529903"/>
            <a:ext cx="1888820" cy="153888"/>
          </a:xfrm>
          <a:prstGeom prst="rect">
            <a:avLst/>
          </a:prstGeom>
          <a:noFill/>
        </p:spPr>
        <p:txBody>
          <a:bodyPr wrap="square" lIns="0" tIns="0" rIns="0" bIns="0" rtlCol="0" anchor="ctr">
            <a:spAutoFit/>
          </a:bodyPr>
          <a:lstStyle/>
          <a:p>
            <a:pPr algn="r"/>
            <a:r>
              <a:rPr lang="en-US" sz="1000" dirty="0">
                <a:solidFill>
                  <a:srgbClr val="9D7C2F"/>
                </a:solidFill>
                <a:latin typeface="Tungsten Semibold" pitchFamily="2" charset="0"/>
                <a:ea typeface="Tungsten Medium" charset="0"/>
                <a:cs typeface="Arial" panose="020B0604020202020204" pitchFamily="34" charset="0"/>
              </a:rPr>
              <a:t>© Vista Outdoor | Proprietary</a:t>
            </a:r>
          </a:p>
        </p:txBody>
      </p:sp>
      <p:sp>
        <p:nvSpPr>
          <p:cNvPr id="13" name="Text Placeholder 2">
            <a:extLst>
              <a:ext uri="{FF2B5EF4-FFF2-40B4-BE49-F238E27FC236}">
                <a16:creationId xmlns:a16="http://schemas.microsoft.com/office/drawing/2014/main" id="{6BA4610F-5D58-444D-AADC-69EC4A58F440}"/>
              </a:ext>
            </a:extLst>
          </p:cNvPr>
          <p:cNvSpPr txBox="1">
            <a:spLocks/>
          </p:cNvSpPr>
          <p:nvPr userDrawn="1"/>
        </p:nvSpPr>
        <p:spPr>
          <a:xfrm>
            <a:off x="1515291" y="6477478"/>
            <a:ext cx="5637484" cy="206313"/>
          </a:xfrm>
          <a:prstGeom prst="rect">
            <a:avLst/>
          </a:prstGeom>
        </p:spPr>
        <p:txBody>
          <a:bodyPr/>
          <a:lstStyle>
            <a:lvl1pPr marL="171446"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2400" kern="1200" baseline="0">
                <a:solidFill>
                  <a:schemeClr val="tx1">
                    <a:lumMod val="75000"/>
                    <a:lumOff val="25000"/>
                  </a:schemeClr>
                </a:solidFill>
                <a:latin typeface="Franklin Gothic Book" panose="020B0503020102020204" pitchFamily="34" charset="0"/>
                <a:ea typeface="+mn-ea"/>
                <a:cs typeface="+mn-cs"/>
              </a:defRPr>
            </a:lvl1pPr>
            <a:lvl2pPr marL="514337"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2100" kern="1200">
                <a:solidFill>
                  <a:schemeClr val="tx1">
                    <a:lumMod val="75000"/>
                    <a:lumOff val="25000"/>
                  </a:schemeClr>
                </a:solidFill>
                <a:latin typeface="Franklin Gothic Book" panose="020B0503020102020204" pitchFamily="34" charset="0"/>
                <a:ea typeface="+mn-ea"/>
                <a:cs typeface="+mn-cs"/>
              </a:defRPr>
            </a:lvl2pPr>
            <a:lvl3pPr marL="857228"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800" kern="1200">
                <a:solidFill>
                  <a:schemeClr val="tx1">
                    <a:lumMod val="75000"/>
                    <a:lumOff val="25000"/>
                  </a:schemeClr>
                </a:solidFill>
                <a:latin typeface="Franklin Gothic Book" panose="020B0503020102020204" pitchFamily="34" charset="0"/>
                <a:ea typeface="+mn-ea"/>
                <a:cs typeface="+mn-cs"/>
              </a:defRPr>
            </a:lvl3pPr>
            <a:lvl4pPr marL="1200120"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500" kern="1200">
                <a:solidFill>
                  <a:schemeClr val="tx1">
                    <a:lumMod val="75000"/>
                    <a:lumOff val="25000"/>
                  </a:schemeClr>
                </a:solidFill>
                <a:latin typeface="Franklin Gothic Book" panose="020B0503020102020204" pitchFamily="34" charset="0"/>
                <a:ea typeface="+mn-ea"/>
                <a:cs typeface="+mn-cs"/>
              </a:defRPr>
            </a:lvl4pPr>
            <a:lvl5pPr marL="1543012"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500" kern="1200">
                <a:solidFill>
                  <a:schemeClr val="tx1">
                    <a:lumMod val="75000"/>
                    <a:lumOff val="25000"/>
                  </a:schemeClr>
                </a:solidFill>
                <a:latin typeface="Franklin Gothic Book" panose="020B0503020102020204" pitchFamily="34" charset="0"/>
                <a:ea typeface="+mn-ea"/>
                <a:cs typeface="+mn-cs"/>
              </a:defRPr>
            </a:lvl5pPr>
            <a:lvl6pPr marL="1885885"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74"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61"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50"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000" b="0" i="0" dirty="0">
                <a:solidFill>
                  <a:schemeClr val="bg1">
                    <a:lumMod val="50000"/>
                  </a:schemeClr>
                </a:solidFill>
                <a:latin typeface="Blender Medium" pitchFamily="2" charset="77"/>
              </a:rPr>
              <a:t>Build better ammunition in America to create community, power defense and conserve our heritage.</a:t>
            </a:r>
          </a:p>
        </p:txBody>
      </p:sp>
    </p:spTree>
  </p:cSld>
  <p:clrMapOvr>
    <a:masterClrMapping/>
  </p:clrMapOvr>
  <p:hf hdr="0" ftr="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 Light">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3A4A15C6-391D-EE47-A960-51818E6B7460}"/>
              </a:ext>
            </a:extLst>
          </p:cNvPr>
          <p:cNvCxnSpPr/>
          <p:nvPr userDrawn="1"/>
        </p:nvCxnSpPr>
        <p:spPr>
          <a:xfrm>
            <a:off x="676063" y="3934809"/>
            <a:ext cx="7713961" cy="0"/>
          </a:xfrm>
          <a:prstGeom prst="line">
            <a:avLst/>
          </a:prstGeom>
          <a:ln>
            <a:solidFill>
              <a:srgbClr val="B39E4C"/>
            </a:solidFill>
          </a:ln>
        </p:spPr>
        <p:style>
          <a:lnRef idx="1">
            <a:schemeClr val="accent1"/>
          </a:lnRef>
          <a:fillRef idx="0">
            <a:schemeClr val="accent1"/>
          </a:fillRef>
          <a:effectRef idx="0">
            <a:schemeClr val="accent1"/>
          </a:effectRef>
          <a:fontRef idx="minor">
            <a:schemeClr val="tx1"/>
          </a:fontRef>
        </p:style>
      </p:cxnSp>
      <p:sp>
        <p:nvSpPr>
          <p:cNvPr id="17" name="Text Placeholder 4">
            <a:extLst>
              <a:ext uri="{FF2B5EF4-FFF2-40B4-BE49-F238E27FC236}">
                <a16:creationId xmlns:a16="http://schemas.microsoft.com/office/drawing/2014/main" id="{F38DAD37-0A44-7344-8979-A31EE8AE6921}"/>
              </a:ext>
            </a:extLst>
          </p:cNvPr>
          <p:cNvSpPr>
            <a:spLocks noGrp="1"/>
          </p:cNvSpPr>
          <p:nvPr>
            <p:ph type="body" sz="quarter" idx="11" hasCustomPrompt="1"/>
          </p:nvPr>
        </p:nvSpPr>
        <p:spPr>
          <a:xfrm>
            <a:off x="711164" y="2039210"/>
            <a:ext cx="7721672" cy="1893214"/>
          </a:xfrm>
          <a:prstGeom prst="rect">
            <a:avLst/>
          </a:prstGeom>
        </p:spPr>
        <p:txBody>
          <a:bodyPr/>
          <a:lstStyle>
            <a:lvl1pPr marL="0" indent="0" algn="ctr">
              <a:buFontTx/>
              <a:buNone/>
              <a:defRPr sz="5400">
                <a:solidFill>
                  <a:schemeClr val="bg1"/>
                </a:solidFill>
                <a:latin typeface="Tungsten Semibold" pitchFamily="2" charset="0"/>
                <a:cs typeface="Arial" panose="020B0604020202020204" pitchFamily="34" charset="0"/>
              </a:defRPr>
            </a:lvl1pPr>
            <a:lvl2pPr marL="342891" indent="0">
              <a:buFontTx/>
              <a:buNone/>
              <a:defRPr/>
            </a:lvl2pPr>
            <a:lvl3pPr marL="685782" indent="0">
              <a:buFontTx/>
              <a:buNone/>
              <a:defRPr/>
            </a:lvl3pPr>
            <a:lvl4pPr marL="1028674" indent="0">
              <a:buFontTx/>
              <a:buNone/>
              <a:defRPr/>
            </a:lvl4pPr>
            <a:lvl5pPr marL="1371566" indent="0">
              <a:buFontTx/>
              <a:buNone/>
              <a:defRPr/>
            </a:lvl5pPr>
          </a:lstStyle>
          <a:p>
            <a:pPr lvl="0"/>
            <a:r>
              <a:rPr lang="en-US" dirty="0"/>
              <a:t>This is the presentation title line two.</a:t>
            </a:r>
          </a:p>
        </p:txBody>
      </p:sp>
      <p:sp>
        <p:nvSpPr>
          <p:cNvPr id="19" name="Text Placeholder 4">
            <a:extLst>
              <a:ext uri="{FF2B5EF4-FFF2-40B4-BE49-F238E27FC236}">
                <a16:creationId xmlns:a16="http://schemas.microsoft.com/office/drawing/2014/main" id="{22B3D1BB-52D6-FC4C-8353-7AAD8B32C932}"/>
              </a:ext>
            </a:extLst>
          </p:cNvPr>
          <p:cNvSpPr>
            <a:spLocks noGrp="1"/>
          </p:cNvSpPr>
          <p:nvPr>
            <p:ph type="body" sz="quarter" idx="12" hasCustomPrompt="1"/>
          </p:nvPr>
        </p:nvSpPr>
        <p:spPr>
          <a:xfrm>
            <a:off x="711164" y="4081593"/>
            <a:ext cx="7721672" cy="483733"/>
          </a:xfrm>
          <a:prstGeom prst="rect">
            <a:avLst/>
          </a:prstGeom>
        </p:spPr>
        <p:txBody>
          <a:bodyPr/>
          <a:lstStyle>
            <a:lvl1pPr marL="0" indent="0" algn="ctr">
              <a:buFontTx/>
              <a:buNone/>
              <a:defRPr sz="2400" b="0" i="0">
                <a:solidFill>
                  <a:schemeClr val="bg1"/>
                </a:solidFill>
                <a:latin typeface="Blender Medium" pitchFamily="2" charset="77"/>
                <a:cs typeface="Arial" panose="020B0604020202020204" pitchFamily="34" charset="0"/>
              </a:defRPr>
            </a:lvl1pPr>
            <a:lvl2pPr marL="342891" indent="0">
              <a:buFontTx/>
              <a:buNone/>
              <a:defRPr/>
            </a:lvl2pPr>
            <a:lvl3pPr marL="685782" indent="0">
              <a:buFontTx/>
              <a:buNone/>
              <a:defRPr/>
            </a:lvl3pPr>
            <a:lvl4pPr marL="1028674" indent="0">
              <a:buFontTx/>
              <a:buNone/>
              <a:defRPr/>
            </a:lvl4pPr>
            <a:lvl5pPr marL="1371566" indent="0">
              <a:buFontTx/>
              <a:buNone/>
              <a:defRPr/>
            </a:lvl5pPr>
          </a:lstStyle>
          <a:p>
            <a:pPr lvl="0"/>
            <a:r>
              <a:rPr lang="en-US" dirty="0"/>
              <a:t>This is the presentation subtitle.</a:t>
            </a:r>
          </a:p>
        </p:txBody>
      </p:sp>
      <p:pic>
        <p:nvPicPr>
          <p:cNvPr id="20" name="Picture 19">
            <a:extLst>
              <a:ext uri="{FF2B5EF4-FFF2-40B4-BE49-F238E27FC236}">
                <a16:creationId xmlns:a16="http://schemas.microsoft.com/office/drawing/2014/main" id="{55DBE70C-22B6-474E-BD5B-2847CC2230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3934" y="116196"/>
            <a:ext cx="2004723" cy="546743"/>
          </a:xfrm>
          <a:prstGeom prst="rect">
            <a:avLst/>
          </a:prstGeom>
        </p:spPr>
      </p:pic>
      <p:sp>
        <p:nvSpPr>
          <p:cNvPr id="10" name="Rectangle 9">
            <a:extLst>
              <a:ext uri="{FF2B5EF4-FFF2-40B4-BE49-F238E27FC236}">
                <a16:creationId xmlns:a16="http://schemas.microsoft.com/office/drawing/2014/main" id="{B49092AC-9EFA-C745-9C22-57D5F0D7B922}"/>
              </a:ext>
            </a:extLst>
          </p:cNvPr>
          <p:cNvSpPr/>
          <p:nvPr userDrawn="1"/>
        </p:nvSpPr>
        <p:spPr>
          <a:xfrm>
            <a:off x="0" y="6373299"/>
            <a:ext cx="9144000" cy="48470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ate Placeholder">
            <a:extLst>
              <a:ext uri="{FF2B5EF4-FFF2-40B4-BE49-F238E27FC236}">
                <a16:creationId xmlns:a16="http://schemas.microsoft.com/office/drawing/2014/main" id="{0A7AD622-A92B-2848-AAF2-15C10837DB5E}"/>
              </a:ext>
            </a:extLst>
          </p:cNvPr>
          <p:cNvSpPr txBox="1">
            <a:spLocks/>
          </p:cNvSpPr>
          <p:nvPr userDrawn="1"/>
        </p:nvSpPr>
        <p:spPr>
          <a:xfrm>
            <a:off x="173732" y="6484043"/>
            <a:ext cx="900751" cy="199822"/>
          </a:xfrm>
          <a:prstGeom prst="rect">
            <a:avLst/>
          </a:prstGeom>
        </p:spPr>
        <p:txBody>
          <a:bodyPr lIns="0" rIns="0"/>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19C628B8-41D7-6345-A965-0E9B4CB17B4B}" type="datetime1">
              <a:rPr lang="en-US" sz="1000" smtClean="0">
                <a:solidFill>
                  <a:srgbClr val="9D7C2F"/>
                </a:solidFill>
                <a:latin typeface="Tungsten Semibold" pitchFamily="2" charset="0"/>
                <a:ea typeface="Tungsten Book" charset="0"/>
                <a:cs typeface="Arial" panose="020B0604020202020204" pitchFamily="34" charset="0"/>
              </a:rPr>
              <a:t>10/8/2022</a:t>
            </a:fld>
            <a:endParaRPr lang="en-US" sz="1000" dirty="0">
              <a:solidFill>
                <a:srgbClr val="9D7C2F"/>
              </a:solidFill>
              <a:latin typeface="Tungsten Semibold" pitchFamily="2" charset="0"/>
              <a:ea typeface="Tungsten Book" charset="0"/>
              <a:cs typeface="Arial" panose="020B0604020202020204" pitchFamily="34" charset="0"/>
            </a:endParaRPr>
          </a:p>
        </p:txBody>
      </p:sp>
      <p:sp>
        <p:nvSpPr>
          <p:cNvPr id="12" name="Text Placeholder 2">
            <a:extLst>
              <a:ext uri="{FF2B5EF4-FFF2-40B4-BE49-F238E27FC236}">
                <a16:creationId xmlns:a16="http://schemas.microsoft.com/office/drawing/2014/main" id="{90489FF3-BE3E-504E-9258-AE45D79F4867}"/>
              </a:ext>
            </a:extLst>
          </p:cNvPr>
          <p:cNvSpPr txBox="1">
            <a:spLocks/>
          </p:cNvSpPr>
          <p:nvPr userDrawn="1"/>
        </p:nvSpPr>
        <p:spPr>
          <a:xfrm>
            <a:off x="1567543" y="6477479"/>
            <a:ext cx="5585232" cy="199822"/>
          </a:xfrm>
          <a:prstGeom prst="rect">
            <a:avLst/>
          </a:prstGeom>
        </p:spPr>
        <p:txBody>
          <a:bodyPr/>
          <a:lstStyle>
            <a:lvl1pPr marL="171446"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2400" kern="1200" baseline="0">
                <a:solidFill>
                  <a:schemeClr val="tx1">
                    <a:lumMod val="75000"/>
                    <a:lumOff val="25000"/>
                  </a:schemeClr>
                </a:solidFill>
                <a:latin typeface="Franklin Gothic Book" panose="020B0503020102020204" pitchFamily="34" charset="0"/>
                <a:ea typeface="+mn-ea"/>
                <a:cs typeface="+mn-cs"/>
              </a:defRPr>
            </a:lvl1pPr>
            <a:lvl2pPr marL="514337"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2100" kern="1200">
                <a:solidFill>
                  <a:schemeClr val="tx1">
                    <a:lumMod val="75000"/>
                    <a:lumOff val="25000"/>
                  </a:schemeClr>
                </a:solidFill>
                <a:latin typeface="Franklin Gothic Book" panose="020B0503020102020204" pitchFamily="34" charset="0"/>
                <a:ea typeface="+mn-ea"/>
                <a:cs typeface="+mn-cs"/>
              </a:defRPr>
            </a:lvl2pPr>
            <a:lvl3pPr marL="857228"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800" kern="1200">
                <a:solidFill>
                  <a:schemeClr val="tx1">
                    <a:lumMod val="75000"/>
                    <a:lumOff val="25000"/>
                  </a:schemeClr>
                </a:solidFill>
                <a:latin typeface="Franklin Gothic Book" panose="020B0503020102020204" pitchFamily="34" charset="0"/>
                <a:ea typeface="+mn-ea"/>
                <a:cs typeface="+mn-cs"/>
              </a:defRPr>
            </a:lvl3pPr>
            <a:lvl4pPr marL="1200120"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500" kern="1200">
                <a:solidFill>
                  <a:schemeClr val="tx1">
                    <a:lumMod val="75000"/>
                    <a:lumOff val="25000"/>
                  </a:schemeClr>
                </a:solidFill>
                <a:latin typeface="Franklin Gothic Book" panose="020B0503020102020204" pitchFamily="34" charset="0"/>
                <a:ea typeface="+mn-ea"/>
                <a:cs typeface="+mn-cs"/>
              </a:defRPr>
            </a:lvl4pPr>
            <a:lvl5pPr marL="1543012"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500" kern="1200">
                <a:solidFill>
                  <a:schemeClr val="tx1">
                    <a:lumMod val="75000"/>
                    <a:lumOff val="25000"/>
                  </a:schemeClr>
                </a:solidFill>
                <a:latin typeface="Franklin Gothic Book" panose="020B0503020102020204" pitchFamily="34" charset="0"/>
                <a:ea typeface="+mn-ea"/>
                <a:cs typeface="+mn-cs"/>
              </a:defRPr>
            </a:lvl5pPr>
            <a:lvl6pPr marL="1885885"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74"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61"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50"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000" b="0" i="0" dirty="0">
                <a:solidFill>
                  <a:schemeClr val="bg1">
                    <a:lumMod val="50000"/>
                  </a:schemeClr>
                </a:solidFill>
                <a:latin typeface="Blender Medium" pitchFamily="2" charset="77"/>
              </a:rPr>
              <a:t>Build better ammunition in America to create community, power defense and conserve our heritage.</a:t>
            </a:r>
          </a:p>
        </p:txBody>
      </p:sp>
      <p:sp>
        <p:nvSpPr>
          <p:cNvPr id="15" name="Legal">
            <a:extLst>
              <a:ext uri="{FF2B5EF4-FFF2-40B4-BE49-F238E27FC236}">
                <a16:creationId xmlns:a16="http://schemas.microsoft.com/office/drawing/2014/main" id="{DE5C0C07-F3C0-644A-9D83-79FC823E5152}"/>
              </a:ext>
            </a:extLst>
          </p:cNvPr>
          <p:cNvSpPr txBox="1"/>
          <p:nvPr userDrawn="1"/>
        </p:nvSpPr>
        <p:spPr>
          <a:xfrm>
            <a:off x="7081448" y="6529903"/>
            <a:ext cx="1888820" cy="153888"/>
          </a:xfrm>
          <a:prstGeom prst="rect">
            <a:avLst/>
          </a:prstGeom>
          <a:noFill/>
        </p:spPr>
        <p:txBody>
          <a:bodyPr wrap="square" lIns="0" tIns="0" rIns="0" bIns="0" rtlCol="0" anchor="ctr">
            <a:spAutoFit/>
          </a:bodyPr>
          <a:lstStyle/>
          <a:p>
            <a:pPr algn="r"/>
            <a:r>
              <a:rPr lang="en-US" sz="1000" dirty="0">
                <a:solidFill>
                  <a:srgbClr val="9D7C2F"/>
                </a:solidFill>
                <a:latin typeface="Tungsten Semibold" pitchFamily="2" charset="0"/>
                <a:ea typeface="Tungsten Medium" charset="0"/>
                <a:cs typeface="Arial" panose="020B0604020202020204" pitchFamily="34" charset="0"/>
              </a:rPr>
              <a:t>© Vista Outdoor | Proprietary</a:t>
            </a:r>
          </a:p>
        </p:txBody>
      </p:sp>
    </p:spTree>
  </p:cSld>
  <p:clrMapOvr>
    <a:masterClrMapping/>
  </p:clrMapOvr>
  <p:hf hdr="0" ftr="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8_Title Slide - Light">
    <p:bg>
      <p:bgPr>
        <a:blipFill dpi="0" rotWithShape="1">
          <a:blip r:embed="rId2">
            <a:lum/>
          </a:blip>
          <a:srcRect/>
          <a:stretch>
            <a:fillRect l="-8000" r="-8000"/>
          </a:stretch>
        </a:blipFill>
        <a:effectLst/>
      </p:bgPr>
    </p:bg>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55DBE70C-22B6-474E-BD5B-2847CC22303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73934" y="116196"/>
            <a:ext cx="2004723" cy="546743"/>
          </a:xfrm>
          <a:prstGeom prst="rect">
            <a:avLst/>
          </a:prstGeom>
        </p:spPr>
      </p:pic>
      <p:sp>
        <p:nvSpPr>
          <p:cNvPr id="7" name="Rectangle 6">
            <a:extLst>
              <a:ext uri="{FF2B5EF4-FFF2-40B4-BE49-F238E27FC236}">
                <a16:creationId xmlns:a16="http://schemas.microsoft.com/office/drawing/2014/main" id="{2AFEF70D-0558-8947-A0AA-7A13C297EFFD}"/>
              </a:ext>
            </a:extLst>
          </p:cNvPr>
          <p:cNvSpPr/>
          <p:nvPr userDrawn="1"/>
        </p:nvSpPr>
        <p:spPr>
          <a:xfrm>
            <a:off x="0" y="6373299"/>
            <a:ext cx="9144000" cy="48470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a:extLst>
              <a:ext uri="{FF2B5EF4-FFF2-40B4-BE49-F238E27FC236}">
                <a16:creationId xmlns:a16="http://schemas.microsoft.com/office/drawing/2014/main" id="{494E601E-6A80-9D47-8E48-ACD39D005A06}"/>
              </a:ext>
            </a:extLst>
          </p:cNvPr>
          <p:cNvSpPr txBox="1">
            <a:spLocks/>
          </p:cNvSpPr>
          <p:nvPr userDrawn="1"/>
        </p:nvSpPr>
        <p:spPr>
          <a:xfrm>
            <a:off x="173732" y="6484043"/>
            <a:ext cx="900751" cy="199822"/>
          </a:xfrm>
          <a:prstGeom prst="rect">
            <a:avLst/>
          </a:prstGeom>
        </p:spPr>
        <p:txBody>
          <a:bodyPr lIns="0" rIns="0"/>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56284017-AE4D-714D-B473-C63899BEE924}" type="datetime1">
              <a:rPr lang="en-US" sz="1000" smtClean="0">
                <a:solidFill>
                  <a:srgbClr val="9D7C2F"/>
                </a:solidFill>
                <a:latin typeface="Tungsten Semibold" pitchFamily="2" charset="0"/>
                <a:ea typeface="Tungsten Book" charset="0"/>
                <a:cs typeface="Arial" panose="020B0604020202020204" pitchFamily="34" charset="0"/>
              </a:rPr>
              <a:t>10/8/2022</a:t>
            </a:fld>
            <a:endParaRPr lang="en-US" sz="1000" dirty="0">
              <a:solidFill>
                <a:srgbClr val="9D7C2F"/>
              </a:solidFill>
              <a:latin typeface="Tungsten Semibold" pitchFamily="2" charset="0"/>
              <a:ea typeface="Tungsten Book" charset="0"/>
              <a:cs typeface="Arial" panose="020B0604020202020204" pitchFamily="34" charset="0"/>
            </a:endParaRPr>
          </a:p>
        </p:txBody>
      </p:sp>
      <p:sp>
        <p:nvSpPr>
          <p:cNvPr id="9" name="Text Placeholder 2">
            <a:extLst>
              <a:ext uri="{FF2B5EF4-FFF2-40B4-BE49-F238E27FC236}">
                <a16:creationId xmlns:a16="http://schemas.microsoft.com/office/drawing/2014/main" id="{42687509-1374-D843-93FE-A7D1B6E46937}"/>
              </a:ext>
            </a:extLst>
          </p:cNvPr>
          <p:cNvSpPr txBox="1">
            <a:spLocks/>
          </p:cNvSpPr>
          <p:nvPr userDrawn="1"/>
        </p:nvSpPr>
        <p:spPr>
          <a:xfrm>
            <a:off x="1515291" y="6477478"/>
            <a:ext cx="5637484" cy="206313"/>
          </a:xfrm>
          <a:prstGeom prst="rect">
            <a:avLst/>
          </a:prstGeom>
        </p:spPr>
        <p:txBody>
          <a:bodyPr/>
          <a:lstStyle>
            <a:lvl1pPr marL="171446"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2400" kern="1200" baseline="0">
                <a:solidFill>
                  <a:schemeClr val="tx1">
                    <a:lumMod val="75000"/>
                    <a:lumOff val="25000"/>
                  </a:schemeClr>
                </a:solidFill>
                <a:latin typeface="Franklin Gothic Book" panose="020B0503020102020204" pitchFamily="34" charset="0"/>
                <a:ea typeface="+mn-ea"/>
                <a:cs typeface="+mn-cs"/>
              </a:defRPr>
            </a:lvl1pPr>
            <a:lvl2pPr marL="514337"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2100" kern="1200">
                <a:solidFill>
                  <a:schemeClr val="tx1">
                    <a:lumMod val="75000"/>
                    <a:lumOff val="25000"/>
                  </a:schemeClr>
                </a:solidFill>
                <a:latin typeface="Franklin Gothic Book" panose="020B0503020102020204" pitchFamily="34" charset="0"/>
                <a:ea typeface="+mn-ea"/>
                <a:cs typeface="+mn-cs"/>
              </a:defRPr>
            </a:lvl2pPr>
            <a:lvl3pPr marL="857228"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800" kern="1200">
                <a:solidFill>
                  <a:schemeClr val="tx1">
                    <a:lumMod val="75000"/>
                    <a:lumOff val="25000"/>
                  </a:schemeClr>
                </a:solidFill>
                <a:latin typeface="Franklin Gothic Book" panose="020B0503020102020204" pitchFamily="34" charset="0"/>
                <a:ea typeface="+mn-ea"/>
                <a:cs typeface="+mn-cs"/>
              </a:defRPr>
            </a:lvl3pPr>
            <a:lvl4pPr marL="1200120"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500" kern="1200">
                <a:solidFill>
                  <a:schemeClr val="tx1">
                    <a:lumMod val="75000"/>
                    <a:lumOff val="25000"/>
                  </a:schemeClr>
                </a:solidFill>
                <a:latin typeface="Franklin Gothic Book" panose="020B0503020102020204" pitchFamily="34" charset="0"/>
                <a:ea typeface="+mn-ea"/>
                <a:cs typeface="+mn-cs"/>
              </a:defRPr>
            </a:lvl4pPr>
            <a:lvl5pPr marL="1543012"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500" kern="1200">
                <a:solidFill>
                  <a:schemeClr val="tx1">
                    <a:lumMod val="75000"/>
                    <a:lumOff val="25000"/>
                  </a:schemeClr>
                </a:solidFill>
                <a:latin typeface="Franklin Gothic Book" panose="020B0503020102020204" pitchFamily="34" charset="0"/>
                <a:ea typeface="+mn-ea"/>
                <a:cs typeface="+mn-cs"/>
              </a:defRPr>
            </a:lvl5pPr>
            <a:lvl6pPr marL="1885885"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74"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61"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50"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000" b="0" i="0" dirty="0">
                <a:solidFill>
                  <a:schemeClr val="bg1">
                    <a:lumMod val="50000"/>
                  </a:schemeClr>
                </a:solidFill>
                <a:latin typeface="Blender Medium" pitchFamily="2" charset="77"/>
              </a:rPr>
              <a:t>Build better ammunition in America to create community, power defense and conserve our heritage.</a:t>
            </a:r>
          </a:p>
        </p:txBody>
      </p:sp>
      <p:sp>
        <p:nvSpPr>
          <p:cNvPr id="10" name="Legal">
            <a:extLst>
              <a:ext uri="{FF2B5EF4-FFF2-40B4-BE49-F238E27FC236}">
                <a16:creationId xmlns:a16="http://schemas.microsoft.com/office/drawing/2014/main" id="{8DE3C4E9-CA79-FE48-B12A-CC5B907A46AC}"/>
              </a:ext>
            </a:extLst>
          </p:cNvPr>
          <p:cNvSpPr txBox="1"/>
          <p:nvPr userDrawn="1"/>
        </p:nvSpPr>
        <p:spPr>
          <a:xfrm>
            <a:off x="7081448" y="6529903"/>
            <a:ext cx="1888820" cy="153888"/>
          </a:xfrm>
          <a:prstGeom prst="rect">
            <a:avLst/>
          </a:prstGeom>
          <a:noFill/>
        </p:spPr>
        <p:txBody>
          <a:bodyPr wrap="square" lIns="0" tIns="0" rIns="0" bIns="0" rtlCol="0" anchor="ctr">
            <a:spAutoFit/>
          </a:bodyPr>
          <a:lstStyle/>
          <a:p>
            <a:pPr algn="r"/>
            <a:r>
              <a:rPr lang="en-US" sz="1000" dirty="0">
                <a:solidFill>
                  <a:srgbClr val="9D7C2F"/>
                </a:solidFill>
                <a:latin typeface="Tungsten Semibold" pitchFamily="2" charset="0"/>
                <a:ea typeface="Tungsten Medium" charset="0"/>
                <a:cs typeface="Arial" panose="020B0604020202020204" pitchFamily="34" charset="0"/>
              </a:rPr>
              <a:t>© Vista Outdoor | Proprietary</a:t>
            </a:r>
          </a:p>
        </p:txBody>
      </p:sp>
    </p:spTree>
    <p:extLst>
      <p:ext uri="{BB962C8B-B14F-4D97-AF65-F5344CB8AC3E}">
        <p14:creationId xmlns:p14="http://schemas.microsoft.com/office/powerpoint/2010/main" val="1265800951"/>
      </p:ext>
    </p:extLst>
  </p:cSld>
  <p:clrMapOvr>
    <a:masterClrMapping/>
  </p:clrMapOvr>
  <p:hf hdr="0" ftr="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 Light">
    <p:bg>
      <p:bgPr>
        <a:gradFill>
          <a:gsLst>
            <a:gs pos="100000">
              <a:schemeClr val="bg1">
                <a:lumMod val="85000"/>
              </a:schemeClr>
            </a:gs>
            <a:gs pos="0">
              <a:schemeClr val="bg1"/>
            </a:gs>
          </a:gsLst>
          <a:path path="circle">
            <a:fillToRect l="50000" t="50000" r="50000" b="50000"/>
          </a:path>
        </a:gradFill>
        <a:effectLst/>
      </p:bgPr>
    </p:bg>
    <p:spTree>
      <p:nvGrpSpPr>
        <p:cNvPr id="1" name=""/>
        <p:cNvGrpSpPr/>
        <p:nvPr/>
      </p:nvGrpSpPr>
      <p:grpSpPr>
        <a:xfrm>
          <a:off x="0" y="0"/>
          <a:ext cx="0" cy="0"/>
          <a:chOff x="0" y="0"/>
          <a:chExt cx="0" cy="0"/>
        </a:xfrm>
      </p:grpSpPr>
      <p:sp>
        <p:nvSpPr>
          <p:cNvPr id="13" name="Text Placeholder 4">
            <a:extLst>
              <a:ext uri="{FF2B5EF4-FFF2-40B4-BE49-F238E27FC236}">
                <a16:creationId xmlns:a16="http://schemas.microsoft.com/office/drawing/2014/main" id="{CAA9EF90-D60B-234F-9DBD-8C8B597D0E96}"/>
              </a:ext>
            </a:extLst>
          </p:cNvPr>
          <p:cNvSpPr>
            <a:spLocks noGrp="1"/>
          </p:cNvSpPr>
          <p:nvPr>
            <p:ph type="body" sz="quarter" idx="11" hasCustomPrompt="1"/>
          </p:nvPr>
        </p:nvSpPr>
        <p:spPr>
          <a:xfrm>
            <a:off x="711164" y="2039210"/>
            <a:ext cx="7721672" cy="1893214"/>
          </a:xfrm>
          <a:prstGeom prst="rect">
            <a:avLst/>
          </a:prstGeom>
        </p:spPr>
        <p:txBody>
          <a:bodyPr/>
          <a:lstStyle>
            <a:lvl1pPr marL="0" indent="0" algn="ctr">
              <a:buFontTx/>
              <a:buNone/>
              <a:defRPr sz="5400">
                <a:solidFill>
                  <a:srgbClr val="9D7C2F"/>
                </a:solidFill>
                <a:latin typeface="Tungsten Semibold" pitchFamily="2" charset="0"/>
                <a:cs typeface="Arial" panose="020B0604020202020204" pitchFamily="34" charset="0"/>
              </a:defRPr>
            </a:lvl1pPr>
            <a:lvl2pPr marL="342891" indent="0">
              <a:buFontTx/>
              <a:buNone/>
              <a:defRPr/>
            </a:lvl2pPr>
            <a:lvl3pPr marL="685782" indent="0">
              <a:buFontTx/>
              <a:buNone/>
              <a:defRPr/>
            </a:lvl3pPr>
            <a:lvl4pPr marL="1028674" indent="0">
              <a:buFontTx/>
              <a:buNone/>
              <a:defRPr/>
            </a:lvl4pPr>
            <a:lvl5pPr marL="1371566" indent="0">
              <a:buFontTx/>
              <a:buNone/>
              <a:defRPr/>
            </a:lvl5pPr>
          </a:lstStyle>
          <a:p>
            <a:pPr lvl="0"/>
            <a:r>
              <a:rPr lang="en-US" dirty="0"/>
              <a:t>This is the presentation title line two.</a:t>
            </a:r>
          </a:p>
        </p:txBody>
      </p:sp>
      <p:pic>
        <p:nvPicPr>
          <p:cNvPr id="18" name="Picture 17">
            <a:extLst>
              <a:ext uri="{FF2B5EF4-FFF2-40B4-BE49-F238E27FC236}">
                <a16:creationId xmlns:a16="http://schemas.microsoft.com/office/drawing/2014/main" id="{6ABEA468-780C-E144-AEFE-27F73054CD8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8052" y="274104"/>
            <a:ext cx="1687888" cy="274536"/>
          </a:xfrm>
          <a:prstGeom prst="rect">
            <a:avLst/>
          </a:prstGeom>
        </p:spPr>
      </p:pic>
      <p:sp>
        <p:nvSpPr>
          <p:cNvPr id="11" name="Rectangle 10">
            <a:extLst>
              <a:ext uri="{FF2B5EF4-FFF2-40B4-BE49-F238E27FC236}">
                <a16:creationId xmlns:a16="http://schemas.microsoft.com/office/drawing/2014/main" id="{1C30D0C9-EEE8-9840-9260-EB9D5BB9C475}"/>
              </a:ext>
            </a:extLst>
          </p:cNvPr>
          <p:cNvSpPr/>
          <p:nvPr userDrawn="1"/>
        </p:nvSpPr>
        <p:spPr>
          <a:xfrm>
            <a:off x="0" y="6373299"/>
            <a:ext cx="9144000" cy="48470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ate Placeholder">
            <a:extLst>
              <a:ext uri="{FF2B5EF4-FFF2-40B4-BE49-F238E27FC236}">
                <a16:creationId xmlns:a16="http://schemas.microsoft.com/office/drawing/2014/main" id="{7D508F50-33A9-DF47-9B80-690321188DD5}"/>
              </a:ext>
            </a:extLst>
          </p:cNvPr>
          <p:cNvSpPr txBox="1">
            <a:spLocks/>
          </p:cNvSpPr>
          <p:nvPr userDrawn="1"/>
        </p:nvSpPr>
        <p:spPr>
          <a:xfrm>
            <a:off x="173732" y="6484043"/>
            <a:ext cx="900751" cy="199822"/>
          </a:xfrm>
          <a:prstGeom prst="rect">
            <a:avLst/>
          </a:prstGeom>
        </p:spPr>
        <p:txBody>
          <a:bodyPr lIns="0" rIns="0"/>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F2306E5-AB51-E949-BF32-5D5A1962DB55}" type="datetime1">
              <a:rPr lang="en-US" sz="1000" smtClean="0">
                <a:solidFill>
                  <a:srgbClr val="9D7C2F"/>
                </a:solidFill>
                <a:latin typeface="Tungsten Semibold" pitchFamily="2" charset="0"/>
                <a:ea typeface="Tungsten Book" charset="0"/>
                <a:cs typeface="Arial" panose="020B0604020202020204" pitchFamily="34" charset="0"/>
              </a:rPr>
              <a:t>10/8/2022</a:t>
            </a:fld>
            <a:endParaRPr lang="en-US" sz="1000" dirty="0">
              <a:solidFill>
                <a:srgbClr val="9D7C2F"/>
              </a:solidFill>
              <a:latin typeface="Tungsten Semibold" pitchFamily="2" charset="0"/>
              <a:ea typeface="Tungsten Book" charset="0"/>
              <a:cs typeface="Arial" panose="020B0604020202020204" pitchFamily="34" charset="0"/>
            </a:endParaRPr>
          </a:p>
        </p:txBody>
      </p:sp>
      <p:sp>
        <p:nvSpPr>
          <p:cNvPr id="16" name="Legal">
            <a:extLst>
              <a:ext uri="{FF2B5EF4-FFF2-40B4-BE49-F238E27FC236}">
                <a16:creationId xmlns:a16="http://schemas.microsoft.com/office/drawing/2014/main" id="{1DCE755F-DF71-DC47-BC4D-92E3B6930ABE}"/>
              </a:ext>
            </a:extLst>
          </p:cNvPr>
          <p:cNvSpPr txBox="1"/>
          <p:nvPr userDrawn="1"/>
        </p:nvSpPr>
        <p:spPr>
          <a:xfrm>
            <a:off x="7081448" y="6529903"/>
            <a:ext cx="1888820" cy="153888"/>
          </a:xfrm>
          <a:prstGeom prst="rect">
            <a:avLst/>
          </a:prstGeom>
          <a:noFill/>
        </p:spPr>
        <p:txBody>
          <a:bodyPr wrap="square" lIns="0" tIns="0" rIns="0" bIns="0" rtlCol="0" anchor="ctr">
            <a:spAutoFit/>
          </a:bodyPr>
          <a:lstStyle/>
          <a:p>
            <a:pPr algn="r"/>
            <a:r>
              <a:rPr lang="en-US" sz="1000" dirty="0">
                <a:solidFill>
                  <a:srgbClr val="9D7C2F"/>
                </a:solidFill>
                <a:latin typeface="Tungsten Semibold" pitchFamily="2" charset="0"/>
                <a:ea typeface="Tungsten Medium" charset="0"/>
                <a:cs typeface="Arial" panose="020B0604020202020204" pitchFamily="34" charset="0"/>
              </a:rPr>
              <a:t>© Vista Outdoor | Proprietary</a:t>
            </a:r>
          </a:p>
        </p:txBody>
      </p:sp>
      <p:sp>
        <p:nvSpPr>
          <p:cNvPr id="8" name="Text Placeholder 2">
            <a:extLst>
              <a:ext uri="{FF2B5EF4-FFF2-40B4-BE49-F238E27FC236}">
                <a16:creationId xmlns:a16="http://schemas.microsoft.com/office/drawing/2014/main" id="{4747B1C8-DDED-41FA-91CD-426D6CCD38C6}"/>
              </a:ext>
            </a:extLst>
          </p:cNvPr>
          <p:cNvSpPr txBox="1">
            <a:spLocks/>
          </p:cNvSpPr>
          <p:nvPr userDrawn="1"/>
        </p:nvSpPr>
        <p:spPr>
          <a:xfrm>
            <a:off x="1515291" y="6477478"/>
            <a:ext cx="5637484" cy="206313"/>
          </a:xfrm>
          <a:prstGeom prst="rect">
            <a:avLst/>
          </a:prstGeom>
        </p:spPr>
        <p:txBody>
          <a:bodyPr/>
          <a:lstStyle>
            <a:lvl1pPr marL="171446"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2400" kern="1200" baseline="0">
                <a:solidFill>
                  <a:schemeClr val="tx1">
                    <a:lumMod val="75000"/>
                    <a:lumOff val="25000"/>
                  </a:schemeClr>
                </a:solidFill>
                <a:latin typeface="Franklin Gothic Book" panose="020B0503020102020204" pitchFamily="34" charset="0"/>
                <a:ea typeface="+mn-ea"/>
                <a:cs typeface="+mn-cs"/>
              </a:defRPr>
            </a:lvl1pPr>
            <a:lvl2pPr marL="514337"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2100" kern="1200">
                <a:solidFill>
                  <a:schemeClr val="tx1">
                    <a:lumMod val="75000"/>
                    <a:lumOff val="25000"/>
                  </a:schemeClr>
                </a:solidFill>
                <a:latin typeface="Franklin Gothic Book" panose="020B0503020102020204" pitchFamily="34" charset="0"/>
                <a:ea typeface="+mn-ea"/>
                <a:cs typeface="+mn-cs"/>
              </a:defRPr>
            </a:lvl2pPr>
            <a:lvl3pPr marL="857228"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800" kern="1200">
                <a:solidFill>
                  <a:schemeClr val="tx1">
                    <a:lumMod val="75000"/>
                    <a:lumOff val="25000"/>
                  </a:schemeClr>
                </a:solidFill>
                <a:latin typeface="Franklin Gothic Book" panose="020B0503020102020204" pitchFamily="34" charset="0"/>
                <a:ea typeface="+mn-ea"/>
                <a:cs typeface="+mn-cs"/>
              </a:defRPr>
            </a:lvl3pPr>
            <a:lvl4pPr marL="1200120"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500" kern="1200">
                <a:solidFill>
                  <a:schemeClr val="tx1">
                    <a:lumMod val="75000"/>
                    <a:lumOff val="25000"/>
                  </a:schemeClr>
                </a:solidFill>
                <a:latin typeface="Franklin Gothic Book" panose="020B0503020102020204" pitchFamily="34" charset="0"/>
                <a:ea typeface="+mn-ea"/>
                <a:cs typeface="+mn-cs"/>
              </a:defRPr>
            </a:lvl4pPr>
            <a:lvl5pPr marL="1543012"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500" kern="1200">
                <a:solidFill>
                  <a:schemeClr val="tx1">
                    <a:lumMod val="75000"/>
                    <a:lumOff val="25000"/>
                  </a:schemeClr>
                </a:solidFill>
                <a:latin typeface="Franklin Gothic Book" panose="020B0503020102020204" pitchFamily="34" charset="0"/>
                <a:ea typeface="+mn-ea"/>
                <a:cs typeface="+mn-cs"/>
              </a:defRPr>
            </a:lvl5pPr>
            <a:lvl6pPr marL="1885885"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74"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61"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50"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000" b="0" i="0" dirty="0">
                <a:solidFill>
                  <a:schemeClr val="bg1">
                    <a:lumMod val="50000"/>
                  </a:schemeClr>
                </a:solidFill>
                <a:latin typeface="Blender Medium" pitchFamily="2" charset="77"/>
              </a:rPr>
              <a:t>Build better ammunition in America to create community, power defense and conserve our heritage.</a:t>
            </a:r>
          </a:p>
        </p:txBody>
      </p:sp>
    </p:spTree>
  </p:cSld>
  <p:clrMapOvr>
    <a:masterClrMapping/>
  </p:clrMapOvr>
  <p:hf hdr="0" ftr="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 Light">
    <p:bg>
      <p:bgPr>
        <a:solidFill>
          <a:srgbClr val="231F20"/>
        </a:soli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DF131275-EADA-7F4F-9B1F-A26622A71E87}"/>
              </a:ext>
            </a:extLst>
          </p:cNvPr>
          <p:cNvCxnSpPr/>
          <p:nvPr userDrawn="1"/>
        </p:nvCxnSpPr>
        <p:spPr>
          <a:xfrm>
            <a:off x="676063" y="2229763"/>
            <a:ext cx="7713961" cy="0"/>
          </a:xfrm>
          <a:prstGeom prst="line">
            <a:avLst/>
          </a:prstGeom>
          <a:ln>
            <a:solidFill>
              <a:srgbClr val="9D7C2F"/>
            </a:solidFill>
          </a:ln>
        </p:spPr>
        <p:style>
          <a:lnRef idx="1">
            <a:schemeClr val="accent1"/>
          </a:lnRef>
          <a:fillRef idx="0">
            <a:schemeClr val="accent1"/>
          </a:fillRef>
          <a:effectRef idx="0">
            <a:schemeClr val="accent1"/>
          </a:effectRef>
          <a:fontRef idx="minor">
            <a:schemeClr val="tx1"/>
          </a:fontRef>
        </p:style>
      </p:cxnSp>
      <p:sp>
        <p:nvSpPr>
          <p:cNvPr id="19" name="Text Placeholder 4">
            <a:extLst>
              <a:ext uri="{FF2B5EF4-FFF2-40B4-BE49-F238E27FC236}">
                <a16:creationId xmlns:a16="http://schemas.microsoft.com/office/drawing/2014/main" id="{F222E8AD-969B-364B-B446-7E9A771109E6}"/>
              </a:ext>
            </a:extLst>
          </p:cNvPr>
          <p:cNvSpPr>
            <a:spLocks noGrp="1"/>
          </p:cNvSpPr>
          <p:nvPr>
            <p:ph type="body" sz="quarter" idx="11" hasCustomPrompt="1"/>
          </p:nvPr>
        </p:nvSpPr>
        <p:spPr>
          <a:xfrm>
            <a:off x="600436" y="1553046"/>
            <a:ext cx="7713961" cy="683967"/>
          </a:xfrm>
          <a:prstGeom prst="rect">
            <a:avLst/>
          </a:prstGeom>
        </p:spPr>
        <p:txBody>
          <a:bodyPr/>
          <a:lstStyle>
            <a:lvl1pPr marL="0" indent="0" algn="l">
              <a:buFontTx/>
              <a:buNone/>
              <a:defRPr sz="4000">
                <a:solidFill>
                  <a:schemeClr val="bg1"/>
                </a:solidFill>
                <a:latin typeface="Tungsten Semibold" pitchFamily="2" charset="0"/>
                <a:cs typeface="Arial" panose="020B0604020202020204" pitchFamily="34" charset="0"/>
              </a:defRPr>
            </a:lvl1pPr>
            <a:lvl2pPr marL="342891" indent="0">
              <a:buFontTx/>
              <a:buNone/>
              <a:defRPr/>
            </a:lvl2pPr>
            <a:lvl3pPr marL="685782" indent="0">
              <a:buFontTx/>
              <a:buNone/>
              <a:defRPr/>
            </a:lvl3pPr>
            <a:lvl4pPr marL="1028674" indent="0">
              <a:buFontTx/>
              <a:buNone/>
              <a:defRPr/>
            </a:lvl4pPr>
            <a:lvl5pPr marL="1371566" indent="0">
              <a:buFontTx/>
              <a:buNone/>
              <a:defRPr/>
            </a:lvl5pPr>
          </a:lstStyle>
          <a:p>
            <a:pPr lvl="0"/>
            <a:r>
              <a:rPr lang="en-US" dirty="0"/>
              <a:t>This is a Content Section Title.</a:t>
            </a:r>
          </a:p>
        </p:txBody>
      </p:sp>
      <p:sp>
        <p:nvSpPr>
          <p:cNvPr id="20" name="Text Placeholder 2">
            <a:extLst>
              <a:ext uri="{FF2B5EF4-FFF2-40B4-BE49-F238E27FC236}">
                <a16:creationId xmlns:a16="http://schemas.microsoft.com/office/drawing/2014/main" id="{E8482BC5-6D9E-5048-BC02-A63F33E7DA79}"/>
              </a:ext>
            </a:extLst>
          </p:cNvPr>
          <p:cNvSpPr>
            <a:spLocks noGrp="1"/>
          </p:cNvSpPr>
          <p:nvPr>
            <p:ph type="body" sz="quarter" idx="14"/>
          </p:nvPr>
        </p:nvSpPr>
        <p:spPr>
          <a:xfrm>
            <a:off x="711200" y="2459514"/>
            <a:ext cx="5995988" cy="1925601"/>
          </a:xfrm>
          <a:prstGeom prst="rect">
            <a:avLst/>
          </a:prstGeom>
        </p:spPr>
        <p:txBody>
          <a:bodyPr/>
          <a:lstStyle>
            <a:lvl1pPr>
              <a:buClr>
                <a:srgbClr val="9D7C2F"/>
              </a:buClr>
              <a:defRPr sz="1600" b="0" i="0">
                <a:solidFill>
                  <a:schemeClr val="bg1"/>
                </a:solidFill>
                <a:latin typeface="Blender Medium" pitchFamily="2" charset="77"/>
                <a:cs typeface="Arial" panose="020B0604020202020204" pitchFamily="34" charset="0"/>
              </a:defRPr>
            </a:lvl1pPr>
            <a:lvl2pPr>
              <a:buClr>
                <a:srgbClr val="9D7C2F"/>
              </a:buClr>
              <a:defRPr sz="1600" b="0" i="0">
                <a:solidFill>
                  <a:schemeClr val="bg1"/>
                </a:solidFill>
                <a:latin typeface="Blender Medium" pitchFamily="2" charset="77"/>
                <a:cs typeface="Arial" panose="020B0604020202020204" pitchFamily="34" charset="0"/>
              </a:defRPr>
            </a:lvl2pPr>
            <a:lvl3pPr>
              <a:buClr>
                <a:srgbClr val="9D7C2F"/>
              </a:buClr>
              <a:defRPr sz="1200" b="0" i="0">
                <a:solidFill>
                  <a:schemeClr val="bg1"/>
                </a:solidFill>
                <a:latin typeface="Blender Medium" pitchFamily="2" charset="77"/>
                <a:cs typeface="Arial" panose="020B0604020202020204" pitchFamily="34" charset="0"/>
              </a:defRPr>
            </a:lvl3pPr>
            <a:lvl4pPr>
              <a:buClr>
                <a:srgbClr val="9D7C2F"/>
              </a:buClr>
              <a:defRPr sz="1100" b="0" i="0">
                <a:solidFill>
                  <a:schemeClr val="bg1"/>
                </a:solidFill>
                <a:latin typeface="Blender Medium" pitchFamily="2" charset="77"/>
                <a:cs typeface="Arial" panose="020B0604020202020204" pitchFamily="34" charset="0"/>
              </a:defRPr>
            </a:lvl4pPr>
            <a:lvl5pPr>
              <a:buClr>
                <a:srgbClr val="9D7C2F"/>
              </a:buClr>
              <a:defRPr sz="1100" b="0" i="0">
                <a:solidFill>
                  <a:schemeClr val="bg1"/>
                </a:solidFill>
                <a:latin typeface="Blender Medium" pitchFamily="2" charset="77"/>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Rectangle 12">
            <a:extLst>
              <a:ext uri="{FF2B5EF4-FFF2-40B4-BE49-F238E27FC236}">
                <a16:creationId xmlns:a16="http://schemas.microsoft.com/office/drawing/2014/main" id="{9355D8EE-5FF8-A647-B71B-1178271EE559}"/>
              </a:ext>
            </a:extLst>
          </p:cNvPr>
          <p:cNvSpPr/>
          <p:nvPr userDrawn="1"/>
        </p:nvSpPr>
        <p:spPr>
          <a:xfrm>
            <a:off x="0" y="6364496"/>
            <a:ext cx="9144000" cy="4847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2" name="Picture 21">
            <a:extLst>
              <a:ext uri="{FF2B5EF4-FFF2-40B4-BE49-F238E27FC236}">
                <a16:creationId xmlns:a16="http://schemas.microsoft.com/office/drawing/2014/main" id="{6FF340A3-6BCF-5441-9D6C-9474D436047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934" y="116196"/>
            <a:ext cx="2004723" cy="546743"/>
          </a:xfrm>
          <a:prstGeom prst="rect">
            <a:avLst/>
          </a:prstGeom>
        </p:spPr>
      </p:pic>
      <p:sp>
        <p:nvSpPr>
          <p:cNvPr id="11" name="Date Placeholder">
            <a:extLst>
              <a:ext uri="{FF2B5EF4-FFF2-40B4-BE49-F238E27FC236}">
                <a16:creationId xmlns:a16="http://schemas.microsoft.com/office/drawing/2014/main" id="{91885844-2FE5-394C-BC62-5866D5CE1930}"/>
              </a:ext>
            </a:extLst>
          </p:cNvPr>
          <p:cNvSpPr txBox="1">
            <a:spLocks/>
          </p:cNvSpPr>
          <p:nvPr userDrawn="1"/>
        </p:nvSpPr>
        <p:spPr>
          <a:xfrm>
            <a:off x="173732" y="6484043"/>
            <a:ext cx="900751" cy="199822"/>
          </a:xfrm>
          <a:prstGeom prst="rect">
            <a:avLst/>
          </a:prstGeom>
        </p:spPr>
        <p:txBody>
          <a:bodyPr lIns="0" rIns="0"/>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A4919A5-86AE-C443-98FA-B97DC18164A5}" type="datetime1">
              <a:rPr lang="en-US" sz="1000" smtClean="0">
                <a:solidFill>
                  <a:srgbClr val="9D7C2F"/>
                </a:solidFill>
                <a:latin typeface="Tungsten Semibold" pitchFamily="2" charset="0"/>
                <a:ea typeface="Tungsten Book" charset="0"/>
                <a:cs typeface="Arial" panose="020B0604020202020204" pitchFamily="34" charset="0"/>
              </a:rPr>
              <a:t>10/8/2022</a:t>
            </a:fld>
            <a:endParaRPr lang="en-US" sz="1000" dirty="0">
              <a:solidFill>
                <a:srgbClr val="9D7C2F"/>
              </a:solidFill>
              <a:latin typeface="Tungsten Semibold" pitchFamily="2" charset="0"/>
              <a:ea typeface="Tungsten Book" charset="0"/>
              <a:cs typeface="Arial" panose="020B0604020202020204" pitchFamily="34" charset="0"/>
            </a:endParaRPr>
          </a:p>
        </p:txBody>
      </p:sp>
      <p:sp>
        <p:nvSpPr>
          <p:cNvPr id="15" name="Legal">
            <a:extLst>
              <a:ext uri="{FF2B5EF4-FFF2-40B4-BE49-F238E27FC236}">
                <a16:creationId xmlns:a16="http://schemas.microsoft.com/office/drawing/2014/main" id="{50F745EA-2192-8E40-9882-6AC592A41F91}"/>
              </a:ext>
            </a:extLst>
          </p:cNvPr>
          <p:cNvSpPr txBox="1"/>
          <p:nvPr userDrawn="1"/>
        </p:nvSpPr>
        <p:spPr>
          <a:xfrm>
            <a:off x="7081448" y="6529903"/>
            <a:ext cx="1888820" cy="153888"/>
          </a:xfrm>
          <a:prstGeom prst="rect">
            <a:avLst/>
          </a:prstGeom>
          <a:noFill/>
        </p:spPr>
        <p:txBody>
          <a:bodyPr wrap="square" lIns="0" tIns="0" rIns="0" bIns="0" rtlCol="0" anchor="ctr">
            <a:spAutoFit/>
          </a:bodyPr>
          <a:lstStyle/>
          <a:p>
            <a:pPr algn="r"/>
            <a:r>
              <a:rPr lang="en-US" sz="1000" dirty="0">
                <a:solidFill>
                  <a:srgbClr val="9D7C2F"/>
                </a:solidFill>
                <a:latin typeface="Tungsten Semibold" pitchFamily="2" charset="0"/>
                <a:ea typeface="Tungsten Medium" charset="0"/>
                <a:cs typeface="Arial" panose="020B0604020202020204" pitchFamily="34" charset="0"/>
              </a:rPr>
              <a:t>© Vista Outdoor | Proprietary</a:t>
            </a:r>
          </a:p>
        </p:txBody>
      </p:sp>
      <p:sp>
        <p:nvSpPr>
          <p:cNvPr id="10" name="Text Placeholder 2">
            <a:extLst>
              <a:ext uri="{FF2B5EF4-FFF2-40B4-BE49-F238E27FC236}">
                <a16:creationId xmlns:a16="http://schemas.microsoft.com/office/drawing/2014/main" id="{3B7D8F0E-F1C4-4F5F-B949-348E260309D8}"/>
              </a:ext>
            </a:extLst>
          </p:cNvPr>
          <p:cNvSpPr txBox="1">
            <a:spLocks/>
          </p:cNvSpPr>
          <p:nvPr userDrawn="1"/>
        </p:nvSpPr>
        <p:spPr>
          <a:xfrm>
            <a:off x="1515291" y="6477478"/>
            <a:ext cx="5637484" cy="206313"/>
          </a:xfrm>
          <a:prstGeom prst="rect">
            <a:avLst/>
          </a:prstGeom>
        </p:spPr>
        <p:txBody>
          <a:bodyPr/>
          <a:lstStyle>
            <a:lvl1pPr marL="171446"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2400" kern="1200" baseline="0">
                <a:solidFill>
                  <a:schemeClr val="tx1">
                    <a:lumMod val="75000"/>
                    <a:lumOff val="25000"/>
                  </a:schemeClr>
                </a:solidFill>
                <a:latin typeface="Franklin Gothic Book" panose="020B0503020102020204" pitchFamily="34" charset="0"/>
                <a:ea typeface="+mn-ea"/>
                <a:cs typeface="+mn-cs"/>
              </a:defRPr>
            </a:lvl1pPr>
            <a:lvl2pPr marL="514337"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2100" kern="1200">
                <a:solidFill>
                  <a:schemeClr val="tx1">
                    <a:lumMod val="75000"/>
                    <a:lumOff val="25000"/>
                  </a:schemeClr>
                </a:solidFill>
                <a:latin typeface="Franklin Gothic Book" panose="020B0503020102020204" pitchFamily="34" charset="0"/>
                <a:ea typeface="+mn-ea"/>
                <a:cs typeface="+mn-cs"/>
              </a:defRPr>
            </a:lvl2pPr>
            <a:lvl3pPr marL="857228"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800" kern="1200">
                <a:solidFill>
                  <a:schemeClr val="tx1">
                    <a:lumMod val="75000"/>
                    <a:lumOff val="25000"/>
                  </a:schemeClr>
                </a:solidFill>
                <a:latin typeface="Franklin Gothic Book" panose="020B0503020102020204" pitchFamily="34" charset="0"/>
                <a:ea typeface="+mn-ea"/>
                <a:cs typeface="+mn-cs"/>
              </a:defRPr>
            </a:lvl3pPr>
            <a:lvl4pPr marL="1200120"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500" kern="1200">
                <a:solidFill>
                  <a:schemeClr val="tx1">
                    <a:lumMod val="75000"/>
                    <a:lumOff val="25000"/>
                  </a:schemeClr>
                </a:solidFill>
                <a:latin typeface="Franklin Gothic Book" panose="020B0503020102020204" pitchFamily="34" charset="0"/>
                <a:ea typeface="+mn-ea"/>
                <a:cs typeface="+mn-cs"/>
              </a:defRPr>
            </a:lvl4pPr>
            <a:lvl5pPr marL="1543012"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500" kern="1200">
                <a:solidFill>
                  <a:schemeClr val="tx1">
                    <a:lumMod val="75000"/>
                    <a:lumOff val="25000"/>
                  </a:schemeClr>
                </a:solidFill>
                <a:latin typeface="Franklin Gothic Book" panose="020B0503020102020204" pitchFamily="34" charset="0"/>
                <a:ea typeface="+mn-ea"/>
                <a:cs typeface="+mn-cs"/>
              </a:defRPr>
            </a:lvl5pPr>
            <a:lvl6pPr marL="1885885"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74"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61"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50"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000" b="0" i="0" dirty="0">
                <a:solidFill>
                  <a:schemeClr val="bg1">
                    <a:lumMod val="50000"/>
                  </a:schemeClr>
                </a:solidFill>
                <a:latin typeface="Blender Medium" pitchFamily="2" charset="77"/>
              </a:rPr>
              <a:t>Build better ammunition in America to create community, power defense and conserve our heritage.</a:t>
            </a:r>
          </a:p>
        </p:txBody>
      </p:sp>
    </p:spTree>
    <p:extLst>
      <p:ext uri="{BB962C8B-B14F-4D97-AF65-F5344CB8AC3E}">
        <p14:creationId xmlns:p14="http://schemas.microsoft.com/office/powerpoint/2010/main" val="1427165605"/>
      </p:ext>
    </p:extLst>
  </p:cSld>
  <p:clrMapOvr>
    <a:masterClrMapping/>
  </p:clrMapOvr>
  <p:hf hdr="0" ftr="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Slide - Light">
    <p:bg>
      <p:bgPr>
        <a:solidFill>
          <a:srgbClr val="231F20"/>
        </a:solidFill>
        <a:effectLst/>
      </p:bgPr>
    </p:bg>
    <p:spTree>
      <p:nvGrpSpPr>
        <p:cNvPr id="1" name=""/>
        <p:cNvGrpSpPr/>
        <p:nvPr/>
      </p:nvGrpSpPr>
      <p:grpSpPr>
        <a:xfrm>
          <a:off x="0" y="0"/>
          <a:ext cx="0" cy="0"/>
          <a:chOff x="0" y="0"/>
          <a:chExt cx="0" cy="0"/>
        </a:xfrm>
      </p:grpSpPr>
      <p:sp>
        <p:nvSpPr>
          <p:cNvPr id="2" name="Rectangle 1"/>
          <p:cNvSpPr/>
          <p:nvPr userDrawn="1"/>
        </p:nvSpPr>
        <p:spPr>
          <a:xfrm>
            <a:off x="3300090" y="0"/>
            <a:ext cx="5843910" cy="6858001"/>
          </a:xfrm>
          <a:prstGeom prst="rect">
            <a:avLst/>
          </a:prstGeom>
          <a:solidFill>
            <a:schemeClr val="bg1"/>
          </a:solidFill>
          <a:ln w="158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Connector 7">
            <a:extLst>
              <a:ext uri="{FF2B5EF4-FFF2-40B4-BE49-F238E27FC236}">
                <a16:creationId xmlns:a16="http://schemas.microsoft.com/office/drawing/2014/main" id="{5AD11EFD-0851-FC47-BD83-F16DD6D5DD96}"/>
              </a:ext>
            </a:extLst>
          </p:cNvPr>
          <p:cNvCxnSpPr/>
          <p:nvPr userDrawn="1"/>
        </p:nvCxnSpPr>
        <p:spPr>
          <a:xfrm>
            <a:off x="343759" y="3185411"/>
            <a:ext cx="385011" cy="0"/>
          </a:xfrm>
          <a:prstGeom prst="line">
            <a:avLst/>
          </a:prstGeom>
          <a:ln>
            <a:solidFill>
              <a:srgbClr val="9D7C2F"/>
            </a:solidFill>
          </a:ln>
        </p:spPr>
        <p:style>
          <a:lnRef idx="1">
            <a:schemeClr val="accent1"/>
          </a:lnRef>
          <a:fillRef idx="0">
            <a:schemeClr val="accent1"/>
          </a:fillRef>
          <a:effectRef idx="0">
            <a:schemeClr val="accent1"/>
          </a:effectRef>
          <a:fontRef idx="minor">
            <a:schemeClr val="tx1"/>
          </a:fontRef>
        </p:style>
      </p:cxnSp>
      <p:sp>
        <p:nvSpPr>
          <p:cNvPr id="17" name="Text Placeholder 4">
            <a:extLst>
              <a:ext uri="{FF2B5EF4-FFF2-40B4-BE49-F238E27FC236}">
                <a16:creationId xmlns:a16="http://schemas.microsoft.com/office/drawing/2014/main" id="{4CD18F12-BB7B-9546-A676-655D13054228}"/>
              </a:ext>
            </a:extLst>
          </p:cNvPr>
          <p:cNvSpPr>
            <a:spLocks noGrp="1"/>
          </p:cNvSpPr>
          <p:nvPr>
            <p:ph type="body" sz="quarter" idx="11" hasCustomPrompt="1"/>
          </p:nvPr>
        </p:nvSpPr>
        <p:spPr>
          <a:xfrm>
            <a:off x="247253" y="1667979"/>
            <a:ext cx="2764080" cy="1346863"/>
          </a:xfrm>
          <a:prstGeom prst="rect">
            <a:avLst/>
          </a:prstGeom>
        </p:spPr>
        <p:txBody>
          <a:bodyPr/>
          <a:lstStyle>
            <a:lvl1pPr marL="0" indent="0" algn="l">
              <a:lnSpc>
                <a:spcPct val="100000"/>
              </a:lnSpc>
              <a:buFontTx/>
              <a:buNone/>
              <a:defRPr sz="2800">
                <a:solidFill>
                  <a:schemeClr val="bg1"/>
                </a:solidFill>
                <a:latin typeface="Tungsten Semibold" pitchFamily="2" charset="0"/>
                <a:cs typeface="Arial" panose="020B0604020202020204" pitchFamily="34" charset="0"/>
              </a:defRPr>
            </a:lvl1pPr>
            <a:lvl2pPr marL="342891" indent="0">
              <a:buFontTx/>
              <a:buNone/>
              <a:defRPr/>
            </a:lvl2pPr>
            <a:lvl3pPr marL="685782" indent="0">
              <a:buFontTx/>
              <a:buNone/>
              <a:defRPr/>
            </a:lvl3pPr>
            <a:lvl4pPr marL="1028674" indent="0">
              <a:buFontTx/>
              <a:buNone/>
              <a:defRPr/>
            </a:lvl4pPr>
            <a:lvl5pPr marL="1371566" indent="0">
              <a:buFontTx/>
              <a:buNone/>
              <a:defRPr/>
            </a:lvl5pPr>
          </a:lstStyle>
          <a:p>
            <a:pPr lvl="0"/>
            <a:r>
              <a:rPr lang="en-US" dirty="0"/>
              <a:t>This is a Content Section Title.</a:t>
            </a:r>
          </a:p>
        </p:txBody>
      </p:sp>
      <p:sp>
        <p:nvSpPr>
          <p:cNvPr id="22" name="Text Placeholder 4">
            <a:extLst>
              <a:ext uri="{FF2B5EF4-FFF2-40B4-BE49-F238E27FC236}">
                <a16:creationId xmlns:a16="http://schemas.microsoft.com/office/drawing/2014/main" id="{7FC786E2-02DD-7747-9925-F9737AC8AB44}"/>
              </a:ext>
            </a:extLst>
          </p:cNvPr>
          <p:cNvSpPr>
            <a:spLocks noGrp="1"/>
          </p:cNvSpPr>
          <p:nvPr>
            <p:ph type="body" sz="quarter" idx="12" hasCustomPrompt="1"/>
          </p:nvPr>
        </p:nvSpPr>
        <p:spPr>
          <a:xfrm>
            <a:off x="260603" y="3399617"/>
            <a:ext cx="2689505" cy="1886549"/>
          </a:xfrm>
          <a:prstGeom prst="rect">
            <a:avLst/>
          </a:prstGeom>
        </p:spPr>
        <p:txBody>
          <a:bodyPr/>
          <a:lstStyle>
            <a:lvl1pPr marL="0" indent="0" algn="l">
              <a:buFontTx/>
              <a:buNone/>
              <a:defRPr sz="1600" b="0" i="0">
                <a:solidFill>
                  <a:schemeClr val="bg1"/>
                </a:solidFill>
                <a:latin typeface="Blender Medium" pitchFamily="2" charset="77"/>
                <a:cs typeface="Arial" panose="020B0604020202020204" pitchFamily="34" charset="0"/>
              </a:defRPr>
            </a:lvl1pPr>
            <a:lvl2pPr marL="342891" indent="0">
              <a:buFontTx/>
              <a:buNone/>
              <a:defRPr/>
            </a:lvl2pPr>
            <a:lvl3pPr marL="685782" indent="0">
              <a:buFontTx/>
              <a:buNone/>
              <a:defRPr/>
            </a:lvl3pPr>
            <a:lvl4pPr marL="1028674" indent="0">
              <a:buFontTx/>
              <a:buNone/>
              <a:defRPr/>
            </a:lvl4pPr>
            <a:lvl5pPr marL="1371566" indent="0">
              <a:buFontTx/>
              <a:buNone/>
              <a:defRPr/>
            </a:lvl5pPr>
          </a:lstStyle>
          <a:p>
            <a:pPr lvl="0"/>
            <a:r>
              <a:rPr lang="en-US" dirty="0"/>
              <a:t>This is the presentation subtitle.</a:t>
            </a:r>
          </a:p>
        </p:txBody>
      </p:sp>
      <p:sp>
        <p:nvSpPr>
          <p:cNvPr id="13" name="Rectangle 12">
            <a:extLst>
              <a:ext uri="{FF2B5EF4-FFF2-40B4-BE49-F238E27FC236}">
                <a16:creationId xmlns:a16="http://schemas.microsoft.com/office/drawing/2014/main" id="{4ADABD79-7779-624F-ACC1-42DFC7C1F1CD}"/>
              </a:ext>
            </a:extLst>
          </p:cNvPr>
          <p:cNvSpPr/>
          <p:nvPr userDrawn="1"/>
        </p:nvSpPr>
        <p:spPr>
          <a:xfrm>
            <a:off x="0" y="6373299"/>
            <a:ext cx="9144000" cy="484701"/>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B839BD90-060B-5D4C-B6DB-8FC4EF2927A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3934" y="116196"/>
            <a:ext cx="2004723" cy="546743"/>
          </a:xfrm>
          <a:prstGeom prst="rect">
            <a:avLst/>
          </a:prstGeom>
        </p:spPr>
      </p:pic>
      <p:sp>
        <p:nvSpPr>
          <p:cNvPr id="12" name="Date Placeholder">
            <a:extLst>
              <a:ext uri="{FF2B5EF4-FFF2-40B4-BE49-F238E27FC236}">
                <a16:creationId xmlns:a16="http://schemas.microsoft.com/office/drawing/2014/main" id="{244DDE93-6E3C-A247-98BF-0F5F00C12ED8}"/>
              </a:ext>
            </a:extLst>
          </p:cNvPr>
          <p:cNvSpPr txBox="1">
            <a:spLocks/>
          </p:cNvSpPr>
          <p:nvPr userDrawn="1"/>
        </p:nvSpPr>
        <p:spPr>
          <a:xfrm>
            <a:off x="173732" y="6484043"/>
            <a:ext cx="900751" cy="199822"/>
          </a:xfrm>
          <a:prstGeom prst="rect">
            <a:avLst/>
          </a:prstGeom>
        </p:spPr>
        <p:txBody>
          <a:bodyPr lIns="0" rIns="0"/>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DC9B2E7B-C0D3-CA4E-AFB5-174D614F3BA5}" type="datetime1">
              <a:rPr lang="en-US" sz="1000" smtClean="0">
                <a:solidFill>
                  <a:srgbClr val="9D7C2F"/>
                </a:solidFill>
                <a:latin typeface="Tungsten Semibold" pitchFamily="2" charset="0"/>
                <a:ea typeface="Tungsten Book" charset="0"/>
                <a:cs typeface="Arial" panose="020B0604020202020204" pitchFamily="34" charset="0"/>
              </a:rPr>
              <a:t>10/8/2022</a:t>
            </a:fld>
            <a:endParaRPr lang="en-US" sz="1000" dirty="0">
              <a:solidFill>
                <a:srgbClr val="9D7C2F"/>
              </a:solidFill>
              <a:latin typeface="Tungsten Semibold" pitchFamily="2" charset="0"/>
              <a:ea typeface="Tungsten Book" charset="0"/>
              <a:cs typeface="Arial" panose="020B0604020202020204" pitchFamily="34" charset="0"/>
            </a:endParaRPr>
          </a:p>
        </p:txBody>
      </p:sp>
      <p:sp>
        <p:nvSpPr>
          <p:cNvPr id="18" name="Legal">
            <a:extLst>
              <a:ext uri="{FF2B5EF4-FFF2-40B4-BE49-F238E27FC236}">
                <a16:creationId xmlns:a16="http://schemas.microsoft.com/office/drawing/2014/main" id="{6A62263B-F198-854C-93FD-E3DEB46AA4AA}"/>
              </a:ext>
            </a:extLst>
          </p:cNvPr>
          <p:cNvSpPr txBox="1"/>
          <p:nvPr userDrawn="1"/>
        </p:nvSpPr>
        <p:spPr>
          <a:xfrm>
            <a:off x="7081448" y="6529903"/>
            <a:ext cx="1888820" cy="153888"/>
          </a:xfrm>
          <a:prstGeom prst="rect">
            <a:avLst/>
          </a:prstGeom>
          <a:noFill/>
        </p:spPr>
        <p:txBody>
          <a:bodyPr wrap="square" lIns="0" tIns="0" rIns="0" bIns="0" rtlCol="0" anchor="ctr">
            <a:spAutoFit/>
          </a:bodyPr>
          <a:lstStyle/>
          <a:p>
            <a:pPr algn="r"/>
            <a:r>
              <a:rPr lang="en-US" sz="1000" dirty="0">
                <a:solidFill>
                  <a:srgbClr val="9D7C2F"/>
                </a:solidFill>
                <a:latin typeface="Tungsten Semibold" pitchFamily="2" charset="0"/>
                <a:ea typeface="Tungsten Medium" charset="0"/>
                <a:cs typeface="Arial" panose="020B0604020202020204" pitchFamily="34" charset="0"/>
              </a:rPr>
              <a:t>© Vista Outdoor | Proprietary</a:t>
            </a:r>
          </a:p>
        </p:txBody>
      </p:sp>
      <p:sp>
        <p:nvSpPr>
          <p:cNvPr id="11" name="Text Placeholder 2">
            <a:extLst>
              <a:ext uri="{FF2B5EF4-FFF2-40B4-BE49-F238E27FC236}">
                <a16:creationId xmlns:a16="http://schemas.microsoft.com/office/drawing/2014/main" id="{89AAB3D3-4341-4228-86CD-2C27A7814B06}"/>
              </a:ext>
            </a:extLst>
          </p:cNvPr>
          <p:cNvSpPr txBox="1">
            <a:spLocks/>
          </p:cNvSpPr>
          <p:nvPr userDrawn="1"/>
        </p:nvSpPr>
        <p:spPr>
          <a:xfrm>
            <a:off x="1515291" y="6477478"/>
            <a:ext cx="5637484" cy="206313"/>
          </a:xfrm>
          <a:prstGeom prst="rect">
            <a:avLst/>
          </a:prstGeom>
        </p:spPr>
        <p:txBody>
          <a:bodyPr/>
          <a:lstStyle>
            <a:lvl1pPr marL="171446"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2400" kern="1200" baseline="0">
                <a:solidFill>
                  <a:schemeClr val="tx1">
                    <a:lumMod val="75000"/>
                    <a:lumOff val="25000"/>
                  </a:schemeClr>
                </a:solidFill>
                <a:latin typeface="Franklin Gothic Book" panose="020B0503020102020204" pitchFamily="34" charset="0"/>
                <a:ea typeface="+mn-ea"/>
                <a:cs typeface="+mn-cs"/>
              </a:defRPr>
            </a:lvl1pPr>
            <a:lvl2pPr marL="514337"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2100" kern="1200">
                <a:solidFill>
                  <a:schemeClr val="tx1">
                    <a:lumMod val="75000"/>
                    <a:lumOff val="25000"/>
                  </a:schemeClr>
                </a:solidFill>
                <a:latin typeface="Franklin Gothic Book" panose="020B0503020102020204" pitchFamily="34" charset="0"/>
                <a:ea typeface="+mn-ea"/>
                <a:cs typeface="+mn-cs"/>
              </a:defRPr>
            </a:lvl2pPr>
            <a:lvl3pPr marL="857228"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800" kern="1200">
                <a:solidFill>
                  <a:schemeClr val="tx1">
                    <a:lumMod val="75000"/>
                    <a:lumOff val="25000"/>
                  </a:schemeClr>
                </a:solidFill>
                <a:latin typeface="Franklin Gothic Book" panose="020B0503020102020204" pitchFamily="34" charset="0"/>
                <a:ea typeface="+mn-ea"/>
                <a:cs typeface="+mn-cs"/>
              </a:defRPr>
            </a:lvl3pPr>
            <a:lvl4pPr marL="1200120"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500" kern="1200">
                <a:solidFill>
                  <a:schemeClr val="tx1">
                    <a:lumMod val="75000"/>
                    <a:lumOff val="25000"/>
                  </a:schemeClr>
                </a:solidFill>
                <a:latin typeface="Franklin Gothic Book" panose="020B0503020102020204" pitchFamily="34" charset="0"/>
                <a:ea typeface="+mn-ea"/>
                <a:cs typeface="+mn-cs"/>
              </a:defRPr>
            </a:lvl4pPr>
            <a:lvl5pPr marL="1543012"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500" kern="1200">
                <a:solidFill>
                  <a:schemeClr val="tx1">
                    <a:lumMod val="75000"/>
                    <a:lumOff val="25000"/>
                  </a:schemeClr>
                </a:solidFill>
                <a:latin typeface="Franklin Gothic Book" panose="020B0503020102020204" pitchFamily="34" charset="0"/>
                <a:ea typeface="+mn-ea"/>
                <a:cs typeface="+mn-cs"/>
              </a:defRPr>
            </a:lvl5pPr>
            <a:lvl6pPr marL="1885885"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74"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61"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50"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000" b="0" i="0" dirty="0">
                <a:solidFill>
                  <a:schemeClr val="bg1">
                    <a:lumMod val="50000"/>
                  </a:schemeClr>
                </a:solidFill>
                <a:latin typeface="Blender Medium" pitchFamily="2" charset="77"/>
              </a:rPr>
              <a:t>Build better ammunition in America to create community, power defense and conserve our heritage.</a:t>
            </a:r>
          </a:p>
        </p:txBody>
      </p:sp>
    </p:spTree>
  </p:cSld>
  <p:clrMapOvr>
    <a:masterClrMapping/>
  </p:clrMapOvr>
  <p:hf hdr="0" ftr="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 Light">
    <p:bg>
      <p:bgPr>
        <a:gradFill flip="none" rotWithShape="1">
          <a:gsLst>
            <a:gs pos="100000">
              <a:schemeClr val="bg1">
                <a:lumMod val="8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5210F398-2C8D-3440-8937-3636DFC17E37}"/>
              </a:ext>
            </a:extLst>
          </p:cNvPr>
          <p:cNvCxnSpPr/>
          <p:nvPr userDrawn="1"/>
        </p:nvCxnSpPr>
        <p:spPr>
          <a:xfrm>
            <a:off x="676063" y="2229763"/>
            <a:ext cx="7713961" cy="0"/>
          </a:xfrm>
          <a:prstGeom prst="line">
            <a:avLst/>
          </a:prstGeom>
          <a:ln>
            <a:solidFill>
              <a:srgbClr val="9D7C2F"/>
            </a:solidFill>
          </a:ln>
        </p:spPr>
        <p:style>
          <a:lnRef idx="1">
            <a:schemeClr val="accent1"/>
          </a:lnRef>
          <a:fillRef idx="0">
            <a:schemeClr val="accent1"/>
          </a:fillRef>
          <a:effectRef idx="0">
            <a:schemeClr val="accent1"/>
          </a:effectRef>
          <a:fontRef idx="minor">
            <a:schemeClr val="tx1"/>
          </a:fontRef>
        </p:style>
      </p:cxnSp>
      <p:sp>
        <p:nvSpPr>
          <p:cNvPr id="17" name="Text Placeholder 4">
            <a:extLst>
              <a:ext uri="{FF2B5EF4-FFF2-40B4-BE49-F238E27FC236}">
                <a16:creationId xmlns:a16="http://schemas.microsoft.com/office/drawing/2014/main" id="{B4F89675-F1A5-864C-9B32-0CA1AF03E72F}"/>
              </a:ext>
            </a:extLst>
          </p:cNvPr>
          <p:cNvSpPr>
            <a:spLocks noGrp="1"/>
          </p:cNvSpPr>
          <p:nvPr>
            <p:ph type="body" sz="quarter" idx="11" hasCustomPrompt="1"/>
          </p:nvPr>
        </p:nvSpPr>
        <p:spPr>
          <a:xfrm>
            <a:off x="600436" y="1553046"/>
            <a:ext cx="7124643" cy="683967"/>
          </a:xfrm>
          <a:prstGeom prst="rect">
            <a:avLst/>
          </a:prstGeom>
        </p:spPr>
        <p:txBody>
          <a:bodyPr/>
          <a:lstStyle>
            <a:lvl1pPr marL="0" indent="0" algn="l">
              <a:buFontTx/>
              <a:buNone/>
              <a:defRPr sz="4000">
                <a:solidFill>
                  <a:schemeClr val="tx1"/>
                </a:solidFill>
                <a:latin typeface="Tungsten Semibold" pitchFamily="2" charset="0"/>
                <a:cs typeface="Arial" panose="020B0604020202020204" pitchFamily="34" charset="0"/>
              </a:defRPr>
            </a:lvl1pPr>
            <a:lvl2pPr marL="342891" indent="0">
              <a:buFontTx/>
              <a:buNone/>
              <a:defRPr/>
            </a:lvl2pPr>
            <a:lvl3pPr marL="685782" indent="0">
              <a:buFontTx/>
              <a:buNone/>
              <a:defRPr/>
            </a:lvl3pPr>
            <a:lvl4pPr marL="1028674" indent="0">
              <a:buFontTx/>
              <a:buNone/>
              <a:defRPr/>
            </a:lvl4pPr>
            <a:lvl5pPr marL="1371566" indent="0">
              <a:buFontTx/>
              <a:buNone/>
              <a:defRPr/>
            </a:lvl5pPr>
          </a:lstStyle>
          <a:p>
            <a:pPr lvl="0"/>
            <a:r>
              <a:rPr lang="en-US" dirty="0"/>
              <a:t>This is a Content Section Title.</a:t>
            </a:r>
          </a:p>
        </p:txBody>
      </p:sp>
      <p:sp>
        <p:nvSpPr>
          <p:cNvPr id="18" name="Text Placeholder 2">
            <a:extLst>
              <a:ext uri="{FF2B5EF4-FFF2-40B4-BE49-F238E27FC236}">
                <a16:creationId xmlns:a16="http://schemas.microsoft.com/office/drawing/2014/main" id="{BC0C984E-4716-374C-8692-003067CDC056}"/>
              </a:ext>
            </a:extLst>
          </p:cNvPr>
          <p:cNvSpPr>
            <a:spLocks noGrp="1"/>
          </p:cNvSpPr>
          <p:nvPr>
            <p:ph type="body" sz="quarter" idx="14"/>
          </p:nvPr>
        </p:nvSpPr>
        <p:spPr>
          <a:xfrm>
            <a:off x="711200" y="2459514"/>
            <a:ext cx="5995988" cy="1925601"/>
          </a:xfrm>
          <a:prstGeom prst="rect">
            <a:avLst/>
          </a:prstGeom>
        </p:spPr>
        <p:txBody>
          <a:bodyPr/>
          <a:lstStyle>
            <a:lvl1pPr>
              <a:buClr>
                <a:srgbClr val="9D7C2F"/>
              </a:buClr>
              <a:defRPr sz="1600" b="0" i="0">
                <a:solidFill>
                  <a:schemeClr val="tx1"/>
                </a:solidFill>
                <a:latin typeface="Blender Medium" pitchFamily="2" charset="77"/>
                <a:cs typeface="Arial" panose="020B0604020202020204" pitchFamily="34" charset="0"/>
              </a:defRPr>
            </a:lvl1pPr>
            <a:lvl2pPr>
              <a:buClr>
                <a:srgbClr val="9D7C2F"/>
              </a:buClr>
              <a:defRPr sz="1600" b="0" i="0">
                <a:solidFill>
                  <a:schemeClr val="tx1"/>
                </a:solidFill>
                <a:latin typeface="Blender Medium" pitchFamily="2" charset="77"/>
                <a:cs typeface="Arial" panose="020B0604020202020204" pitchFamily="34" charset="0"/>
              </a:defRPr>
            </a:lvl2pPr>
            <a:lvl3pPr>
              <a:buClr>
                <a:srgbClr val="9D7C2F"/>
              </a:buClr>
              <a:defRPr sz="1200" b="0" i="0">
                <a:solidFill>
                  <a:schemeClr val="tx1"/>
                </a:solidFill>
                <a:latin typeface="Blender Medium" pitchFamily="2" charset="77"/>
                <a:cs typeface="Arial" panose="020B0604020202020204" pitchFamily="34" charset="0"/>
              </a:defRPr>
            </a:lvl3pPr>
            <a:lvl4pPr>
              <a:buClr>
                <a:srgbClr val="9D7C2F"/>
              </a:buClr>
              <a:defRPr sz="1100" b="0" i="0">
                <a:solidFill>
                  <a:schemeClr val="tx1"/>
                </a:solidFill>
                <a:latin typeface="Blender Medium" pitchFamily="2" charset="77"/>
                <a:cs typeface="Arial" panose="020B0604020202020204" pitchFamily="34" charset="0"/>
              </a:defRPr>
            </a:lvl4pPr>
            <a:lvl5pPr>
              <a:buClr>
                <a:srgbClr val="9D7C2F"/>
              </a:buClr>
              <a:defRPr sz="1100" b="0" i="0">
                <a:solidFill>
                  <a:schemeClr val="tx1"/>
                </a:solidFill>
                <a:latin typeface="Blender Medium" pitchFamily="2" charset="77"/>
                <a:cs typeface="Arial" panose="020B0604020202020204" pitchFamily="34" charset="0"/>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5" name="Picture 14">
            <a:extLst>
              <a:ext uri="{FF2B5EF4-FFF2-40B4-BE49-F238E27FC236}">
                <a16:creationId xmlns:a16="http://schemas.microsoft.com/office/drawing/2014/main" id="{166CE8D6-C144-044A-A266-C2096E67FE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8052" y="274104"/>
            <a:ext cx="1687888" cy="274536"/>
          </a:xfrm>
          <a:prstGeom prst="rect">
            <a:avLst/>
          </a:prstGeom>
        </p:spPr>
      </p:pic>
      <p:sp>
        <p:nvSpPr>
          <p:cNvPr id="11" name="Rectangle 10">
            <a:extLst>
              <a:ext uri="{FF2B5EF4-FFF2-40B4-BE49-F238E27FC236}">
                <a16:creationId xmlns:a16="http://schemas.microsoft.com/office/drawing/2014/main" id="{E8E6C680-F77F-704F-84D4-EE0E277310FF}"/>
              </a:ext>
            </a:extLst>
          </p:cNvPr>
          <p:cNvSpPr/>
          <p:nvPr userDrawn="1"/>
        </p:nvSpPr>
        <p:spPr>
          <a:xfrm>
            <a:off x="0" y="6373299"/>
            <a:ext cx="9144000" cy="48470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Date Placeholder">
            <a:extLst>
              <a:ext uri="{FF2B5EF4-FFF2-40B4-BE49-F238E27FC236}">
                <a16:creationId xmlns:a16="http://schemas.microsoft.com/office/drawing/2014/main" id="{48D24A3E-3644-994C-B386-D4BF489D13C4}"/>
              </a:ext>
            </a:extLst>
          </p:cNvPr>
          <p:cNvSpPr txBox="1">
            <a:spLocks/>
          </p:cNvSpPr>
          <p:nvPr userDrawn="1"/>
        </p:nvSpPr>
        <p:spPr>
          <a:xfrm>
            <a:off x="173732" y="6484043"/>
            <a:ext cx="900751" cy="199822"/>
          </a:xfrm>
          <a:prstGeom prst="rect">
            <a:avLst/>
          </a:prstGeom>
        </p:spPr>
        <p:txBody>
          <a:bodyPr lIns="0" rIns="0"/>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CD41D3A-18A1-7E49-9D35-6B86ED305BC8}" type="datetime1">
              <a:rPr lang="en-US" sz="1000" smtClean="0">
                <a:solidFill>
                  <a:srgbClr val="9D7C2F"/>
                </a:solidFill>
                <a:latin typeface="Tungsten Semibold" pitchFamily="2" charset="0"/>
                <a:ea typeface="Tungsten Book" charset="0"/>
                <a:cs typeface="Arial" panose="020B0604020202020204" pitchFamily="34" charset="0"/>
              </a:rPr>
              <a:t>10/8/2022</a:t>
            </a:fld>
            <a:endParaRPr lang="en-US" sz="1000" dirty="0">
              <a:solidFill>
                <a:srgbClr val="9D7C2F"/>
              </a:solidFill>
              <a:latin typeface="Tungsten Semibold" pitchFamily="2" charset="0"/>
              <a:ea typeface="Tungsten Book" charset="0"/>
              <a:cs typeface="Arial" panose="020B0604020202020204" pitchFamily="34" charset="0"/>
            </a:endParaRPr>
          </a:p>
        </p:txBody>
      </p:sp>
      <p:sp>
        <p:nvSpPr>
          <p:cNvPr id="20" name="Legal">
            <a:extLst>
              <a:ext uri="{FF2B5EF4-FFF2-40B4-BE49-F238E27FC236}">
                <a16:creationId xmlns:a16="http://schemas.microsoft.com/office/drawing/2014/main" id="{1445A70D-4B62-124C-9E1F-CBAE0614E247}"/>
              </a:ext>
            </a:extLst>
          </p:cNvPr>
          <p:cNvSpPr txBox="1"/>
          <p:nvPr userDrawn="1"/>
        </p:nvSpPr>
        <p:spPr>
          <a:xfrm>
            <a:off x="7081448" y="6529903"/>
            <a:ext cx="1888820" cy="153888"/>
          </a:xfrm>
          <a:prstGeom prst="rect">
            <a:avLst/>
          </a:prstGeom>
          <a:noFill/>
        </p:spPr>
        <p:txBody>
          <a:bodyPr wrap="square" lIns="0" tIns="0" rIns="0" bIns="0" rtlCol="0" anchor="ctr">
            <a:spAutoFit/>
          </a:bodyPr>
          <a:lstStyle/>
          <a:p>
            <a:pPr algn="r"/>
            <a:r>
              <a:rPr lang="en-US" sz="1000" dirty="0">
                <a:solidFill>
                  <a:srgbClr val="9D7C2F"/>
                </a:solidFill>
                <a:latin typeface="Tungsten Semibold" pitchFamily="2" charset="0"/>
                <a:ea typeface="Tungsten Medium" charset="0"/>
                <a:cs typeface="Arial" panose="020B0604020202020204" pitchFamily="34" charset="0"/>
              </a:rPr>
              <a:t>© Vista Outdoor | Proprietary</a:t>
            </a:r>
          </a:p>
        </p:txBody>
      </p:sp>
      <p:sp>
        <p:nvSpPr>
          <p:cNvPr id="10" name="Text Placeholder 2">
            <a:extLst>
              <a:ext uri="{FF2B5EF4-FFF2-40B4-BE49-F238E27FC236}">
                <a16:creationId xmlns:a16="http://schemas.microsoft.com/office/drawing/2014/main" id="{BD0DAA8F-1801-41D3-95B9-E6C647BC7DB7}"/>
              </a:ext>
            </a:extLst>
          </p:cNvPr>
          <p:cNvSpPr txBox="1">
            <a:spLocks/>
          </p:cNvSpPr>
          <p:nvPr userDrawn="1"/>
        </p:nvSpPr>
        <p:spPr>
          <a:xfrm>
            <a:off x="1515291" y="6477478"/>
            <a:ext cx="5637484" cy="206313"/>
          </a:xfrm>
          <a:prstGeom prst="rect">
            <a:avLst/>
          </a:prstGeom>
        </p:spPr>
        <p:txBody>
          <a:bodyPr/>
          <a:lstStyle>
            <a:lvl1pPr marL="171446"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2400" kern="1200" baseline="0">
                <a:solidFill>
                  <a:schemeClr val="tx1">
                    <a:lumMod val="75000"/>
                    <a:lumOff val="25000"/>
                  </a:schemeClr>
                </a:solidFill>
                <a:latin typeface="Franklin Gothic Book" panose="020B0503020102020204" pitchFamily="34" charset="0"/>
                <a:ea typeface="+mn-ea"/>
                <a:cs typeface="+mn-cs"/>
              </a:defRPr>
            </a:lvl1pPr>
            <a:lvl2pPr marL="514337"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2100" kern="1200">
                <a:solidFill>
                  <a:schemeClr val="tx1">
                    <a:lumMod val="75000"/>
                    <a:lumOff val="25000"/>
                  </a:schemeClr>
                </a:solidFill>
                <a:latin typeface="Franklin Gothic Book" panose="020B0503020102020204" pitchFamily="34" charset="0"/>
                <a:ea typeface="+mn-ea"/>
                <a:cs typeface="+mn-cs"/>
              </a:defRPr>
            </a:lvl2pPr>
            <a:lvl3pPr marL="857228"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800" kern="1200">
                <a:solidFill>
                  <a:schemeClr val="tx1">
                    <a:lumMod val="75000"/>
                    <a:lumOff val="25000"/>
                  </a:schemeClr>
                </a:solidFill>
                <a:latin typeface="Franklin Gothic Book" panose="020B0503020102020204" pitchFamily="34" charset="0"/>
                <a:ea typeface="+mn-ea"/>
                <a:cs typeface="+mn-cs"/>
              </a:defRPr>
            </a:lvl3pPr>
            <a:lvl4pPr marL="1200120"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500" kern="1200">
                <a:solidFill>
                  <a:schemeClr val="tx1">
                    <a:lumMod val="75000"/>
                    <a:lumOff val="25000"/>
                  </a:schemeClr>
                </a:solidFill>
                <a:latin typeface="Franklin Gothic Book" panose="020B0503020102020204" pitchFamily="34" charset="0"/>
                <a:ea typeface="+mn-ea"/>
                <a:cs typeface="+mn-cs"/>
              </a:defRPr>
            </a:lvl4pPr>
            <a:lvl5pPr marL="1543012"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500" kern="1200">
                <a:solidFill>
                  <a:schemeClr val="tx1">
                    <a:lumMod val="75000"/>
                    <a:lumOff val="25000"/>
                  </a:schemeClr>
                </a:solidFill>
                <a:latin typeface="Franklin Gothic Book" panose="020B0503020102020204" pitchFamily="34" charset="0"/>
                <a:ea typeface="+mn-ea"/>
                <a:cs typeface="+mn-cs"/>
              </a:defRPr>
            </a:lvl5pPr>
            <a:lvl6pPr marL="1885885"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74"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61"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50"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000" b="0" i="0" dirty="0">
                <a:solidFill>
                  <a:schemeClr val="bg1">
                    <a:lumMod val="50000"/>
                  </a:schemeClr>
                </a:solidFill>
                <a:latin typeface="Blender Medium" pitchFamily="2" charset="77"/>
              </a:rPr>
              <a:t>Build better ammunition in America to create community, power defense and conserve our heritage.</a:t>
            </a:r>
          </a:p>
        </p:txBody>
      </p:sp>
    </p:spTree>
  </p:cSld>
  <p:clrMapOvr>
    <a:masterClrMapping/>
  </p:clrMapOvr>
  <p:hf hdr="0" ftr="0"/>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 Light">
    <p:bg>
      <p:bgPr>
        <a:gradFill flip="none" rotWithShape="1">
          <a:gsLst>
            <a:gs pos="100000">
              <a:schemeClr val="bg1">
                <a:lumMod val="8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A9985084-0BE4-3C40-95FD-D3701236ABA6}"/>
              </a:ext>
            </a:extLst>
          </p:cNvPr>
          <p:cNvCxnSpPr/>
          <p:nvPr userDrawn="1"/>
        </p:nvCxnSpPr>
        <p:spPr>
          <a:xfrm>
            <a:off x="676063" y="1697511"/>
            <a:ext cx="7713961" cy="0"/>
          </a:xfrm>
          <a:prstGeom prst="line">
            <a:avLst/>
          </a:prstGeom>
          <a:ln>
            <a:solidFill>
              <a:srgbClr val="9D7C2F"/>
            </a:solidFill>
          </a:ln>
        </p:spPr>
        <p:style>
          <a:lnRef idx="1">
            <a:schemeClr val="accent1"/>
          </a:lnRef>
          <a:fillRef idx="0">
            <a:schemeClr val="accent1"/>
          </a:fillRef>
          <a:effectRef idx="0">
            <a:schemeClr val="accent1"/>
          </a:effectRef>
          <a:fontRef idx="minor">
            <a:schemeClr val="tx1"/>
          </a:fontRef>
        </p:style>
      </p:cxnSp>
      <p:sp>
        <p:nvSpPr>
          <p:cNvPr id="24" name="Text Placeholder 4">
            <a:extLst>
              <a:ext uri="{FF2B5EF4-FFF2-40B4-BE49-F238E27FC236}">
                <a16:creationId xmlns:a16="http://schemas.microsoft.com/office/drawing/2014/main" id="{1F138CFE-BB4C-7E4D-A76A-1077C05BEE66}"/>
              </a:ext>
            </a:extLst>
          </p:cNvPr>
          <p:cNvSpPr>
            <a:spLocks noGrp="1"/>
          </p:cNvSpPr>
          <p:nvPr>
            <p:ph type="body" sz="quarter" idx="11" hasCustomPrompt="1"/>
          </p:nvPr>
        </p:nvSpPr>
        <p:spPr>
          <a:xfrm>
            <a:off x="600436" y="1013544"/>
            <a:ext cx="7124643" cy="683967"/>
          </a:xfrm>
          <a:prstGeom prst="rect">
            <a:avLst/>
          </a:prstGeom>
        </p:spPr>
        <p:txBody>
          <a:bodyPr/>
          <a:lstStyle>
            <a:lvl1pPr marL="0" indent="0" algn="l">
              <a:buFontTx/>
              <a:buNone/>
              <a:defRPr sz="4000">
                <a:solidFill>
                  <a:schemeClr val="tx1"/>
                </a:solidFill>
                <a:latin typeface="Tungsten Semibold" pitchFamily="2" charset="0"/>
                <a:cs typeface="Arial" panose="020B0604020202020204" pitchFamily="34" charset="0"/>
              </a:defRPr>
            </a:lvl1pPr>
            <a:lvl2pPr marL="342891" indent="0">
              <a:buFontTx/>
              <a:buNone/>
              <a:defRPr/>
            </a:lvl2pPr>
            <a:lvl3pPr marL="685782" indent="0">
              <a:buFontTx/>
              <a:buNone/>
              <a:defRPr/>
            </a:lvl3pPr>
            <a:lvl4pPr marL="1028674" indent="0">
              <a:buFontTx/>
              <a:buNone/>
              <a:defRPr/>
            </a:lvl4pPr>
            <a:lvl5pPr marL="1371566" indent="0">
              <a:buFontTx/>
              <a:buNone/>
              <a:defRPr/>
            </a:lvl5pPr>
          </a:lstStyle>
          <a:p>
            <a:pPr lvl="0"/>
            <a:r>
              <a:rPr lang="en-US" dirty="0"/>
              <a:t>Table Title</a:t>
            </a:r>
          </a:p>
        </p:txBody>
      </p:sp>
      <p:pic>
        <p:nvPicPr>
          <p:cNvPr id="17" name="Picture 16">
            <a:extLst>
              <a:ext uri="{FF2B5EF4-FFF2-40B4-BE49-F238E27FC236}">
                <a16:creationId xmlns:a16="http://schemas.microsoft.com/office/drawing/2014/main" id="{F9E5C1E2-587F-0249-A1A0-2D2D017BA7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8052" y="274104"/>
            <a:ext cx="1687888" cy="274536"/>
          </a:xfrm>
          <a:prstGeom prst="rect">
            <a:avLst/>
          </a:prstGeom>
        </p:spPr>
      </p:pic>
      <p:sp>
        <p:nvSpPr>
          <p:cNvPr id="10" name="Rectangle 9">
            <a:extLst>
              <a:ext uri="{FF2B5EF4-FFF2-40B4-BE49-F238E27FC236}">
                <a16:creationId xmlns:a16="http://schemas.microsoft.com/office/drawing/2014/main" id="{612101D6-1165-1047-A47A-8AF29008AF88}"/>
              </a:ext>
            </a:extLst>
          </p:cNvPr>
          <p:cNvSpPr/>
          <p:nvPr userDrawn="1"/>
        </p:nvSpPr>
        <p:spPr>
          <a:xfrm>
            <a:off x="0" y="6373299"/>
            <a:ext cx="9144000" cy="48470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Date Placeholder">
            <a:extLst>
              <a:ext uri="{FF2B5EF4-FFF2-40B4-BE49-F238E27FC236}">
                <a16:creationId xmlns:a16="http://schemas.microsoft.com/office/drawing/2014/main" id="{04966B70-CD70-1F48-AA54-78FD7EF04DAE}"/>
              </a:ext>
            </a:extLst>
          </p:cNvPr>
          <p:cNvSpPr txBox="1">
            <a:spLocks/>
          </p:cNvSpPr>
          <p:nvPr userDrawn="1"/>
        </p:nvSpPr>
        <p:spPr>
          <a:xfrm>
            <a:off x="173732" y="6484043"/>
            <a:ext cx="900751" cy="199822"/>
          </a:xfrm>
          <a:prstGeom prst="rect">
            <a:avLst/>
          </a:prstGeom>
        </p:spPr>
        <p:txBody>
          <a:bodyPr lIns="0" rIns="0"/>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2C4883F-E8DF-CE44-B7A3-6D6921046335}" type="datetime1">
              <a:rPr lang="en-US" sz="1000" smtClean="0">
                <a:solidFill>
                  <a:srgbClr val="9D7C2F"/>
                </a:solidFill>
                <a:latin typeface="Tungsten Semibold" pitchFamily="2" charset="0"/>
                <a:ea typeface="Tungsten Book" charset="0"/>
                <a:cs typeface="Arial" panose="020B0604020202020204" pitchFamily="34" charset="0"/>
              </a:rPr>
              <a:t>10/8/2022</a:t>
            </a:fld>
            <a:endParaRPr lang="en-US" sz="1000" dirty="0">
              <a:solidFill>
                <a:srgbClr val="9D7C2F"/>
              </a:solidFill>
              <a:latin typeface="Tungsten Semibold" pitchFamily="2" charset="0"/>
              <a:ea typeface="Tungsten Book" charset="0"/>
              <a:cs typeface="Arial" panose="020B0604020202020204" pitchFamily="34" charset="0"/>
            </a:endParaRPr>
          </a:p>
        </p:txBody>
      </p:sp>
      <p:sp>
        <p:nvSpPr>
          <p:cNvPr id="18" name="Legal">
            <a:extLst>
              <a:ext uri="{FF2B5EF4-FFF2-40B4-BE49-F238E27FC236}">
                <a16:creationId xmlns:a16="http://schemas.microsoft.com/office/drawing/2014/main" id="{A90339CB-6AC9-4E48-9CC1-EF2E12AC8D8B}"/>
              </a:ext>
            </a:extLst>
          </p:cNvPr>
          <p:cNvSpPr txBox="1"/>
          <p:nvPr userDrawn="1"/>
        </p:nvSpPr>
        <p:spPr>
          <a:xfrm>
            <a:off x="7081448" y="6529903"/>
            <a:ext cx="1888820" cy="153888"/>
          </a:xfrm>
          <a:prstGeom prst="rect">
            <a:avLst/>
          </a:prstGeom>
          <a:noFill/>
        </p:spPr>
        <p:txBody>
          <a:bodyPr wrap="square" lIns="0" tIns="0" rIns="0" bIns="0" rtlCol="0" anchor="ctr">
            <a:spAutoFit/>
          </a:bodyPr>
          <a:lstStyle/>
          <a:p>
            <a:pPr algn="r"/>
            <a:r>
              <a:rPr lang="en-US" sz="1000" dirty="0">
                <a:solidFill>
                  <a:srgbClr val="9D7C2F"/>
                </a:solidFill>
                <a:latin typeface="Tungsten Semibold" pitchFamily="2" charset="0"/>
                <a:ea typeface="Tungsten Medium" charset="0"/>
                <a:cs typeface="Arial" panose="020B0604020202020204" pitchFamily="34" charset="0"/>
              </a:rPr>
              <a:t>© Vista Outdoor | Proprietary</a:t>
            </a:r>
          </a:p>
        </p:txBody>
      </p:sp>
      <p:sp>
        <p:nvSpPr>
          <p:cNvPr id="11" name="Text Placeholder 2">
            <a:extLst>
              <a:ext uri="{FF2B5EF4-FFF2-40B4-BE49-F238E27FC236}">
                <a16:creationId xmlns:a16="http://schemas.microsoft.com/office/drawing/2014/main" id="{FA791720-6242-4F40-A49E-67193F4D99A9}"/>
              </a:ext>
            </a:extLst>
          </p:cNvPr>
          <p:cNvSpPr txBox="1">
            <a:spLocks/>
          </p:cNvSpPr>
          <p:nvPr userDrawn="1"/>
        </p:nvSpPr>
        <p:spPr>
          <a:xfrm>
            <a:off x="1515291" y="6477478"/>
            <a:ext cx="5637484" cy="206313"/>
          </a:xfrm>
          <a:prstGeom prst="rect">
            <a:avLst/>
          </a:prstGeom>
        </p:spPr>
        <p:txBody>
          <a:bodyPr/>
          <a:lstStyle>
            <a:lvl1pPr marL="171446"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2400" kern="1200" baseline="0">
                <a:solidFill>
                  <a:schemeClr val="tx1">
                    <a:lumMod val="75000"/>
                    <a:lumOff val="25000"/>
                  </a:schemeClr>
                </a:solidFill>
                <a:latin typeface="Franklin Gothic Book" panose="020B0503020102020204" pitchFamily="34" charset="0"/>
                <a:ea typeface="+mn-ea"/>
                <a:cs typeface="+mn-cs"/>
              </a:defRPr>
            </a:lvl1pPr>
            <a:lvl2pPr marL="514337"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2100" kern="1200">
                <a:solidFill>
                  <a:schemeClr val="tx1">
                    <a:lumMod val="75000"/>
                    <a:lumOff val="25000"/>
                  </a:schemeClr>
                </a:solidFill>
                <a:latin typeface="Franklin Gothic Book" panose="020B0503020102020204" pitchFamily="34" charset="0"/>
                <a:ea typeface="+mn-ea"/>
                <a:cs typeface="+mn-cs"/>
              </a:defRPr>
            </a:lvl2pPr>
            <a:lvl3pPr marL="857228"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800" kern="1200">
                <a:solidFill>
                  <a:schemeClr val="tx1">
                    <a:lumMod val="75000"/>
                    <a:lumOff val="25000"/>
                  </a:schemeClr>
                </a:solidFill>
                <a:latin typeface="Franklin Gothic Book" panose="020B0503020102020204" pitchFamily="34" charset="0"/>
                <a:ea typeface="+mn-ea"/>
                <a:cs typeface="+mn-cs"/>
              </a:defRPr>
            </a:lvl3pPr>
            <a:lvl4pPr marL="1200120"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500" kern="1200">
                <a:solidFill>
                  <a:schemeClr val="tx1">
                    <a:lumMod val="75000"/>
                    <a:lumOff val="25000"/>
                  </a:schemeClr>
                </a:solidFill>
                <a:latin typeface="Franklin Gothic Book" panose="020B0503020102020204" pitchFamily="34" charset="0"/>
                <a:ea typeface="+mn-ea"/>
                <a:cs typeface="+mn-cs"/>
              </a:defRPr>
            </a:lvl4pPr>
            <a:lvl5pPr marL="1543012"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500" kern="1200">
                <a:solidFill>
                  <a:schemeClr val="tx1">
                    <a:lumMod val="75000"/>
                    <a:lumOff val="25000"/>
                  </a:schemeClr>
                </a:solidFill>
                <a:latin typeface="Franklin Gothic Book" panose="020B0503020102020204" pitchFamily="34" charset="0"/>
                <a:ea typeface="+mn-ea"/>
                <a:cs typeface="+mn-cs"/>
              </a:defRPr>
            </a:lvl5pPr>
            <a:lvl6pPr marL="1885885"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74"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61"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50"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000" b="0" i="0" dirty="0">
                <a:solidFill>
                  <a:schemeClr val="bg1">
                    <a:lumMod val="50000"/>
                  </a:schemeClr>
                </a:solidFill>
                <a:latin typeface="Blender Medium" pitchFamily="2" charset="77"/>
              </a:rPr>
              <a:t>Build better ammunition in America to create community, power defense and conserve our heritage.</a:t>
            </a:r>
          </a:p>
        </p:txBody>
      </p:sp>
    </p:spTree>
  </p:cSld>
  <p:clrMapOvr>
    <a:masterClrMapping/>
  </p:clrMapOvr>
  <p:hf hdr="0" ftr="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Slide - Light">
    <p:bg>
      <p:bgPr>
        <a:gradFill flip="none" rotWithShape="1">
          <a:gsLst>
            <a:gs pos="100000">
              <a:schemeClr val="bg1">
                <a:lumMod val="85000"/>
              </a:schemeClr>
            </a:gs>
            <a:gs pos="0">
              <a:schemeClr val="bg1"/>
            </a:gs>
          </a:gsLst>
          <a:path path="circle">
            <a:fillToRect l="50000" t="50000" r="50000" b="50000"/>
          </a:path>
          <a:tileRect/>
        </a:gradFill>
        <a:effectLst/>
      </p:bgPr>
    </p:bg>
    <p:spTree>
      <p:nvGrpSpPr>
        <p:cNvPr id="1" name=""/>
        <p:cNvGrpSpPr/>
        <p:nvPr/>
      </p:nvGrpSpPr>
      <p:grpSpPr>
        <a:xfrm>
          <a:off x="0" y="0"/>
          <a:ext cx="0" cy="0"/>
          <a:chOff x="0" y="0"/>
          <a:chExt cx="0" cy="0"/>
        </a:xfrm>
      </p:grpSpPr>
      <p:cxnSp>
        <p:nvCxnSpPr>
          <p:cNvPr id="7" name="Straight Connector 6">
            <a:extLst>
              <a:ext uri="{FF2B5EF4-FFF2-40B4-BE49-F238E27FC236}">
                <a16:creationId xmlns:a16="http://schemas.microsoft.com/office/drawing/2014/main" id="{8BEB38E9-7092-9F44-AF34-59AEF5C55100}"/>
              </a:ext>
            </a:extLst>
          </p:cNvPr>
          <p:cNvCxnSpPr/>
          <p:nvPr userDrawn="1"/>
        </p:nvCxnSpPr>
        <p:spPr>
          <a:xfrm>
            <a:off x="676063" y="1697511"/>
            <a:ext cx="7713961" cy="0"/>
          </a:xfrm>
          <a:prstGeom prst="line">
            <a:avLst/>
          </a:prstGeom>
          <a:ln>
            <a:solidFill>
              <a:srgbClr val="9D7C2F"/>
            </a:solidFill>
          </a:ln>
        </p:spPr>
        <p:style>
          <a:lnRef idx="1">
            <a:schemeClr val="accent1"/>
          </a:lnRef>
          <a:fillRef idx="0">
            <a:schemeClr val="accent1"/>
          </a:fillRef>
          <a:effectRef idx="0">
            <a:schemeClr val="accent1"/>
          </a:effectRef>
          <a:fontRef idx="minor">
            <a:schemeClr val="tx1"/>
          </a:fontRef>
        </p:style>
      </p:cxnSp>
      <p:sp>
        <p:nvSpPr>
          <p:cNvPr id="9" name="Text Placeholder 4">
            <a:extLst>
              <a:ext uri="{FF2B5EF4-FFF2-40B4-BE49-F238E27FC236}">
                <a16:creationId xmlns:a16="http://schemas.microsoft.com/office/drawing/2014/main" id="{CFA8AB2E-056A-1343-8DD8-2378DC81AABF}"/>
              </a:ext>
            </a:extLst>
          </p:cNvPr>
          <p:cNvSpPr>
            <a:spLocks noGrp="1"/>
          </p:cNvSpPr>
          <p:nvPr>
            <p:ph type="body" sz="quarter" idx="11" hasCustomPrompt="1"/>
          </p:nvPr>
        </p:nvSpPr>
        <p:spPr>
          <a:xfrm>
            <a:off x="600436" y="1013544"/>
            <a:ext cx="7124643" cy="683967"/>
          </a:xfrm>
          <a:prstGeom prst="rect">
            <a:avLst/>
          </a:prstGeom>
        </p:spPr>
        <p:txBody>
          <a:bodyPr/>
          <a:lstStyle>
            <a:lvl1pPr marL="0" indent="0" algn="l">
              <a:buFontTx/>
              <a:buNone/>
              <a:defRPr sz="4000">
                <a:solidFill>
                  <a:schemeClr val="tx1"/>
                </a:solidFill>
                <a:latin typeface="Tungsten Semibold" pitchFamily="2" charset="0"/>
                <a:cs typeface="Arial" panose="020B0604020202020204" pitchFamily="34" charset="0"/>
              </a:defRPr>
            </a:lvl1pPr>
            <a:lvl2pPr marL="342891" indent="0">
              <a:buFontTx/>
              <a:buNone/>
              <a:defRPr/>
            </a:lvl2pPr>
            <a:lvl3pPr marL="685782" indent="0">
              <a:buFontTx/>
              <a:buNone/>
              <a:defRPr/>
            </a:lvl3pPr>
            <a:lvl4pPr marL="1028674" indent="0">
              <a:buFontTx/>
              <a:buNone/>
              <a:defRPr/>
            </a:lvl4pPr>
            <a:lvl5pPr marL="1371566" indent="0">
              <a:buFontTx/>
              <a:buNone/>
              <a:defRPr/>
            </a:lvl5pPr>
          </a:lstStyle>
          <a:p>
            <a:pPr lvl="0"/>
            <a:r>
              <a:rPr lang="en-US" dirty="0"/>
              <a:t>Chart Title</a:t>
            </a:r>
          </a:p>
        </p:txBody>
      </p:sp>
      <p:pic>
        <p:nvPicPr>
          <p:cNvPr id="18" name="Picture 17">
            <a:extLst>
              <a:ext uri="{FF2B5EF4-FFF2-40B4-BE49-F238E27FC236}">
                <a16:creationId xmlns:a16="http://schemas.microsoft.com/office/drawing/2014/main" id="{87C888BB-25B7-2048-9D90-D2070154156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8052" y="274104"/>
            <a:ext cx="1687888" cy="274536"/>
          </a:xfrm>
          <a:prstGeom prst="rect">
            <a:avLst/>
          </a:prstGeom>
        </p:spPr>
      </p:pic>
      <p:sp>
        <p:nvSpPr>
          <p:cNvPr id="10" name="Rectangle 9">
            <a:extLst>
              <a:ext uri="{FF2B5EF4-FFF2-40B4-BE49-F238E27FC236}">
                <a16:creationId xmlns:a16="http://schemas.microsoft.com/office/drawing/2014/main" id="{146DD5D2-0469-BD4A-9ABF-A0AA3BC55F3D}"/>
              </a:ext>
            </a:extLst>
          </p:cNvPr>
          <p:cNvSpPr/>
          <p:nvPr userDrawn="1"/>
        </p:nvSpPr>
        <p:spPr>
          <a:xfrm>
            <a:off x="0" y="6373299"/>
            <a:ext cx="9144000" cy="484701"/>
          </a:xfrm>
          <a:prstGeom prst="rect">
            <a:avLst/>
          </a:prstGeom>
          <a:solidFill>
            <a:srgbClr val="231F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Date Placeholder">
            <a:extLst>
              <a:ext uri="{FF2B5EF4-FFF2-40B4-BE49-F238E27FC236}">
                <a16:creationId xmlns:a16="http://schemas.microsoft.com/office/drawing/2014/main" id="{86B60B4A-2770-4546-BB73-E936B1DBB2CA}"/>
              </a:ext>
            </a:extLst>
          </p:cNvPr>
          <p:cNvSpPr txBox="1">
            <a:spLocks/>
          </p:cNvSpPr>
          <p:nvPr userDrawn="1"/>
        </p:nvSpPr>
        <p:spPr>
          <a:xfrm>
            <a:off x="173732" y="6484043"/>
            <a:ext cx="900751" cy="199822"/>
          </a:xfrm>
          <a:prstGeom prst="rect">
            <a:avLst/>
          </a:prstGeom>
        </p:spPr>
        <p:txBody>
          <a:bodyPr lIns="0" rIns="0"/>
          <a:lstStyle>
            <a:defPPr>
              <a:defRPr lang="en-US"/>
            </a:defPPr>
            <a:lvl1pPr marL="0" algn="l" defTabSz="914400" rtl="0" eaLnBrk="1" latinLnBrk="0" hangingPunct="1">
              <a:defRPr sz="180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6DCBA11-5C8A-3547-9DB9-827314529530}" type="datetime1">
              <a:rPr lang="en-US" sz="1000" smtClean="0">
                <a:solidFill>
                  <a:srgbClr val="9D7C2F"/>
                </a:solidFill>
                <a:latin typeface="Tungsten Semibold" pitchFamily="2" charset="0"/>
                <a:ea typeface="Tungsten Book" charset="0"/>
                <a:cs typeface="Arial" panose="020B0604020202020204" pitchFamily="34" charset="0"/>
              </a:rPr>
              <a:t>10/8/2022</a:t>
            </a:fld>
            <a:endParaRPr lang="en-US" sz="1000" dirty="0">
              <a:solidFill>
                <a:srgbClr val="9D7C2F"/>
              </a:solidFill>
              <a:latin typeface="Tungsten Semibold" pitchFamily="2" charset="0"/>
              <a:ea typeface="Tungsten Book" charset="0"/>
              <a:cs typeface="Arial" panose="020B0604020202020204" pitchFamily="34" charset="0"/>
            </a:endParaRPr>
          </a:p>
        </p:txBody>
      </p:sp>
      <p:sp>
        <p:nvSpPr>
          <p:cNvPr id="16" name="Legal">
            <a:extLst>
              <a:ext uri="{FF2B5EF4-FFF2-40B4-BE49-F238E27FC236}">
                <a16:creationId xmlns:a16="http://schemas.microsoft.com/office/drawing/2014/main" id="{C78B2266-1785-8C4F-BFA1-5141FDFAD894}"/>
              </a:ext>
            </a:extLst>
          </p:cNvPr>
          <p:cNvSpPr txBox="1"/>
          <p:nvPr userDrawn="1"/>
        </p:nvSpPr>
        <p:spPr>
          <a:xfrm>
            <a:off x="7081448" y="6529903"/>
            <a:ext cx="1888820" cy="153888"/>
          </a:xfrm>
          <a:prstGeom prst="rect">
            <a:avLst/>
          </a:prstGeom>
          <a:noFill/>
        </p:spPr>
        <p:txBody>
          <a:bodyPr wrap="square" lIns="0" tIns="0" rIns="0" bIns="0" rtlCol="0" anchor="ctr">
            <a:spAutoFit/>
          </a:bodyPr>
          <a:lstStyle/>
          <a:p>
            <a:pPr algn="r"/>
            <a:r>
              <a:rPr lang="en-US" sz="1000" dirty="0">
                <a:solidFill>
                  <a:srgbClr val="9D7C2F"/>
                </a:solidFill>
                <a:latin typeface="Tungsten Semibold" pitchFamily="2" charset="0"/>
                <a:ea typeface="Tungsten Medium" charset="0"/>
                <a:cs typeface="Arial" panose="020B0604020202020204" pitchFamily="34" charset="0"/>
              </a:rPr>
              <a:t>© Vista Outdoor | Proprietary</a:t>
            </a:r>
          </a:p>
        </p:txBody>
      </p:sp>
      <p:sp>
        <p:nvSpPr>
          <p:cNvPr id="12" name="Text Placeholder 2">
            <a:extLst>
              <a:ext uri="{FF2B5EF4-FFF2-40B4-BE49-F238E27FC236}">
                <a16:creationId xmlns:a16="http://schemas.microsoft.com/office/drawing/2014/main" id="{183453BA-3A93-48DC-8A09-73214C381324}"/>
              </a:ext>
            </a:extLst>
          </p:cNvPr>
          <p:cNvSpPr txBox="1">
            <a:spLocks/>
          </p:cNvSpPr>
          <p:nvPr userDrawn="1"/>
        </p:nvSpPr>
        <p:spPr>
          <a:xfrm>
            <a:off x="1515291" y="6477478"/>
            <a:ext cx="5637484" cy="206313"/>
          </a:xfrm>
          <a:prstGeom prst="rect">
            <a:avLst/>
          </a:prstGeom>
        </p:spPr>
        <p:txBody>
          <a:bodyPr/>
          <a:lstStyle>
            <a:lvl1pPr marL="171446"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2400" kern="1200" baseline="0">
                <a:solidFill>
                  <a:schemeClr val="tx1">
                    <a:lumMod val="75000"/>
                    <a:lumOff val="25000"/>
                  </a:schemeClr>
                </a:solidFill>
                <a:latin typeface="Franklin Gothic Book" panose="020B0503020102020204" pitchFamily="34" charset="0"/>
                <a:ea typeface="+mn-ea"/>
                <a:cs typeface="+mn-cs"/>
              </a:defRPr>
            </a:lvl1pPr>
            <a:lvl2pPr marL="514337"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2100" kern="1200">
                <a:solidFill>
                  <a:schemeClr val="tx1">
                    <a:lumMod val="75000"/>
                    <a:lumOff val="25000"/>
                  </a:schemeClr>
                </a:solidFill>
                <a:latin typeface="Franklin Gothic Book" panose="020B0503020102020204" pitchFamily="34" charset="0"/>
                <a:ea typeface="+mn-ea"/>
                <a:cs typeface="+mn-cs"/>
              </a:defRPr>
            </a:lvl2pPr>
            <a:lvl3pPr marL="857228"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800" kern="1200">
                <a:solidFill>
                  <a:schemeClr val="tx1">
                    <a:lumMod val="75000"/>
                    <a:lumOff val="25000"/>
                  </a:schemeClr>
                </a:solidFill>
                <a:latin typeface="Franklin Gothic Book" panose="020B0503020102020204" pitchFamily="34" charset="0"/>
                <a:ea typeface="+mn-ea"/>
                <a:cs typeface="+mn-cs"/>
              </a:defRPr>
            </a:lvl3pPr>
            <a:lvl4pPr marL="1200120"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500" kern="1200">
                <a:solidFill>
                  <a:schemeClr val="tx1">
                    <a:lumMod val="75000"/>
                    <a:lumOff val="25000"/>
                  </a:schemeClr>
                </a:solidFill>
                <a:latin typeface="Franklin Gothic Book" panose="020B0503020102020204" pitchFamily="34" charset="0"/>
                <a:ea typeface="+mn-ea"/>
                <a:cs typeface="+mn-cs"/>
              </a:defRPr>
            </a:lvl4pPr>
            <a:lvl5pPr marL="1543012"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500" kern="1200">
                <a:solidFill>
                  <a:schemeClr val="tx1">
                    <a:lumMod val="75000"/>
                    <a:lumOff val="25000"/>
                  </a:schemeClr>
                </a:solidFill>
                <a:latin typeface="Franklin Gothic Book" panose="020B0503020102020204" pitchFamily="34" charset="0"/>
                <a:ea typeface="+mn-ea"/>
                <a:cs typeface="+mn-cs"/>
              </a:defRPr>
            </a:lvl5pPr>
            <a:lvl6pPr marL="1885885"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74"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61"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50"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lgn="ctr">
              <a:buNone/>
            </a:pPr>
            <a:r>
              <a:rPr lang="en-US" sz="1000" b="0" i="0" dirty="0">
                <a:solidFill>
                  <a:schemeClr val="bg1">
                    <a:lumMod val="50000"/>
                  </a:schemeClr>
                </a:solidFill>
                <a:latin typeface="Blender Medium" pitchFamily="2" charset="77"/>
              </a:rPr>
              <a:t>Build better ammunition in America to create community, power defense and conserve our heritage.</a:t>
            </a:r>
          </a:p>
        </p:txBody>
      </p:sp>
    </p:spTree>
  </p:cSld>
  <p:clrMapOvr>
    <a:masterClrMapping/>
  </p:clrMapOvr>
  <p:hf hdr="0" ft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7447207"/>
      </p:ext>
    </p:extLst>
  </p:cSld>
  <p:clrMap bg1="lt1" tx1="dk1" bg2="lt2" tx2="dk2" accent1="accent1" accent2="accent2" accent3="accent3" accent4="accent4" accent5="accent5" accent6="accent6" hlink="hlink" folHlink="folHlink"/>
  <p:sldLayoutIdLst>
    <p:sldLayoutId id="2147483676" r:id="rId1"/>
    <p:sldLayoutId id="2147483690" r:id="rId2"/>
    <p:sldLayoutId id="2147483693" r:id="rId3"/>
    <p:sldLayoutId id="2147483689" r:id="rId4"/>
    <p:sldLayoutId id="2147483677" r:id="rId5"/>
    <p:sldLayoutId id="2147483692" r:id="rId6"/>
    <p:sldLayoutId id="2147483686" r:id="rId7"/>
    <p:sldLayoutId id="2147483687" r:id="rId8"/>
    <p:sldLayoutId id="2147483688" r:id="rId9"/>
    <p:sldLayoutId id="2147483691" r:id="rId10"/>
  </p:sldLayoutIdLst>
  <p:hf hdr="0" ftr="0"/>
  <p:txStyles>
    <p:titleStyle>
      <a:lvl1pPr algn="l" defTabSz="685777" rtl="0" eaLnBrk="1" latinLnBrk="0" hangingPunct="1">
        <a:lnSpc>
          <a:spcPct val="90000"/>
        </a:lnSpc>
        <a:spcBef>
          <a:spcPct val="0"/>
        </a:spcBef>
        <a:buNone/>
        <a:defRPr sz="3000" kern="1200">
          <a:solidFill>
            <a:schemeClr val="tx1">
              <a:lumMod val="75000"/>
              <a:lumOff val="25000"/>
            </a:schemeClr>
          </a:solidFill>
          <a:latin typeface="Franklin Gothic Demi" panose="020B0703020102020204" pitchFamily="34" charset="0"/>
          <a:ea typeface="+mj-ea"/>
          <a:cs typeface="+mj-cs"/>
        </a:defRPr>
      </a:lvl1pPr>
    </p:titleStyle>
    <p:bodyStyle>
      <a:lvl1pPr marL="171446"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2400" kern="1200" baseline="0">
          <a:solidFill>
            <a:schemeClr val="tx1">
              <a:lumMod val="75000"/>
              <a:lumOff val="25000"/>
            </a:schemeClr>
          </a:solidFill>
          <a:latin typeface="Franklin Gothic Book" panose="020B0503020102020204" pitchFamily="34" charset="0"/>
          <a:ea typeface="+mn-ea"/>
          <a:cs typeface="+mn-cs"/>
        </a:defRPr>
      </a:lvl1pPr>
      <a:lvl2pPr marL="514337"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2100" kern="1200">
          <a:solidFill>
            <a:schemeClr val="tx1">
              <a:lumMod val="75000"/>
              <a:lumOff val="25000"/>
            </a:schemeClr>
          </a:solidFill>
          <a:latin typeface="Franklin Gothic Book" panose="020B0503020102020204" pitchFamily="34" charset="0"/>
          <a:ea typeface="+mn-ea"/>
          <a:cs typeface="+mn-cs"/>
        </a:defRPr>
      </a:lvl2pPr>
      <a:lvl3pPr marL="857228"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800" kern="1200">
          <a:solidFill>
            <a:schemeClr val="tx1">
              <a:lumMod val="75000"/>
              <a:lumOff val="25000"/>
            </a:schemeClr>
          </a:solidFill>
          <a:latin typeface="Franklin Gothic Book" panose="020B0503020102020204" pitchFamily="34" charset="0"/>
          <a:ea typeface="+mn-ea"/>
          <a:cs typeface="+mn-cs"/>
        </a:defRPr>
      </a:lvl3pPr>
      <a:lvl4pPr marL="1200120"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500" kern="1200">
          <a:solidFill>
            <a:schemeClr val="tx1">
              <a:lumMod val="75000"/>
              <a:lumOff val="25000"/>
            </a:schemeClr>
          </a:solidFill>
          <a:latin typeface="Franklin Gothic Book" panose="020B0503020102020204" pitchFamily="34" charset="0"/>
          <a:ea typeface="+mn-ea"/>
          <a:cs typeface="+mn-cs"/>
        </a:defRPr>
      </a:lvl4pPr>
      <a:lvl5pPr marL="1543012" indent="-171446" algn="l" defTabSz="685777" rtl="0" eaLnBrk="1" latinLnBrk="0" hangingPunct="1">
        <a:lnSpc>
          <a:spcPct val="110000"/>
        </a:lnSpc>
        <a:spcBef>
          <a:spcPts val="300"/>
        </a:spcBef>
        <a:spcAft>
          <a:spcPts val="300"/>
        </a:spcAft>
        <a:buClr>
          <a:schemeClr val="accent1"/>
        </a:buClr>
        <a:buSzPct val="85000"/>
        <a:buFont typeface="Arial" panose="020B0604020202020204" pitchFamily="34" charset="0"/>
        <a:buChar char="•"/>
        <a:defRPr sz="1500" kern="1200">
          <a:solidFill>
            <a:schemeClr val="tx1">
              <a:lumMod val="75000"/>
              <a:lumOff val="25000"/>
            </a:schemeClr>
          </a:solidFill>
          <a:latin typeface="Franklin Gothic Book" panose="020B0503020102020204" pitchFamily="34" charset="0"/>
          <a:ea typeface="+mn-ea"/>
          <a:cs typeface="+mn-cs"/>
        </a:defRPr>
      </a:lvl5pPr>
      <a:lvl6pPr marL="1885885"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74"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61"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50" indent="-171445" algn="l" defTabSz="685777"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77" rtl="0" eaLnBrk="1" latinLnBrk="0" hangingPunct="1">
        <a:defRPr sz="1350" kern="1200">
          <a:solidFill>
            <a:schemeClr val="tx1"/>
          </a:solidFill>
          <a:latin typeface="+mn-lt"/>
          <a:ea typeface="+mn-ea"/>
          <a:cs typeface="+mn-cs"/>
        </a:defRPr>
      </a:lvl1pPr>
      <a:lvl2pPr marL="342887" algn="l" defTabSz="685777" rtl="0" eaLnBrk="1" latinLnBrk="0" hangingPunct="1">
        <a:defRPr sz="1350" kern="1200">
          <a:solidFill>
            <a:schemeClr val="tx1"/>
          </a:solidFill>
          <a:latin typeface="+mn-lt"/>
          <a:ea typeface="+mn-ea"/>
          <a:cs typeface="+mn-cs"/>
        </a:defRPr>
      </a:lvl2pPr>
      <a:lvl3pPr marL="685777" algn="l" defTabSz="685777" rtl="0" eaLnBrk="1" latinLnBrk="0" hangingPunct="1">
        <a:defRPr sz="1350" kern="1200">
          <a:solidFill>
            <a:schemeClr val="tx1"/>
          </a:solidFill>
          <a:latin typeface="+mn-lt"/>
          <a:ea typeface="+mn-ea"/>
          <a:cs typeface="+mn-cs"/>
        </a:defRPr>
      </a:lvl3pPr>
      <a:lvl4pPr marL="1028664" algn="l" defTabSz="685777" rtl="0" eaLnBrk="1" latinLnBrk="0" hangingPunct="1">
        <a:defRPr sz="1350" kern="1200">
          <a:solidFill>
            <a:schemeClr val="tx1"/>
          </a:solidFill>
          <a:latin typeface="+mn-lt"/>
          <a:ea typeface="+mn-ea"/>
          <a:cs typeface="+mn-cs"/>
        </a:defRPr>
      </a:lvl4pPr>
      <a:lvl5pPr marL="1371553" algn="l" defTabSz="685777" rtl="0" eaLnBrk="1" latinLnBrk="0" hangingPunct="1">
        <a:defRPr sz="1350" kern="1200">
          <a:solidFill>
            <a:schemeClr val="tx1"/>
          </a:solidFill>
          <a:latin typeface="+mn-lt"/>
          <a:ea typeface="+mn-ea"/>
          <a:cs typeface="+mn-cs"/>
        </a:defRPr>
      </a:lvl5pPr>
      <a:lvl6pPr marL="1714442" algn="l" defTabSz="685777" rtl="0" eaLnBrk="1" latinLnBrk="0" hangingPunct="1">
        <a:defRPr sz="1350" kern="1200">
          <a:solidFill>
            <a:schemeClr val="tx1"/>
          </a:solidFill>
          <a:latin typeface="+mn-lt"/>
          <a:ea typeface="+mn-ea"/>
          <a:cs typeface="+mn-cs"/>
        </a:defRPr>
      </a:lvl6pPr>
      <a:lvl7pPr marL="2057330" algn="l" defTabSz="685777" rtl="0" eaLnBrk="1" latinLnBrk="0" hangingPunct="1">
        <a:defRPr sz="1350" kern="1200">
          <a:solidFill>
            <a:schemeClr val="tx1"/>
          </a:solidFill>
          <a:latin typeface="+mn-lt"/>
          <a:ea typeface="+mn-ea"/>
          <a:cs typeface="+mn-cs"/>
        </a:defRPr>
      </a:lvl7pPr>
      <a:lvl8pPr marL="2400217" algn="l" defTabSz="685777" rtl="0" eaLnBrk="1" latinLnBrk="0" hangingPunct="1">
        <a:defRPr sz="1350" kern="1200">
          <a:solidFill>
            <a:schemeClr val="tx1"/>
          </a:solidFill>
          <a:latin typeface="+mn-lt"/>
          <a:ea typeface="+mn-ea"/>
          <a:cs typeface="+mn-cs"/>
        </a:defRPr>
      </a:lvl8pPr>
      <a:lvl9pPr marL="2743106" algn="l" defTabSz="685777"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11.xml.rels><?xml version="1.0" encoding="UTF-8" standalone="yes"?>
<Relationships xmlns="http://schemas.openxmlformats.org/package/2006/relationships"><Relationship Id="rId3" Type="http://schemas.openxmlformats.org/officeDocument/2006/relationships/image" Target="../media/image65.jpg"/><Relationship Id="rId7" Type="http://schemas.openxmlformats.org/officeDocument/2006/relationships/image" Target="../media/image68.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hyperlink" Target="http://esheninger.blogspot.com/2016/12/the-silo-effect.html"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hyperlink" Target="mailto:Jon.Zinnel@VistaOutdoor.com" TargetMode="External"/><Relationship Id="rId5" Type="http://schemas.openxmlformats.org/officeDocument/2006/relationships/image" Target="../media/image72.svg"/><Relationship Id="rId4" Type="http://schemas.openxmlformats.org/officeDocument/2006/relationships/image" Target="../media/image71.png"/></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g"/><Relationship Id="rId2" Type="http://schemas.openxmlformats.org/officeDocument/2006/relationships/notesSlide" Target="../notesSlides/notesSlide3.xml"/><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8" Type="http://schemas.openxmlformats.org/officeDocument/2006/relationships/image" Target="../media/image22.jpeg"/><Relationship Id="rId13" Type="http://schemas.openxmlformats.org/officeDocument/2006/relationships/image" Target="../media/image27.jpeg"/><Relationship Id="rId18" Type="http://schemas.openxmlformats.org/officeDocument/2006/relationships/image" Target="../media/image32.jpeg"/><Relationship Id="rId26" Type="http://schemas.openxmlformats.org/officeDocument/2006/relationships/image" Target="../media/image40.jpeg"/><Relationship Id="rId3" Type="http://schemas.openxmlformats.org/officeDocument/2006/relationships/image" Target="../media/image17.png"/><Relationship Id="rId21" Type="http://schemas.openxmlformats.org/officeDocument/2006/relationships/image" Target="../media/image35.jpe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gif"/><Relationship Id="rId25" Type="http://schemas.openxmlformats.org/officeDocument/2006/relationships/image" Target="../media/image39.jpeg"/><Relationship Id="rId2" Type="http://schemas.openxmlformats.org/officeDocument/2006/relationships/notesSlide" Target="../notesSlides/notesSlide5.xml"/><Relationship Id="rId16" Type="http://schemas.openxmlformats.org/officeDocument/2006/relationships/image" Target="../media/image30.jpeg"/><Relationship Id="rId20" Type="http://schemas.openxmlformats.org/officeDocument/2006/relationships/image" Target="../media/image34.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jpeg"/><Relationship Id="rId5" Type="http://schemas.openxmlformats.org/officeDocument/2006/relationships/image" Target="../media/image19.png"/><Relationship Id="rId15" Type="http://schemas.openxmlformats.org/officeDocument/2006/relationships/image" Target="../media/image29.jpeg"/><Relationship Id="rId23" Type="http://schemas.openxmlformats.org/officeDocument/2006/relationships/image" Target="../media/image37.jpeg"/><Relationship Id="rId28" Type="http://schemas.openxmlformats.org/officeDocument/2006/relationships/image" Target="../media/image41.png"/><Relationship Id="rId10" Type="http://schemas.openxmlformats.org/officeDocument/2006/relationships/image" Target="../media/image24.jpeg"/><Relationship Id="rId19" Type="http://schemas.openxmlformats.org/officeDocument/2006/relationships/image" Target="../media/image33.jpe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jpeg"/><Relationship Id="rId22" Type="http://schemas.openxmlformats.org/officeDocument/2006/relationships/image" Target="../media/image36.gif"/><Relationship Id="rId27" Type="http://schemas.openxmlformats.org/officeDocument/2006/relationships/image" Target="../media/image6.jp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7.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17.png"/><Relationship Id="rId18" Type="http://schemas.openxmlformats.org/officeDocument/2006/relationships/image" Target="../media/image6.jpg"/><Relationship Id="rId3" Type="http://schemas.openxmlformats.org/officeDocument/2006/relationships/image" Target="../media/image44.jpeg"/><Relationship Id="rId7" Type="http://schemas.openxmlformats.org/officeDocument/2006/relationships/image" Target="../media/image30.jpeg"/><Relationship Id="rId12" Type="http://schemas.openxmlformats.org/officeDocument/2006/relationships/image" Target="../media/image49.png"/><Relationship Id="rId17" Type="http://schemas.openxmlformats.org/officeDocument/2006/relationships/image" Target="../media/image53.png"/><Relationship Id="rId2" Type="http://schemas.openxmlformats.org/officeDocument/2006/relationships/notesSlide" Target="../notesSlides/notesSlide7.xml"/><Relationship Id="rId16"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22.jpeg"/><Relationship Id="rId11" Type="http://schemas.openxmlformats.org/officeDocument/2006/relationships/image" Target="../media/image48.jpeg"/><Relationship Id="rId5" Type="http://schemas.openxmlformats.org/officeDocument/2006/relationships/image" Target="../media/image46.jpeg"/><Relationship Id="rId15" Type="http://schemas.openxmlformats.org/officeDocument/2006/relationships/image" Target="../media/image51.png"/><Relationship Id="rId10" Type="http://schemas.openxmlformats.org/officeDocument/2006/relationships/image" Target="../media/image31.gif"/><Relationship Id="rId4" Type="http://schemas.openxmlformats.org/officeDocument/2006/relationships/image" Target="../media/image45.jpeg"/><Relationship Id="rId9" Type="http://schemas.openxmlformats.org/officeDocument/2006/relationships/image" Target="../media/image47.jpeg"/><Relationship Id="rId14" Type="http://schemas.openxmlformats.org/officeDocument/2006/relationships/image" Target="../media/image50.gif"/></Relationships>
</file>

<file path=ppt/slides/_rels/slide8.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s>
</file>

<file path=ppt/slides/_rels/slide9.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62.sv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FB85B0-52A4-C243-881C-7079A728A13E}"/>
              </a:ext>
            </a:extLst>
          </p:cNvPr>
          <p:cNvSpPr>
            <a:spLocks noGrp="1"/>
          </p:cNvSpPr>
          <p:nvPr>
            <p:ph type="body" sz="quarter" idx="11"/>
          </p:nvPr>
        </p:nvSpPr>
        <p:spPr>
          <a:xfrm>
            <a:off x="0" y="1355333"/>
            <a:ext cx="9144000" cy="2582788"/>
          </a:xfrm>
        </p:spPr>
        <p:txBody>
          <a:bodyPr/>
          <a:lstStyle/>
          <a:p>
            <a:r>
              <a:rPr lang="en-US" dirty="0"/>
              <a:t>Doubling Youth Shooting Sports Participation in 5 Years</a:t>
            </a:r>
          </a:p>
        </p:txBody>
      </p:sp>
      <p:sp>
        <p:nvSpPr>
          <p:cNvPr id="3" name="TextBox 2">
            <a:extLst>
              <a:ext uri="{FF2B5EF4-FFF2-40B4-BE49-F238E27FC236}">
                <a16:creationId xmlns:a16="http://schemas.microsoft.com/office/drawing/2014/main" id="{8C41AA0D-8D7B-4D12-8065-FA727DA58FAE}"/>
              </a:ext>
            </a:extLst>
          </p:cNvPr>
          <p:cNvSpPr txBox="1"/>
          <p:nvPr/>
        </p:nvSpPr>
        <p:spPr>
          <a:xfrm>
            <a:off x="711164" y="4211273"/>
            <a:ext cx="7721672" cy="1015663"/>
          </a:xfrm>
          <a:prstGeom prst="rect">
            <a:avLst/>
          </a:prstGeom>
          <a:noFill/>
        </p:spPr>
        <p:txBody>
          <a:bodyPr wrap="square" rtlCol="0">
            <a:spAutoFit/>
          </a:bodyPr>
          <a:lstStyle/>
          <a:p>
            <a:r>
              <a:rPr lang="en-US" sz="2000" dirty="0">
                <a:solidFill>
                  <a:schemeClr val="bg1"/>
                </a:solidFill>
              </a:rPr>
              <a:t>Jon Zinnel</a:t>
            </a:r>
          </a:p>
          <a:p>
            <a:r>
              <a:rPr lang="en-US" sz="2000" dirty="0">
                <a:solidFill>
                  <a:schemeClr val="bg1"/>
                </a:solidFill>
              </a:rPr>
              <a:t>Conservation &amp; Youth Shooting Sports Program Manager</a:t>
            </a:r>
          </a:p>
          <a:p>
            <a:r>
              <a:rPr lang="en-US" sz="2000" dirty="0">
                <a:solidFill>
                  <a:schemeClr val="bg1"/>
                </a:solidFill>
              </a:rPr>
              <a:t>Federal, Remington, HEVI-Shot &amp; CCI Ammunition</a:t>
            </a:r>
          </a:p>
        </p:txBody>
      </p:sp>
    </p:spTree>
    <p:extLst>
      <p:ext uri="{BB962C8B-B14F-4D97-AF65-F5344CB8AC3E}">
        <p14:creationId xmlns:p14="http://schemas.microsoft.com/office/powerpoint/2010/main" val="372306262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FB85B0-52A4-C243-881C-7079A728A13E}"/>
              </a:ext>
            </a:extLst>
          </p:cNvPr>
          <p:cNvSpPr>
            <a:spLocks noGrp="1"/>
          </p:cNvSpPr>
          <p:nvPr>
            <p:ph type="body" sz="quarter" idx="11"/>
          </p:nvPr>
        </p:nvSpPr>
        <p:spPr>
          <a:xfrm>
            <a:off x="0" y="699722"/>
            <a:ext cx="9144000" cy="3474246"/>
          </a:xfrm>
        </p:spPr>
        <p:txBody>
          <a:bodyPr/>
          <a:lstStyle/>
          <a:p>
            <a:r>
              <a:rPr lang="en-US" b="1" dirty="0">
                <a:solidFill>
                  <a:schemeClr val="tx1"/>
                </a:solidFill>
              </a:rPr>
              <a:t>GROWTH FOR ORGANIZATIONS</a:t>
            </a:r>
          </a:p>
          <a:p>
            <a:r>
              <a:rPr lang="en-US" sz="2800" b="1" dirty="0">
                <a:solidFill>
                  <a:schemeClr val="tx1"/>
                </a:solidFill>
              </a:rPr>
              <a:t> </a:t>
            </a:r>
          </a:p>
          <a:p>
            <a:endParaRPr lang="en-US" sz="2800" b="1" dirty="0">
              <a:solidFill>
                <a:schemeClr val="tx1"/>
              </a:solidFill>
            </a:endParaRPr>
          </a:p>
          <a:p>
            <a:endParaRPr lang="en-US" sz="2800" b="1" dirty="0">
              <a:solidFill>
                <a:schemeClr val="tx1"/>
              </a:solidFill>
            </a:endParaRPr>
          </a:p>
          <a:p>
            <a:r>
              <a:rPr lang="en-US" sz="2800" b="1" dirty="0">
                <a:solidFill>
                  <a:schemeClr val="tx1"/>
                </a:solidFill>
              </a:rPr>
              <a:t>-  Participation Numbers Increasing?</a:t>
            </a:r>
          </a:p>
          <a:p>
            <a:r>
              <a:rPr lang="en-US" sz="2800" b="1" dirty="0">
                <a:solidFill>
                  <a:schemeClr val="tx1"/>
                </a:solidFill>
              </a:rPr>
              <a:t> - Number of Training Courses?</a:t>
            </a:r>
          </a:p>
          <a:p>
            <a:r>
              <a:rPr lang="en-US" sz="2800" b="1" dirty="0">
                <a:solidFill>
                  <a:schemeClr val="tx1"/>
                </a:solidFill>
              </a:rPr>
              <a:t> - Funding Increases?</a:t>
            </a:r>
          </a:p>
          <a:p>
            <a:r>
              <a:rPr lang="en-US" sz="2800" b="1" dirty="0">
                <a:solidFill>
                  <a:schemeClr val="tx1"/>
                </a:solidFill>
              </a:rPr>
              <a:t> - Finding, Keeping and Supporting Partnerships?</a:t>
            </a:r>
          </a:p>
          <a:p>
            <a:r>
              <a:rPr lang="en-US" sz="2800" b="1" dirty="0">
                <a:solidFill>
                  <a:schemeClr val="tx1"/>
                </a:solidFill>
              </a:rPr>
              <a:t> - </a:t>
            </a:r>
            <a:r>
              <a:rPr lang="en-US" sz="3600" b="1" u="sng" dirty="0">
                <a:solidFill>
                  <a:schemeClr val="tx1"/>
                </a:solidFill>
              </a:rPr>
              <a:t>ALL OF THE ABOVE?</a:t>
            </a:r>
          </a:p>
          <a:p>
            <a:endParaRPr lang="en-US" sz="2800" dirty="0"/>
          </a:p>
          <a:p>
            <a:endParaRPr lang="en-US" sz="1200" dirty="0"/>
          </a:p>
          <a:p>
            <a:endParaRPr lang="en-US" sz="2000" dirty="0"/>
          </a:p>
          <a:p>
            <a:endParaRPr lang="en-US" sz="2000" dirty="0"/>
          </a:p>
          <a:p>
            <a:endParaRPr lang="en-US" sz="2000" dirty="0"/>
          </a:p>
          <a:p>
            <a:endParaRPr lang="en-US" dirty="0"/>
          </a:p>
        </p:txBody>
      </p:sp>
      <p:pic>
        <p:nvPicPr>
          <p:cNvPr id="4" name="Picture 3" descr="Businessman pointing to side">
            <a:extLst>
              <a:ext uri="{FF2B5EF4-FFF2-40B4-BE49-F238E27FC236}">
                <a16:creationId xmlns:a16="http://schemas.microsoft.com/office/drawing/2014/main" id="{417C80A4-971E-A566-19BC-4330769951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810" y="3508744"/>
            <a:ext cx="1585687" cy="2838892"/>
          </a:xfrm>
          <a:prstGeom prst="rect">
            <a:avLst/>
          </a:prstGeom>
        </p:spPr>
      </p:pic>
    </p:spTree>
    <p:extLst>
      <p:ext uri="{BB962C8B-B14F-4D97-AF65-F5344CB8AC3E}">
        <p14:creationId xmlns:p14="http://schemas.microsoft.com/office/powerpoint/2010/main" val="29312758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C157F8BB-3F62-4D37-93D5-78D9DB14E535}"/>
              </a:ext>
            </a:extLst>
          </p:cNvPr>
          <p:cNvSpPr txBox="1"/>
          <p:nvPr/>
        </p:nvSpPr>
        <p:spPr>
          <a:xfrm>
            <a:off x="924910" y="1230785"/>
            <a:ext cx="6475350" cy="707886"/>
          </a:xfrm>
          <a:prstGeom prst="rect">
            <a:avLst/>
          </a:prstGeom>
          <a:noFill/>
        </p:spPr>
        <p:txBody>
          <a:bodyPr wrap="square" rtlCol="0">
            <a:spAutoFit/>
          </a:bodyPr>
          <a:lstStyle/>
          <a:p>
            <a:pPr algn="ctr"/>
            <a:r>
              <a:rPr lang="en-US" sz="4000" b="1" dirty="0">
                <a:solidFill>
                  <a:schemeClr val="bg1"/>
                </a:solidFill>
              </a:rPr>
              <a:t>Simple: Listen to Dennis</a:t>
            </a:r>
          </a:p>
        </p:txBody>
      </p:sp>
      <p:pic>
        <p:nvPicPr>
          <p:cNvPr id="4" name="Picture 3" descr="A picture containing building, tower, stone&#10;&#10;Description automatically generated">
            <a:extLst>
              <a:ext uri="{FF2B5EF4-FFF2-40B4-BE49-F238E27FC236}">
                <a16:creationId xmlns:a16="http://schemas.microsoft.com/office/drawing/2014/main" id="{A695D576-12AC-B564-30B2-C5E66AC4C63F}"/>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r="48497"/>
          <a:stretch/>
        </p:blipFill>
        <p:spPr>
          <a:xfrm>
            <a:off x="1779548" y="2566899"/>
            <a:ext cx="3643057" cy="3484567"/>
          </a:xfrm>
          <a:prstGeom prst="rect">
            <a:avLst/>
          </a:prstGeom>
        </p:spPr>
      </p:pic>
      <p:pic>
        <p:nvPicPr>
          <p:cNvPr id="7" name="Picture 6" descr="Businessman holding sign">
            <a:extLst>
              <a:ext uri="{FF2B5EF4-FFF2-40B4-BE49-F238E27FC236}">
                <a16:creationId xmlns:a16="http://schemas.microsoft.com/office/drawing/2014/main" id="{DFBC1889-0A46-7E55-BF5A-C51A239B9E3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942792" y="1290767"/>
            <a:ext cx="1956812" cy="5007935"/>
          </a:xfrm>
          <a:prstGeom prst="rect">
            <a:avLst/>
          </a:prstGeom>
        </p:spPr>
      </p:pic>
      <p:sp>
        <p:nvSpPr>
          <p:cNvPr id="9" name="TextBox 8">
            <a:extLst>
              <a:ext uri="{FF2B5EF4-FFF2-40B4-BE49-F238E27FC236}">
                <a16:creationId xmlns:a16="http://schemas.microsoft.com/office/drawing/2014/main" id="{278F751E-24BB-D89F-0272-90CCDF04AB0E}"/>
              </a:ext>
            </a:extLst>
          </p:cNvPr>
          <p:cNvSpPr txBox="1"/>
          <p:nvPr/>
        </p:nvSpPr>
        <p:spPr>
          <a:xfrm rot="167767">
            <a:off x="7216985" y="2823410"/>
            <a:ext cx="1562775" cy="707886"/>
          </a:xfrm>
          <a:prstGeom prst="rect">
            <a:avLst/>
          </a:prstGeom>
          <a:noFill/>
        </p:spPr>
        <p:txBody>
          <a:bodyPr wrap="square" rtlCol="0">
            <a:spAutoFit/>
          </a:bodyPr>
          <a:lstStyle/>
          <a:p>
            <a:pPr algn="ctr"/>
            <a:r>
              <a:rPr lang="en-US" sz="2000" b="1" dirty="0">
                <a:latin typeface="Bradley Hand ITC" panose="03070402050302030203" pitchFamily="66" charset="0"/>
              </a:rPr>
              <a:t>Break Down the Silos</a:t>
            </a:r>
          </a:p>
        </p:txBody>
      </p:sp>
      <p:pic>
        <p:nvPicPr>
          <p:cNvPr id="5" name="Graphic 4" descr="Hammer1 with solid fill">
            <a:extLst>
              <a:ext uri="{FF2B5EF4-FFF2-40B4-BE49-F238E27FC236}">
                <a16:creationId xmlns:a16="http://schemas.microsoft.com/office/drawing/2014/main" id="{AD0EF65E-DDDD-A071-7933-D1B40E881BF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3729075" y="3371427"/>
            <a:ext cx="1154316" cy="1154316"/>
          </a:xfrm>
          <a:prstGeom prst="rect">
            <a:avLst/>
          </a:prstGeom>
        </p:spPr>
      </p:pic>
      <p:pic>
        <p:nvPicPr>
          <p:cNvPr id="8" name="Graphic 7" descr="Hammer1 with solid fill">
            <a:extLst>
              <a:ext uri="{FF2B5EF4-FFF2-40B4-BE49-F238E27FC236}">
                <a16:creationId xmlns:a16="http://schemas.microsoft.com/office/drawing/2014/main" id="{46369193-E520-8D9C-0DA1-FADDFE4D4058}"/>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3507885" y="4453770"/>
            <a:ext cx="1096742" cy="1096742"/>
          </a:xfrm>
          <a:prstGeom prst="rect">
            <a:avLst/>
          </a:prstGeom>
        </p:spPr>
      </p:pic>
      <p:pic>
        <p:nvPicPr>
          <p:cNvPr id="13" name="Graphic 12" descr="Hammer1 with solid fill">
            <a:extLst>
              <a:ext uri="{FF2B5EF4-FFF2-40B4-BE49-F238E27FC236}">
                <a16:creationId xmlns:a16="http://schemas.microsoft.com/office/drawing/2014/main" id="{E6246C9D-7518-16DF-06E9-DB12FA7640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6200000">
            <a:off x="1740287" y="3728982"/>
            <a:ext cx="1449574" cy="1449574"/>
          </a:xfrm>
          <a:prstGeom prst="rect">
            <a:avLst/>
          </a:prstGeom>
        </p:spPr>
      </p:pic>
    </p:spTree>
    <p:extLst>
      <p:ext uri="{BB962C8B-B14F-4D97-AF65-F5344CB8AC3E}">
        <p14:creationId xmlns:p14="http://schemas.microsoft.com/office/powerpoint/2010/main" val="2668158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D950BCAC-A463-4E2D-AA39-37507CE92C09}"/>
              </a:ext>
            </a:extLst>
          </p:cNvPr>
          <p:cNvSpPr txBox="1"/>
          <p:nvPr/>
        </p:nvSpPr>
        <p:spPr>
          <a:xfrm>
            <a:off x="84083" y="2537396"/>
            <a:ext cx="8986345" cy="4524315"/>
          </a:xfrm>
          <a:prstGeom prst="rect">
            <a:avLst/>
          </a:prstGeom>
          <a:noFill/>
        </p:spPr>
        <p:txBody>
          <a:bodyPr wrap="square" rtlCol="0">
            <a:spAutoFit/>
          </a:bodyPr>
          <a:lstStyle/>
          <a:p>
            <a:r>
              <a:rPr lang="en-US" sz="3200" b="1" u="sng" dirty="0">
                <a:solidFill>
                  <a:schemeClr val="bg1"/>
                </a:solidFill>
              </a:rPr>
              <a:t>Positive Attitude </a:t>
            </a:r>
            <a:r>
              <a:rPr lang="en-US" sz="3200" b="1" dirty="0">
                <a:solidFill>
                  <a:schemeClr val="bg1"/>
                </a:solidFill>
              </a:rPr>
              <a:t>– </a:t>
            </a:r>
            <a:r>
              <a:rPr lang="en-US" b="1" dirty="0">
                <a:solidFill>
                  <a:schemeClr val="bg1"/>
                </a:solidFill>
              </a:rPr>
              <a:t>Always smile, keep your head up, keep needle north…</a:t>
            </a:r>
          </a:p>
          <a:p>
            <a:r>
              <a:rPr lang="en-US" sz="3200" b="1" u="sng" dirty="0">
                <a:solidFill>
                  <a:schemeClr val="bg1"/>
                </a:solidFill>
              </a:rPr>
              <a:t>Communication</a:t>
            </a:r>
            <a:r>
              <a:rPr lang="en-US" sz="3200" b="1" dirty="0">
                <a:solidFill>
                  <a:schemeClr val="bg1"/>
                </a:solidFill>
              </a:rPr>
              <a:t> – </a:t>
            </a:r>
            <a:r>
              <a:rPr lang="en-US" b="1" dirty="0">
                <a:solidFill>
                  <a:schemeClr val="bg1"/>
                </a:solidFill>
              </a:rPr>
              <a:t>Be open, be clear, be consistent, be bold…</a:t>
            </a:r>
          </a:p>
          <a:p>
            <a:r>
              <a:rPr lang="en-US" sz="3200" b="1" u="sng" dirty="0">
                <a:solidFill>
                  <a:schemeClr val="bg1"/>
                </a:solidFill>
              </a:rPr>
              <a:t>Persistence </a:t>
            </a:r>
            <a:r>
              <a:rPr lang="en-US" sz="3200" b="1" dirty="0">
                <a:solidFill>
                  <a:schemeClr val="bg1"/>
                </a:solidFill>
              </a:rPr>
              <a:t>– </a:t>
            </a:r>
            <a:r>
              <a:rPr lang="en-US" b="1" dirty="0">
                <a:solidFill>
                  <a:schemeClr val="bg1"/>
                </a:solidFill>
              </a:rPr>
              <a:t>Never give up, keep moving, keep trying, be respectful…</a:t>
            </a:r>
          </a:p>
          <a:p>
            <a:r>
              <a:rPr lang="en-US" sz="3200" b="1" u="sng" dirty="0">
                <a:solidFill>
                  <a:schemeClr val="bg1"/>
                </a:solidFill>
              </a:rPr>
              <a:t>Education</a:t>
            </a:r>
            <a:r>
              <a:rPr lang="en-US" sz="3200" b="1" dirty="0">
                <a:solidFill>
                  <a:schemeClr val="bg1"/>
                </a:solidFill>
              </a:rPr>
              <a:t> –</a:t>
            </a:r>
            <a:r>
              <a:rPr lang="en-US" b="1" dirty="0">
                <a:solidFill>
                  <a:schemeClr val="bg1"/>
                </a:solidFill>
              </a:rPr>
              <a:t> Always learn, be open to new things, diversify if needed…</a:t>
            </a:r>
          </a:p>
          <a:p>
            <a:r>
              <a:rPr lang="en-US" sz="3200" b="1" u="sng" dirty="0">
                <a:solidFill>
                  <a:schemeClr val="bg1"/>
                </a:solidFill>
              </a:rPr>
              <a:t>Experience</a:t>
            </a:r>
            <a:r>
              <a:rPr lang="en-US" sz="3200" b="1" dirty="0">
                <a:solidFill>
                  <a:schemeClr val="bg1"/>
                </a:solidFill>
              </a:rPr>
              <a:t> – </a:t>
            </a:r>
            <a:r>
              <a:rPr lang="en-US" b="1" dirty="0">
                <a:solidFill>
                  <a:schemeClr val="bg1"/>
                </a:solidFill>
              </a:rPr>
              <a:t>Always try to bring in locals to assist and limit the “know it all's”</a:t>
            </a:r>
          </a:p>
          <a:p>
            <a:r>
              <a:rPr lang="en-US" sz="3200" b="1" u="sng" dirty="0">
                <a:solidFill>
                  <a:schemeClr val="bg1"/>
                </a:solidFill>
              </a:rPr>
              <a:t>Dream</a:t>
            </a:r>
            <a:r>
              <a:rPr lang="en-US" b="1" dirty="0">
                <a:solidFill>
                  <a:schemeClr val="bg1"/>
                </a:solidFill>
              </a:rPr>
              <a:t> – Set obtainable goals as well as stretch goals, never be satisfied…</a:t>
            </a:r>
          </a:p>
          <a:p>
            <a:r>
              <a:rPr lang="en-US" sz="3200" b="1" u="sng" dirty="0">
                <a:solidFill>
                  <a:schemeClr val="bg1"/>
                </a:solidFill>
              </a:rPr>
              <a:t>Professional </a:t>
            </a:r>
            <a:r>
              <a:rPr lang="en-US" b="1" dirty="0">
                <a:solidFill>
                  <a:schemeClr val="bg1"/>
                </a:solidFill>
              </a:rPr>
              <a:t>– Create a professional program and your program will flourish </a:t>
            </a:r>
          </a:p>
          <a:p>
            <a:pPr algn="ctr"/>
            <a:endParaRPr lang="en-US" sz="3200" b="1" dirty="0">
              <a:solidFill>
                <a:schemeClr val="bg1"/>
              </a:solidFill>
            </a:endParaRPr>
          </a:p>
          <a:p>
            <a:pPr algn="ctr"/>
            <a:endParaRPr lang="en-US" sz="3200" b="1" dirty="0">
              <a:solidFill>
                <a:schemeClr val="bg1"/>
              </a:solidFill>
            </a:endParaRPr>
          </a:p>
        </p:txBody>
      </p:sp>
      <p:sp>
        <p:nvSpPr>
          <p:cNvPr id="2" name="TextBox 1">
            <a:extLst>
              <a:ext uri="{FF2B5EF4-FFF2-40B4-BE49-F238E27FC236}">
                <a16:creationId xmlns:a16="http://schemas.microsoft.com/office/drawing/2014/main" id="{C157F8BB-3F62-4D37-93D5-78D9DB14E535}"/>
              </a:ext>
            </a:extLst>
          </p:cNvPr>
          <p:cNvSpPr txBox="1"/>
          <p:nvPr/>
        </p:nvSpPr>
        <p:spPr>
          <a:xfrm>
            <a:off x="304653" y="941336"/>
            <a:ext cx="6464594" cy="923330"/>
          </a:xfrm>
          <a:prstGeom prst="rect">
            <a:avLst/>
          </a:prstGeom>
          <a:noFill/>
        </p:spPr>
        <p:txBody>
          <a:bodyPr wrap="square" rtlCol="0">
            <a:spAutoFit/>
          </a:bodyPr>
          <a:lstStyle/>
          <a:p>
            <a:pPr algn="ctr"/>
            <a:r>
              <a:rPr lang="en-US" sz="5400" b="1" dirty="0">
                <a:solidFill>
                  <a:schemeClr val="bg1"/>
                </a:solidFill>
              </a:rPr>
              <a:t>From Dennis’s Desk</a:t>
            </a:r>
          </a:p>
        </p:txBody>
      </p:sp>
      <p:pic>
        <p:nvPicPr>
          <p:cNvPr id="4" name="Picture 3" descr="Businessman sitting down explaining">
            <a:extLst>
              <a:ext uri="{FF2B5EF4-FFF2-40B4-BE49-F238E27FC236}">
                <a16:creationId xmlns:a16="http://schemas.microsoft.com/office/drawing/2014/main" id="{B29B63FC-7F91-0279-A706-47FA267E24E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69434" y="202018"/>
            <a:ext cx="1015776" cy="1860084"/>
          </a:xfrm>
          <a:prstGeom prst="rect">
            <a:avLst/>
          </a:prstGeom>
        </p:spPr>
      </p:pic>
    </p:spTree>
    <p:extLst>
      <p:ext uri="{BB962C8B-B14F-4D97-AF65-F5344CB8AC3E}">
        <p14:creationId xmlns:p14="http://schemas.microsoft.com/office/powerpoint/2010/main" val="424763960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147DF6-C762-D2AA-3FFA-521A2BF99891}"/>
              </a:ext>
            </a:extLst>
          </p:cNvPr>
          <p:cNvSpPr txBox="1"/>
          <p:nvPr/>
        </p:nvSpPr>
        <p:spPr>
          <a:xfrm>
            <a:off x="2647507" y="2591559"/>
            <a:ext cx="7145079" cy="1015663"/>
          </a:xfrm>
          <a:prstGeom prst="rect">
            <a:avLst/>
          </a:prstGeom>
          <a:noFill/>
        </p:spPr>
        <p:txBody>
          <a:bodyPr wrap="square" rtlCol="0">
            <a:spAutoFit/>
          </a:bodyPr>
          <a:lstStyle/>
          <a:p>
            <a:pPr algn="ctr"/>
            <a:r>
              <a:rPr lang="en-US" sz="6000" b="1" dirty="0">
                <a:solidFill>
                  <a:schemeClr val="bg1"/>
                </a:solidFill>
              </a:rPr>
              <a:t>Questions?</a:t>
            </a:r>
            <a:endParaRPr lang="en-US" sz="6000" b="1" dirty="0"/>
          </a:p>
        </p:txBody>
      </p:sp>
      <p:pic>
        <p:nvPicPr>
          <p:cNvPr id="5" name="Picture 4" descr="Businessman sitting down explaining">
            <a:extLst>
              <a:ext uri="{FF2B5EF4-FFF2-40B4-BE49-F238E27FC236}">
                <a16:creationId xmlns:a16="http://schemas.microsoft.com/office/drawing/2014/main" id="{BCD1457D-5529-D1A5-2EC6-B40A7723101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22403" y="2328530"/>
            <a:ext cx="2068581" cy="3787975"/>
          </a:xfrm>
          <a:prstGeom prst="rect">
            <a:avLst/>
          </a:prstGeom>
        </p:spPr>
      </p:pic>
      <p:pic>
        <p:nvPicPr>
          <p:cNvPr id="7" name="Graphic 6" descr="Badge Question Mark outline">
            <a:extLst>
              <a:ext uri="{FF2B5EF4-FFF2-40B4-BE49-F238E27FC236}">
                <a16:creationId xmlns:a16="http://schemas.microsoft.com/office/drawing/2014/main" id="{EEE66042-9000-9196-81ED-135FF72510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71730" y="3713547"/>
            <a:ext cx="2296632" cy="2296632"/>
          </a:xfrm>
          <a:prstGeom prst="rect">
            <a:avLst/>
          </a:prstGeom>
        </p:spPr>
      </p:pic>
      <p:sp>
        <p:nvSpPr>
          <p:cNvPr id="9" name="TextBox 8">
            <a:extLst>
              <a:ext uri="{FF2B5EF4-FFF2-40B4-BE49-F238E27FC236}">
                <a16:creationId xmlns:a16="http://schemas.microsoft.com/office/drawing/2014/main" id="{328B1898-C097-4224-29D9-34E416BC32C5}"/>
              </a:ext>
            </a:extLst>
          </p:cNvPr>
          <p:cNvSpPr txBox="1"/>
          <p:nvPr/>
        </p:nvSpPr>
        <p:spPr>
          <a:xfrm>
            <a:off x="711164" y="775655"/>
            <a:ext cx="7721672" cy="1446550"/>
          </a:xfrm>
          <a:prstGeom prst="rect">
            <a:avLst/>
          </a:prstGeom>
          <a:noFill/>
        </p:spPr>
        <p:txBody>
          <a:bodyPr wrap="square" rtlCol="0">
            <a:spAutoFit/>
          </a:bodyPr>
          <a:lstStyle/>
          <a:p>
            <a:r>
              <a:rPr lang="en-US" sz="2800" b="1" dirty="0">
                <a:solidFill>
                  <a:schemeClr val="bg1"/>
                </a:solidFill>
              </a:rPr>
              <a:t>Jon Zinnel</a:t>
            </a:r>
          </a:p>
          <a:p>
            <a:r>
              <a:rPr lang="en-US" sz="2000" dirty="0">
                <a:solidFill>
                  <a:schemeClr val="bg1"/>
                </a:solidFill>
              </a:rPr>
              <a:t>Conservation &amp; Youth Shooting Sports Program Manager</a:t>
            </a:r>
          </a:p>
          <a:p>
            <a:r>
              <a:rPr lang="en-US" sz="2000" dirty="0">
                <a:solidFill>
                  <a:schemeClr val="bg1"/>
                </a:solidFill>
              </a:rPr>
              <a:t>Federal, Remington, HEVI-Shot &amp; CCI Ammunition</a:t>
            </a:r>
          </a:p>
          <a:p>
            <a:r>
              <a:rPr lang="en-US" sz="2000" dirty="0">
                <a:solidFill>
                  <a:schemeClr val="bg1"/>
                </a:solidFill>
                <a:hlinkClick r:id="rId6"/>
              </a:rPr>
              <a:t>Jon.Zinnel@VistaOutdoor.com</a:t>
            </a:r>
            <a:r>
              <a:rPr lang="en-US" sz="2000" dirty="0">
                <a:solidFill>
                  <a:schemeClr val="bg1"/>
                </a:solidFill>
              </a:rPr>
              <a:t> </a:t>
            </a:r>
          </a:p>
        </p:txBody>
      </p:sp>
    </p:spTree>
    <p:extLst>
      <p:ext uri="{BB962C8B-B14F-4D97-AF65-F5344CB8AC3E}">
        <p14:creationId xmlns:p14="http://schemas.microsoft.com/office/powerpoint/2010/main" val="36602985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AFB85B0-52A4-C243-881C-7079A728A13E}"/>
              </a:ext>
            </a:extLst>
          </p:cNvPr>
          <p:cNvSpPr>
            <a:spLocks noGrp="1"/>
          </p:cNvSpPr>
          <p:nvPr>
            <p:ph type="body" sz="quarter" idx="11"/>
          </p:nvPr>
        </p:nvSpPr>
        <p:spPr>
          <a:xfrm>
            <a:off x="-75645" y="151419"/>
            <a:ext cx="7721672" cy="5983567"/>
          </a:xfrm>
        </p:spPr>
        <p:txBody>
          <a:bodyPr/>
          <a:lstStyle/>
          <a:p>
            <a:r>
              <a:rPr lang="en-US" dirty="0"/>
              <a:t>Topics: </a:t>
            </a:r>
          </a:p>
          <a:p>
            <a:r>
              <a:rPr lang="en-US" sz="2800" dirty="0"/>
              <a:t> - History of Myself &amp; Motivation</a:t>
            </a:r>
          </a:p>
          <a:p>
            <a:r>
              <a:rPr lang="en-US" sz="2800" dirty="0"/>
              <a:t> - Introduction to Dennis</a:t>
            </a:r>
          </a:p>
          <a:p>
            <a:r>
              <a:rPr lang="en-US" sz="2800" dirty="0"/>
              <a:t>History of Our Company Support</a:t>
            </a:r>
          </a:p>
          <a:p>
            <a:r>
              <a:rPr lang="en-US" sz="2800" dirty="0"/>
              <a:t> - Hurdles We All Face</a:t>
            </a:r>
          </a:p>
          <a:p>
            <a:r>
              <a:rPr lang="en-US" sz="2800" dirty="0"/>
              <a:t> - Finding, Keeping and Supporting Partners</a:t>
            </a:r>
          </a:p>
          <a:p>
            <a:endParaRPr lang="en-US" sz="2800" dirty="0"/>
          </a:p>
          <a:p>
            <a:endParaRPr lang="en-US" sz="1200" dirty="0"/>
          </a:p>
          <a:p>
            <a:r>
              <a:rPr lang="en-US" sz="2800" dirty="0"/>
              <a:t>Choosing a Winning Strategy!</a:t>
            </a:r>
          </a:p>
          <a:p>
            <a:endParaRPr lang="en-US" sz="2000" dirty="0"/>
          </a:p>
          <a:p>
            <a:endParaRPr lang="en-US" sz="2000" dirty="0"/>
          </a:p>
          <a:p>
            <a:endParaRPr lang="en-US" sz="2000" dirty="0"/>
          </a:p>
          <a:p>
            <a:endParaRPr lang="en-US" dirty="0"/>
          </a:p>
        </p:txBody>
      </p:sp>
      <p:pic>
        <p:nvPicPr>
          <p:cNvPr id="4" name="Picture 3" descr="Diagram&#10;&#10;Description automatically generated">
            <a:extLst>
              <a:ext uri="{FF2B5EF4-FFF2-40B4-BE49-F238E27FC236}">
                <a16:creationId xmlns:a16="http://schemas.microsoft.com/office/drawing/2014/main" id="{92A6AA18-EDD3-9568-DD93-3762377C10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53057"/>
            <a:ext cx="9144000" cy="1147743"/>
          </a:xfrm>
          <a:prstGeom prst="rect">
            <a:avLst/>
          </a:prstGeom>
        </p:spPr>
      </p:pic>
      <p:pic>
        <p:nvPicPr>
          <p:cNvPr id="5" name="Picture 4" descr="Businessman hand on hip">
            <a:extLst>
              <a:ext uri="{FF2B5EF4-FFF2-40B4-BE49-F238E27FC236}">
                <a16:creationId xmlns:a16="http://schemas.microsoft.com/office/drawing/2014/main" id="{EC372057-6B08-FBFC-FA4D-473516B0135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2166" y="2021547"/>
            <a:ext cx="1272532" cy="3083442"/>
          </a:xfrm>
          <a:prstGeom prst="rect">
            <a:avLst/>
          </a:prstGeom>
        </p:spPr>
      </p:pic>
      <p:cxnSp>
        <p:nvCxnSpPr>
          <p:cNvPr id="7" name="Straight Arrow Connector 6">
            <a:extLst>
              <a:ext uri="{FF2B5EF4-FFF2-40B4-BE49-F238E27FC236}">
                <a16:creationId xmlns:a16="http://schemas.microsoft.com/office/drawing/2014/main" id="{0D9D1FFC-CE68-6379-A77E-BD4FAF39E82B}"/>
              </a:ext>
            </a:extLst>
          </p:cNvPr>
          <p:cNvCxnSpPr/>
          <p:nvPr/>
        </p:nvCxnSpPr>
        <p:spPr>
          <a:xfrm>
            <a:off x="6018028" y="2021547"/>
            <a:ext cx="1714138" cy="519634"/>
          </a:xfrm>
          <a:prstGeom prst="straightConnector1">
            <a:avLst/>
          </a:prstGeom>
          <a:ln w="5715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854981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985AB2B-4646-4BC7-B5DF-74FC85B3D017}"/>
              </a:ext>
            </a:extLst>
          </p:cNvPr>
          <p:cNvPicPr>
            <a:picLocks noChangeAspect="1"/>
          </p:cNvPicPr>
          <p:nvPr/>
        </p:nvPicPr>
        <p:blipFill>
          <a:blip r:embed="rId3"/>
          <a:stretch>
            <a:fillRect/>
          </a:stretch>
        </p:blipFill>
        <p:spPr>
          <a:xfrm rot="341795">
            <a:off x="6377157" y="-46208"/>
            <a:ext cx="2411249" cy="302547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Picture 10">
            <a:extLst>
              <a:ext uri="{FF2B5EF4-FFF2-40B4-BE49-F238E27FC236}">
                <a16:creationId xmlns:a16="http://schemas.microsoft.com/office/drawing/2014/main" id="{F0FF7E97-B7B0-4407-AE9D-5F335DC91036}"/>
              </a:ext>
            </a:extLst>
          </p:cNvPr>
          <p:cNvPicPr>
            <a:picLocks noChangeAspect="1"/>
          </p:cNvPicPr>
          <p:nvPr/>
        </p:nvPicPr>
        <p:blipFill>
          <a:blip r:embed="rId4"/>
          <a:stretch>
            <a:fillRect/>
          </a:stretch>
        </p:blipFill>
        <p:spPr>
          <a:xfrm>
            <a:off x="308629" y="630445"/>
            <a:ext cx="1998799" cy="2025689"/>
          </a:xfrm>
          <a:prstGeom prst="rect">
            <a:avLst/>
          </a:prstGeom>
          <a:ln>
            <a:noFill/>
          </a:ln>
          <a:effectLst>
            <a:outerShdw blurRad="292100" dist="139700" dir="2700000" algn="tl" rotWithShape="0">
              <a:srgbClr val="333333">
                <a:alpha val="65000"/>
              </a:srgbClr>
            </a:outerShdw>
          </a:effectLst>
        </p:spPr>
      </p:pic>
      <p:pic>
        <p:nvPicPr>
          <p:cNvPr id="3" name="Picture 2">
            <a:extLst>
              <a:ext uri="{FF2B5EF4-FFF2-40B4-BE49-F238E27FC236}">
                <a16:creationId xmlns:a16="http://schemas.microsoft.com/office/drawing/2014/main" id="{1620F9E1-E2E0-40A4-BC6C-2F6102560D11}"/>
              </a:ext>
            </a:extLst>
          </p:cNvPr>
          <p:cNvPicPr>
            <a:picLocks noChangeAspect="1"/>
          </p:cNvPicPr>
          <p:nvPr/>
        </p:nvPicPr>
        <p:blipFill>
          <a:blip r:embed="rId5"/>
          <a:stretch>
            <a:fillRect/>
          </a:stretch>
        </p:blipFill>
        <p:spPr>
          <a:xfrm rot="21344477">
            <a:off x="2608011" y="51660"/>
            <a:ext cx="3303159" cy="2614585"/>
          </a:xfrm>
          <a:prstGeom prst="rect">
            <a:avLst/>
          </a:prstGeom>
          <a:ln>
            <a:noFill/>
          </a:ln>
          <a:effectLst>
            <a:outerShdw blurRad="292100" dist="139700" dir="2700000" algn="tl" rotWithShape="0">
              <a:srgbClr val="333333">
                <a:alpha val="65000"/>
              </a:srgbClr>
            </a:outerShdw>
          </a:effectLst>
        </p:spPr>
      </p:pic>
      <p:pic>
        <p:nvPicPr>
          <p:cNvPr id="7" name="Picture 6" descr="A family posing with a dog&#10;&#10;Description automatically generated with low confidence">
            <a:extLst>
              <a:ext uri="{FF2B5EF4-FFF2-40B4-BE49-F238E27FC236}">
                <a16:creationId xmlns:a16="http://schemas.microsoft.com/office/drawing/2014/main" id="{C72B88B9-3BAE-F4E2-58C1-C929F59F785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27199" t="4207" r="26342" b="2672"/>
          <a:stretch/>
        </p:blipFill>
        <p:spPr>
          <a:xfrm rot="21423915">
            <a:off x="6461203" y="2941949"/>
            <a:ext cx="2491967" cy="332994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scene3d>
            <a:camera prst="orthographicFront"/>
            <a:lightRig rig="threePt" dir="t"/>
          </a:scene3d>
          <a:sp3d>
            <a:bevelT/>
          </a:sp3d>
        </p:spPr>
      </p:pic>
      <p:pic>
        <p:nvPicPr>
          <p:cNvPr id="12" name="Picture 11" descr="A group of people posing for the camera&#10;&#10;Description automatically generated">
            <a:extLst>
              <a:ext uri="{FF2B5EF4-FFF2-40B4-BE49-F238E27FC236}">
                <a16:creationId xmlns:a16="http://schemas.microsoft.com/office/drawing/2014/main" id="{39F5AA13-F5F7-E734-2133-0C6B334D085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99173">
            <a:off x="224153" y="3095984"/>
            <a:ext cx="2266407" cy="3021876"/>
          </a:xfrm>
          <a:prstGeom prst="rect">
            <a:avLst/>
          </a:prstGeom>
          <a:ln>
            <a:noFill/>
          </a:ln>
          <a:effectLst>
            <a:outerShdw blurRad="292100" dist="139700" dir="2700000" algn="tl" rotWithShape="0">
              <a:srgbClr val="333333">
                <a:alpha val="65000"/>
              </a:srgbClr>
            </a:outerShdw>
          </a:effectLst>
        </p:spPr>
      </p:pic>
      <p:pic>
        <p:nvPicPr>
          <p:cNvPr id="19" name="Picture 18" descr="A person and a child on skateboards&#10;&#10;Description automatically generated with low confidence">
            <a:extLst>
              <a:ext uri="{FF2B5EF4-FFF2-40B4-BE49-F238E27FC236}">
                <a16:creationId xmlns:a16="http://schemas.microsoft.com/office/drawing/2014/main" id="{014EDA2B-158F-2851-3BD3-204AB1A1328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38113" y="2597442"/>
            <a:ext cx="1968486" cy="225606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5" name="Picture 14" descr="A picture containing mammal, outdoor, mountain, rock&#10;&#10;Description automatically generated">
            <a:extLst>
              <a:ext uri="{FF2B5EF4-FFF2-40B4-BE49-F238E27FC236}">
                <a16:creationId xmlns:a16="http://schemas.microsoft.com/office/drawing/2014/main" id="{C281C523-4A7D-0330-BD5B-D92FCE7187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218453">
            <a:off x="2624829" y="4785098"/>
            <a:ext cx="1430557" cy="1430557"/>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2" name="TextBox 1">
            <a:extLst>
              <a:ext uri="{FF2B5EF4-FFF2-40B4-BE49-F238E27FC236}">
                <a16:creationId xmlns:a16="http://schemas.microsoft.com/office/drawing/2014/main" id="{38E03F09-9BAA-D564-5709-1C103E5E8FCF}"/>
              </a:ext>
            </a:extLst>
          </p:cNvPr>
          <p:cNvSpPr txBox="1"/>
          <p:nvPr/>
        </p:nvSpPr>
        <p:spPr>
          <a:xfrm rot="21157395">
            <a:off x="2765155" y="2566768"/>
            <a:ext cx="1225334" cy="369332"/>
          </a:xfrm>
          <a:prstGeom prst="rect">
            <a:avLst/>
          </a:prstGeom>
          <a:noFill/>
        </p:spPr>
        <p:txBody>
          <a:bodyPr wrap="square" rtlCol="0">
            <a:spAutoFit/>
          </a:bodyPr>
          <a:lstStyle/>
          <a:p>
            <a:r>
              <a:rPr lang="en-US" dirty="0">
                <a:latin typeface="Amasis MT Pro Black" panose="02040A04050005020304" pitchFamily="18" charset="0"/>
              </a:rPr>
              <a:t>FAMILY</a:t>
            </a:r>
          </a:p>
        </p:txBody>
      </p:sp>
      <p:sp>
        <p:nvSpPr>
          <p:cNvPr id="4" name="TextBox 3">
            <a:extLst>
              <a:ext uri="{FF2B5EF4-FFF2-40B4-BE49-F238E27FC236}">
                <a16:creationId xmlns:a16="http://schemas.microsoft.com/office/drawing/2014/main" id="{AE0235B3-7639-2B86-33E5-F4C0E278065F}"/>
              </a:ext>
            </a:extLst>
          </p:cNvPr>
          <p:cNvSpPr txBox="1"/>
          <p:nvPr/>
        </p:nvSpPr>
        <p:spPr>
          <a:xfrm rot="21157620">
            <a:off x="5312824" y="5940241"/>
            <a:ext cx="1225334" cy="369332"/>
          </a:xfrm>
          <a:prstGeom prst="rect">
            <a:avLst/>
          </a:prstGeom>
          <a:noFill/>
        </p:spPr>
        <p:txBody>
          <a:bodyPr wrap="square" rtlCol="0">
            <a:spAutoFit/>
          </a:bodyPr>
          <a:lstStyle/>
          <a:p>
            <a:r>
              <a:rPr lang="en-US" dirty="0">
                <a:latin typeface="Amasis MT Pro Black" panose="02040A04050005020304" pitchFamily="18" charset="0"/>
              </a:rPr>
              <a:t>FRIENDS</a:t>
            </a:r>
          </a:p>
        </p:txBody>
      </p:sp>
      <p:sp>
        <p:nvSpPr>
          <p:cNvPr id="5" name="TextBox 4">
            <a:extLst>
              <a:ext uri="{FF2B5EF4-FFF2-40B4-BE49-F238E27FC236}">
                <a16:creationId xmlns:a16="http://schemas.microsoft.com/office/drawing/2014/main" id="{C0287872-257D-4F61-2FE2-09062CB1C011}"/>
              </a:ext>
            </a:extLst>
          </p:cNvPr>
          <p:cNvSpPr txBox="1"/>
          <p:nvPr/>
        </p:nvSpPr>
        <p:spPr>
          <a:xfrm>
            <a:off x="5820023" y="2200317"/>
            <a:ext cx="1225334" cy="369332"/>
          </a:xfrm>
          <a:prstGeom prst="rect">
            <a:avLst/>
          </a:prstGeom>
          <a:noFill/>
        </p:spPr>
        <p:txBody>
          <a:bodyPr wrap="square" rtlCol="0">
            <a:spAutoFit/>
          </a:bodyPr>
          <a:lstStyle/>
          <a:p>
            <a:r>
              <a:rPr lang="en-US" dirty="0">
                <a:latin typeface="Amasis MT Pro Black" panose="02040A04050005020304" pitchFamily="18" charset="0"/>
              </a:rPr>
              <a:t>FUN</a:t>
            </a:r>
          </a:p>
        </p:txBody>
      </p:sp>
      <p:sp>
        <p:nvSpPr>
          <p:cNvPr id="8" name="TextBox 7">
            <a:extLst>
              <a:ext uri="{FF2B5EF4-FFF2-40B4-BE49-F238E27FC236}">
                <a16:creationId xmlns:a16="http://schemas.microsoft.com/office/drawing/2014/main" id="{19F57BD2-3F98-FCD4-B12C-43DA74D3D3A4}"/>
              </a:ext>
            </a:extLst>
          </p:cNvPr>
          <p:cNvSpPr txBox="1"/>
          <p:nvPr/>
        </p:nvSpPr>
        <p:spPr>
          <a:xfrm rot="371192">
            <a:off x="2954930" y="4216339"/>
            <a:ext cx="1225334" cy="369332"/>
          </a:xfrm>
          <a:prstGeom prst="rect">
            <a:avLst/>
          </a:prstGeom>
          <a:noFill/>
        </p:spPr>
        <p:txBody>
          <a:bodyPr wrap="square" rtlCol="0">
            <a:spAutoFit/>
          </a:bodyPr>
          <a:lstStyle/>
          <a:p>
            <a:r>
              <a:rPr lang="en-US" dirty="0">
                <a:latin typeface="Amasis MT Pro Black" panose="02040A04050005020304" pitchFamily="18" charset="0"/>
              </a:rPr>
              <a:t>LEGACY</a:t>
            </a:r>
          </a:p>
        </p:txBody>
      </p:sp>
      <p:sp>
        <p:nvSpPr>
          <p:cNvPr id="9" name="TextBox 8">
            <a:extLst>
              <a:ext uri="{FF2B5EF4-FFF2-40B4-BE49-F238E27FC236}">
                <a16:creationId xmlns:a16="http://schemas.microsoft.com/office/drawing/2014/main" id="{B0FE7E23-AEC5-2564-4682-234A36E78E5F}"/>
              </a:ext>
            </a:extLst>
          </p:cNvPr>
          <p:cNvSpPr txBox="1"/>
          <p:nvPr/>
        </p:nvSpPr>
        <p:spPr>
          <a:xfrm rot="310843">
            <a:off x="4344064" y="5462234"/>
            <a:ext cx="1975945" cy="369332"/>
          </a:xfrm>
          <a:prstGeom prst="rect">
            <a:avLst/>
          </a:prstGeom>
          <a:noFill/>
        </p:spPr>
        <p:txBody>
          <a:bodyPr wrap="square" rtlCol="0">
            <a:spAutoFit/>
          </a:bodyPr>
          <a:lstStyle/>
          <a:p>
            <a:r>
              <a:rPr lang="en-US" dirty="0">
                <a:latin typeface="Amasis MT Pro Black" panose="02040A04050005020304" pitchFamily="18" charset="0"/>
              </a:rPr>
              <a:t>COMMUNITY</a:t>
            </a:r>
          </a:p>
        </p:txBody>
      </p:sp>
      <p:sp>
        <p:nvSpPr>
          <p:cNvPr id="10" name="TextBox 9">
            <a:extLst>
              <a:ext uri="{FF2B5EF4-FFF2-40B4-BE49-F238E27FC236}">
                <a16:creationId xmlns:a16="http://schemas.microsoft.com/office/drawing/2014/main" id="{9B724D9E-3B75-C96C-7D6D-619572BEF486}"/>
              </a:ext>
            </a:extLst>
          </p:cNvPr>
          <p:cNvSpPr txBox="1"/>
          <p:nvPr/>
        </p:nvSpPr>
        <p:spPr>
          <a:xfrm rot="337071">
            <a:off x="4136945" y="4828375"/>
            <a:ext cx="1225334" cy="369332"/>
          </a:xfrm>
          <a:prstGeom prst="rect">
            <a:avLst/>
          </a:prstGeom>
          <a:noFill/>
        </p:spPr>
        <p:txBody>
          <a:bodyPr wrap="square" rtlCol="0">
            <a:spAutoFit/>
          </a:bodyPr>
          <a:lstStyle/>
          <a:p>
            <a:r>
              <a:rPr lang="en-US" dirty="0">
                <a:latin typeface="Amasis MT Pro Black" panose="02040A04050005020304" pitchFamily="18" charset="0"/>
              </a:rPr>
              <a:t>FUTURE</a:t>
            </a:r>
          </a:p>
        </p:txBody>
      </p:sp>
      <p:sp>
        <p:nvSpPr>
          <p:cNvPr id="13" name="TextBox 12">
            <a:extLst>
              <a:ext uri="{FF2B5EF4-FFF2-40B4-BE49-F238E27FC236}">
                <a16:creationId xmlns:a16="http://schemas.microsoft.com/office/drawing/2014/main" id="{AD8E86EC-6708-71A0-6AD8-4AD97AC52B74}"/>
              </a:ext>
            </a:extLst>
          </p:cNvPr>
          <p:cNvSpPr txBox="1"/>
          <p:nvPr/>
        </p:nvSpPr>
        <p:spPr>
          <a:xfrm rot="531346">
            <a:off x="2736312" y="3383318"/>
            <a:ext cx="1225334" cy="369332"/>
          </a:xfrm>
          <a:prstGeom prst="rect">
            <a:avLst/>
          </a:prstGeom>
          <a:noFill/>
        </p:spPr>
        <p:txBody>
          <a:bodyPr wrap="square" rtlCol="0">
            <a:spAutoFit/>
          </a:bodyPr>
          <a:lstStyle/>
          <a:p>
            <a:r>
              <a:rPr lang="en-US" dirty="0">
                <a:latin typeface="Amasis MT Pro Black" panose="02040A04050005020304" pitchFamily="18" charset="0"/>
              </a:rPr>
              <a:t>PASSION</a:t>
            </a:r>
          </a:p>
        </p:txBody>
      </p:sp>
      <p:sp>
        <p:nvSpPr>
          <p:cNvPr id="14" name="TextBox 13">
            <a:extLst>
              <a:ext uri="{FF2B5EF4-FFF2-40B4-BE49-F238E27FC236}">
                <a16:creationId xmlns:a16="http://schemas.microsoft.com/office/drawing/2014/main" id="{FF685CBC-4F78-56CA-A689-15DECFD6FE2C}"/>
              </a:ext>
            </a:extLst>
          </p:cNvPr>
          <p:cNvSpPr txBox="1"/>
          <p:nvPr/>
        </p:nvSpPr>
        <p:spPr>
          <a:xfrm rot="21232642">
            <a:off x="4166255" y="5800876"/>
            <a:ext cx="1417365" cy="369332"/>
          </a:xfrm>
          <a:prstGeom prst="rect">
            <a:avLst/>
          </a:prstGeom>
          <a:noFill/>
        </p:spPr>
        <p:txBody>
          <a:bodyPr wrap="square" rtlCol="0">
            <a:spAutoFit/>
          </a:bodyPr>
          <a:lstStyle/>
          <a:p>
            <a:r>
              <a:rPr lang="en-US" dirty="0">
                <a:latin typeface="Amasis MT Pro Black" panose="02040A04050005020304" pitchFamily="18" charset="0"/>
              </a:rPr>
              <a:t>AMERICA</a:t>
            </a:r>
          </a:p>
        </p:txBody>
      </p:sp>
      <p:sp>
        <p:nvSpPr>
          <p:cNvPr id="16" name="TextBox 15">
            <a:extLst>
              <a:ext uri="{FF2B5EF4-FFF2-40B4-BE49-F238E27FC236}">
                <a16:creationId xmlns:a16="http://schemas.microsoft.com/office/drawing/2014/main" id="{169D3FB3-85D2-FC25-E30E-5278ABD09F25}"/>
              </a:ext>
            </a:extLst>
          </p:cNvPr>
          <p:cNvSpPr txBox="1"/>
          <p:nvPr/>
        </p:nvSpPr>
        <p:spPr>
          <a:xfrm rot="21407920">
            <a:off x="5106691" y="5073678"/>
            <a:ext cx="1495066" cy="369332"/>
          </a:xfrm>
          <a:prstGeom prst="rect">
            <a:avLst/>
          </a:prstGeom>
          <a:noFill/>
        </p:spPr>
        <p:txBody>
          <a:bodyPr wrap="square" rtlCol="0">
            <a:spAutoFit/>
          </a:bodyPr>
          <a:lstStyle/>
          <a:p>
            <a:r>
              <a:rPr lang="en-US" dirty="0">
                <a:latin typeface="Amasis MT Pro Black" panose="02040A04050005020304" pitchFamily="18" charset="0"/>
              </a:rPr>
              <a:t>INDUSTRY</a:t>
            </a:r>
          </a:p>
        </p:txBody>
      </p:sp>
      <p:sp>
        <p:nvSpPr>
          <p:cNvPr id="17" name="TextBox 16">
            <a:extLst>
              <a:ext uri="{FF2B5EF4-FFF2-40B4-BE49-F238E27FC236}">
                <a16:creationId xmlns:a16="http://schemas.microsoft.com/office/drawing/2014/main" id="{5B8824D0-9043-EFE4-CB6F-098EBFA7E114}"/>
              </a:ext>
            </a:extLst>
          </p:cNvPr>
          <p:cNvSpPr txBox="1"/>
          <p:nvPr/>
        </p:nvSpPr>
        <p:spPr>
          <a:xfrm>
            <a:off x="2604941" y="2993227"/>
            <a:ext cx="1591655" cy="369332"/>
          </a:xfrm>
          <a:prstGeom prst="rect">
            <a:avLst/>
          </a:prstGeom>
          <a:noFill/>
        </p:spPr>
        <p:txBody>
          <a:bodyPr wrap="square" rtlCol="0">
            <a:spAutoFit/>
          </a:bodyPr>
          <a:lstStyle/>
          <a:p>
            <a:r>
              <a:rPr lang="en-US" dirty="0">
                <a:latin typeface="Amasis MT Pro Black" panose="02040A04050005020304" pitchFamily="18" charset="0"/>
              </a:rPr>
              <a:t>OUTDOORS</a:t>
            </a:r>
          </a:p>
        </p:txBody>
      </p:sp>
      <p:sp>
        <p:nvSpPr>
          <p:cNvPr id="18" name="TextBox 17">
            <a:extLst>
              <a:ext uri="{FF2B5EF4-FFF2-40B4-BE49-F238E27FC236}">
                <a16:creationId xmlns:a16="http://schemas.microsoft.com/office/drawing/2014/main" id="{76F3725A-5D58-4773-695D-95A54754F805}"/>
              </a:ext>
            </a:extLst>
          </p:cNvPr>
          <p:cNvSpPr txBox="1"/>
          <p:nvPr/>
        </p:nvSpPr>
        <p:spPr>
          <a:xfrm>
            <a:off x="519524" y="2641540"/>
            <a:ext cx="2198199" cy="369332"/>
          </a:xfrm>
          <a:prstGeom prst="rect">
            <a:avLst/>
          </a:prstGeom>
          <a:noFill/>
        </p:spPr>
        <p:txBody>
          <a:bodyPr wrap="square" rtlCol="0">
            <a:spAutoFit/>
          </a:bodyPr>
          <a:lstStyle/>
          <a:p>
            <a:r>
              <a:rPr lang="en-US" dirty="0">
                <a:latin typeface="Amasis MT Pro Black" panose="02040A04050005020304" pitchFamily="18" charset="0"/>
              </a:rPr>
              <a:t>DEVELOPMENT</a:t>
            </a:r>
          </a:p>
        </p:txBody>
      </p:sp>
      <p:sp>
        <p:nvSpPr>
          <p:cNvPr id="20" name="TextBox 19">
            <a:extLst>
              <a:ext uri="{FF2B5EF4-FFF2-40B4-BE49-F238E27FC236}">
                <a16:creationId xmlns:a16="http://schemas.microsoft.com/office/drawing/2014/main" id="{59D87CBE-F1B3-3E3F-1E89-F8ED78227CA9}"/>
              </a:ext>
            </a:extLst>
          </p:cNvPr>
          <p:cNvSpPr txBox="1"/>
          <p:nvPr/>
        </p:nvSpPr>
        <p:spPr>
          <a:xfrm rot="21157395">
            <a:off x="2621152" y="3796881"/>
            <a:ext cx="1812082" cy="369332"/>
          </a:xfrm>
          <a:prstGeom prst="rect">
            <a:avLst/>
          </a:prstGeom>
          <a:noFill/>
        </p:spPr>
        <p:txBody>
          <a:bodyPr wrap="square" rtlCol="0">
            <a:spAutoFit/>
          </a:bodyPr>
          <a:lstStyle/>
          <a:p>
            <a:r>
              <a:rPr lang="en-US" dirty="0">
                <a:latin typeface="Amasis MT Pro Black" panose="02040A04050005020304" pitchFamily="18" charset="0"/>
              </a:rPr>
              <a:t>LAUGHING</a:t>
            </a:r>
          </a:p>
        </p:txBody>
      </p:sp>
    </p:spTree>
    <p:extLst>
      <p:ext uri="{BB962C8B-B14F-4D97-AF65-F5344CB8AC3E}">
        <p14:creationId xmlns:p14="http://schemas.microsoft.com/office/powerpoint/2010/main" val="382071194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ACD52078-AC13-6798-F7CF-82791D0165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5284839"/>
            <a:ext cx="9144000" cy="1147743"/>
          </a:xfrm>
          <a:prstGeom prst="rect">
            <a:avLst/>
          </a:prstGeom>
        </p:spPr>
      </p:pic>
      <p:pic>
        <p:nvPicPr>
          <p:cNvPr id="3" name="Picture 2">
            <a:extLst>
              <a:ext uri="{FF2B5EF4-FFF2-40B4-BE49-F238E27FC236}">
                <a16:creationId xmlns:a16="http://schemas.microsoft.com/office/drawing/2014/main" id="{F1F92FDD-2BE7-EF0B-93D8-C9F524BE3DBD}"/>
              </a:ext>
            </a:extLst>
          </p:cNvPr>
          <p:cNvPicPr>
            <a:picLocks noChangeAspect="1"/>
          </p:cNvPicPr>
          <p:nvPr/>
        </p:nvPicPr>
        <p:blipFill>
          <a:blip r:embed="rId4"/>
          <a:stretch>
            <a:fillRect/>
          </a:stretch>
        </p:blipFill>
        <p:spPr>
          <a:xfrm>
            <a:off x="1679944" y="1289287"/>
            <a:ext cx="5784112" cy="3651947"/>
          </a:xfrm>
          <a:prstGeom prst="rect">
            <a:avLst/>
          </a:prstGeom>
          <a:effectLst>
            <a:softEdge rad="63500"/>
          </a:effectLst>
        </p:spPr>
      </p:pic>
      <p:pic>
        <p:nvPicPr>
          <p:cNvPr id="6" name="Picture 5" descr="Businessman cheering two hands">
            <a:extLst>
              <a:ext uri="{FF2B5EF4-FFF2-40B4-BE49-F238E27FC236}">
                <a16:creationId xmlns:a16="http://schemas.microsoft.com/office/drawing/2014/main" id="{0AA0D74A-47F3-AA26-86E0-0C971197963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788432" y="3429000"/>
            <a:ext cx="871845" cy="1855839"/>
          </a:xfrm>
          <a:prstGeom prst="rect">
            <a:avLst/>
          </a:prstGeom>
        </p:spPr>
      </p:pic>
    </p:spTree>
    <p:extLst>
      <p:ext uri="{BB962C8B-B14F-4D97-AF65-F5344CB8AC3E}">
        <p14:creationId xmlns:p14="http://schemas.microsoft.com/office/powerpoint/2010/main" val="2809829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F6AA62-4AA7-E34A-9472-EEFC37F5F8B3}"/>
              </a:ext>
            </a:extLst>
          </p:cNvPr>
          <p:cNvSpPr>
            <a:spLocks noGrp="1"/>
          </p:cNvSpPr>
          <p:nvPr>
            <p:ph type="body" sz="quarter" idx="11"/>
          </p:nvPr>
        </p:nvSpPr>
        <p:spPr>
          <a:xfrm>
            <a:off x="527927" y="979105"/>
            <a:ext cx="7852675" cy="683967"/>
          </a:xfrm>
        </p:spPr>
        <p:txBody>
          <a:bodyPr/>
          <a:lstStyle/>
          <a:p>
            <a:pPr algn="ctr"/>
            <a:r>
              <a:rPr lang="en-US" dirty="0">
                <a:latin typeface="Tungsten Semibold" pitchFamily="2" charset="0"/>
              </a:rPr>
              <a:t>Education &amp; Youth Support</a:t>
            </a:r>
          </a:p>
        </p:txBody>
      </p:sp>
      <p:pic>
        <p:nvPicPr>
          <p:cNvPr id="6" name="Picture 32" descr="http://www.sportsmensalliance.org/wp-content/themes/ussa/assets/img/SA-Logo-Horizontal.png">
            <a:extLst>
              <a:ext uri="{FF2B5EF4-FFF2-40B4-BE49-F238E27FC236}">
                <a16:creationId xmlns:a16="http://schemas.microsoft.com/office/drawing/2014/main" id="{2CD2F711-4E2F-4BDF-86DC-0DF66FA2A5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113" y="3030301"/>
            <a:ext cx="1215569" cy="32964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Home">
            <a:extLst>
              <a:ext uri="{FF2B5EF4-FFF2-40B4-BE49-F238E27FC236}">
                <a16:creationId xmlns:a16="http://schemas.microsoft.com/office/drawing/2014/main" id="{53F0C982-AD8A-4AFE-BB8C-C2F502CC12E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227" y="2282333"/>
            <a:ext cx="1387865" cy="66252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Image result for sportsmen's alliance trailblazer logo">
            <a:extLst>
              <a:ext uri="{FF2B5EF4-FFF2-40B4-BE49-F238E27FC236}">
                <a16:creationId xmlns:a16="http://schemas.microsoft.com/office/drawing/2014/main" id="{3BE26130-EDA0-4268-9FEF-AB6361A9E6D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5386" y="3518136"/>
            <a:ext cx="1313277" cy="8397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6" descr="Minnesota State High School Clay Target League">
            <a:extLst>
              <a:ext uri="{FF2B5EF4-FFF2-40B4-BE49-F238E27FC236}">
                <a16:creationId xmlns:a16="http://schemas.microsoft.com/office/drawing/2014/main" id="{1B7F3D32-35BA-4795-9D5C-C8D2D9AB5A9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3281" y="5595545"/>
            <a:ext cx="1204253" cy="72255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30" descr="Pass It On! Outdoor Mentors">
            <a:extLst>
              <a:ext uri="{FF2B5EF4-FFF2-40B4-BE49-F238E27FC236}">
                <a16:creationId xmlns:a16="http://schemas.microsoft.com/office/drawing/2014/main" id="{173DE8B7-ED93-43A1-AA13-23C17D249B8B}"/>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6600" y="4542931"/>
            <a:ext cx="1158102" cy="782017"/>
          </a:xfrm>
          <a:prstGeom prst="rect">
            <a:avLst/>
          </a:prstGeom>
          <a:solidFill>
            <a:schemeClr val="bg1">
              <a:lumMod val="85000"/>
            </a:schemeClr>
          </a:solidFill>
        </p:spPr>
      </p:pic>
      <p:pic>
        <p:nvPicPr>
          <p:cNvPr id="12" name="Picture 10" descr="National Rifle Association">
            <a:extLst>
              <a:ext uri="{FF2B5EF4-FFF2-40B4-BE49-F238E27FC236}">
                <a16:creationId xmlns:a16="http://schemas.microsoft.com/office/drawing/2014/main" id="{61758C23-3875-46C7-84CC-24D0FA5F54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751803" y="4267056"/>
            <a:ext cx="838693" cy="83869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6" descr="Pheasants Forever">
            <a:extLst>
              <a:ext uri="{FF2B5EF4-FFF2-40B4-BE49-F238E27FC236}">
                <a16:creationId xmlns:a16="http://schemas.microsoft.com/office/drawing/2014/main" id="{DDADA5AA-3BD5-4238-B120-E0EC441A9F14}"/>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918588" y="4631003"/>
            <a:ext cx="995904" cy="99590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4" descr="Youth Shooting Sports Alliance">
            <a:extLst>
              <a:ext uri="{FF2B5EF4-FFF2-40B4-BE49-F238E27FC236}">
                <a16:creationId xmlns:a16="http://schemas.microsoft.com/office/drawing/2014/main" id="{9CC6CB66-B379-496B-B3AB-89BE886D6ACD}"/>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68686" y="2263679"/>
            <a:ext cx="1174170" cy="80057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6" descr="Logo Boy Scouts of America">
            <a:extLst>
              <a:ext uri="{FF2B5EF4-FFF2-40B4-BE49-F238E27FC236}">
                <a16:creationId xmlns:a16="http://schemas.microsoft.com/office/drawing/2014/main" id="{73FFADBB-D3E1-4D3B-BE89-3C9C8E33EF0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79541" y="4982964"/>
            <a:ext cx="649189" cy="68396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C2E77108-790A-438E-8785-20AF1FC0D062}"/>
              </a:ext>
            </a:extLst>
          </p:cNvPr>
          <p:cNvPicPr>
            <a:picLocks noChangeAspect="1"/>
          </p:cNvPicPr>
          <p:nvPr/>
        </p:nvPicPr>
        <p:blipFill>
          <a:blip r:embed="rId12"/>
          <a:stretch>
            <a:fillRect/>
          </a:stretch>
        </p:blipFill>
        <p:spPr>
          <a:xfrm>
            <a:off x="3592619" y="3964126"/>
            <a:ext cx="1247568" cy="288012"/>
          </a:xfrm>
          <a:prstGeom prst="rect">
            <a:avLst/>
          </a:prstGeom>
        </p:spPr>
      </p:pic>
      <p:pic>
        <p:nvPicPr>
          <p:cNvPr id="17" name="Picture 12" descr="https://fsiyo3622q0396vxx2abkem1-wpengine.netdna-ssl.com/wp-content/uploads/MULEY-LogoColor.jpg">
            <a:extLst>
              <a:ext uri="{FF2B5EF4-FFF2-40B4-BE49-F238E27FC236}">
                <a16:creationId xmlns:a16="http://schemas.microsoft.com/office/drawing/2014/main" id="{3317B3B1-91EE-4586-8A1F-948CD53A1848}"/>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2084596" y="3970697"/>
            <a:ext cx="1299633" cy="50263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38" descr="http://federalpremium.com/images/homepage/latest_news/FP1588_ForeverShootingSports_Logo_280x206.jpg">
            <a:extLst>
              <a:ext uri="{FF2B5EF4-FFF2-40B4-BE49-F238E27FC236}">
                <a16:creationId xmlns:a16="http://schemas.microsoft.com/office/drawing/2014/main" id="{ED79FDE5-B0BD-430E-9F92-8FEAA3558BB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231799" y="4698751"/>
            <a:ext cx="1272968" cy="936541"/>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0" descr="http://federalpremium.com/images/homepage/latest_news/FP1588_R3_Logo_280x206.jpg">
            <a:extLst>
              <a:ext uri="{FF2B5EF4-FFF2-40B4-BE49-F238E27FC236}">
                <a16:creationId xmlns:a16="http://schemas.microsoft.com/office/drawing/2014/main" id="{AC06E38B-DDD8-4A9F-8DE7-981E931F1495}"/>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2248228" y="3109078"/>
            <a:ext cx="1117190" cy="82193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2" descr="National Shooting Sports Foundation">
            <a:extLst>
              <a:ext uri="{FF2B5EF4-FFF2-40B4-BE49-F238E27FC236}">
                <a16:creationId xmlns:a16="http://schemas.microsoft.com/office/drawing/2014/main" id="{552A87D0-249A-4EEE-A619-8AFEE28286AC}"/>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4747775" y="5249527"/>
            <a:ext cx="883778" cy="8837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4" descr="Ruffed Grouse Society">
            <a:extLst>
              <a:ext uri="{FF2B5EF4-FFF2-40B4-BE49-F238E27FC236}">
                <a16:creationId xmlns:a16="http://schemas.microsoft.com/office/drawing/2014/main" id="{C430FC68-26E1-42BF-8DD5-6A026C00CCD0}"/>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367187" y="5058588"/>
            <a:ext cx="1265655" cy="126565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4" descr="Image result for nwtf jakes logo">
            <a:extLst>
              <a:ext uri="{FF2B5EF4-FFF2-40B4-BE49-F238E27FC236}">
                <a16:creationId xmlns:a16="http://schemas.microsoft.com/office/drawing/2014/main" id="{CFDA1ADD-BB88-46F1-8D58-4A4565F900A8}"/>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697665" y="5428209"/>
            <a:ext cx="1270642" cy="54735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6" descr="Image result for scif awls logo">
            <a:extLst>
              <a:ext uri="{FF2B5EF4-FFF2-40B4-BE49-F238E27FC236}">
                <a16:creationId xmlns:a16="http://schemas.microsoft.com/office/drawing/2014/main" id="{CB834FEF-3B95-47F9-A043-D3A412247776}"/>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5042096" y="3007059"/>
            <a:ext cx="1089233" cy="1021156"/>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0" descr="ACUI">
            <a:extLst>
              <a:ext uri="{FF2B5EF4-FFF2-40B4-BE49-F238E27FC236}">
                <a16:creationId xmlns:a16="http://schemas.microsoft.com/office/drawing/2014/main" id="{3818DB67-12CE-498F-B2D8-E3F583DA4B06}"/>
              </a:ext>
            </a:extLst>
          </p:cNvPr>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5303491" y="2405167"/>
            <a:ext cx="1613683" cy="26894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donate_today">
            <a:extLst>
              <a:ext uri="{FF2B5EF4-FFF2-40B4-BE49-F238E27FC236}">
                <a16:creationId xmlns:a16="http://schemas.microsoft.com/office/drawing/2014/main" id="{77B70C6B-BB0B-4B27-A500-5995057AD16B}"/>
              </a:ext>
            </a:extLst>
          </p:cNvPr>
          <p:cNvPicPr>
            <a:picLocks noChangeAspect="1" noChangeArrowheads="1"/>
          </p:cNvPicPr>
          <p:nvPr/>
        </p:nvPicPr>
        <p:blipFill rotWithShape="1">
          <a:blip r:embed="rId21">
            <a:extLst>
              <a:ext uri="{28A0092B-C50C-407E-A947-70E740481C1C}">
                <a14:useLocalDpi xmlns:a14="http://schemas.microsoft.com/office/drawing/2010/main" val="0"/>
              </a:ext>
            </a:extLst>
          </a:blip>
          <a:srcRect l="14186" t="30147" r="14575" b="21853"/>
          <a:stretch/>
        </p:blipFill>
        <p:spPr bwMode="auto">
          <a:xfrm>
            <a:off x="7512983" y="2295301"/>
            <a:ext cx="1313142" cy="73732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8" descr="National Logo">
            <a:extLst>
              <a:ext uri="{FF2B5EF4-FFF2-40B4-BE49-F238E27FC236}">
                <a16:creationId xmlns:a16="http://schemas.microsoft.com/office/drawing/2014/main" id="{43F8A9A3-3AC2-466D-A774-26C830600332}"/>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a:off x="7064364" y="4439524"/>
            <a:ext cx="1630270" cy="737327"/>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34" descr="Image result for sasp logo">
            <a:extLst>
              <a:ext uri="{FF2B5EF4-FFF2-40B4-BE49-F238E27FC236}">
                <a16:creationId xmlns:a16="http://schemas.microsoft.com/office/drawing/2014/main" id="{61322ACB-A1EF-4EAB-95A1-FE746335A5B2}"/>
              </a:ext>
            </a:extLst>
          </p:cNvPr>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6060407" y="2954244"/>
            <a:ext cx="1348319" cy="104188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6" descr="Image result for sctp logo">
            <a:extLst>
              <a:ext uri="{FF2B5EF4-FFF2-40B4-BE49-F238E27FC236}">
                <a16:creationId xmlns:a16="http://schemas.microsoft.com/office/drawing/2014/main" id="{D15F44DC-3C43-4987-BB54-6B43286F14C9}"/>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5633486" y="3999429"/>
            <a:ext cx="1104387" cy="88018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Logo, company name&#10;&#10;Description automatically generated">
            <a:extLst>
              <a:ext uri="{FF2B5EF4-FFF2-40B4-BE49-F238E27FC236}">
                <a16:creationId xmlns:a16="http://schemas.microsoft.com/office/drawing/2014/main" id="{3C49FC52-E705-2F6B-D00B-F307374DA5ED}"/>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7455513" y="3416772"/>
            <a:ext cx="1360496" cy="547354"/>
          </a:xfrm>
          <a:prstGeom prst="rect">
            <a:avLst/>
          </a:prstGeom>
        </p:spPr>
      </p:pic>
      <p:pic>
        <p:nvPicPr>
          <p:cNvPr id="8" name="Picture 7" descr="Text&#10;&#10;Description automatically generated">
            <a:extLst>
              <a:ext uri="{FF2B5EF4-FFF2-40B4-BE49-F238E27FC236}">
                <a16:creationId xmlns:a16="http://schemas.microsoft.com/office/drawing/2014/main" id="{93176920-4DE6-71B7-38AD-6D8EB4845FA6}"/>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2241813" y="5694279"/>
            <a:ext cx="2424223" cy="611106"/>
          </a:xfrm>
          <a:prstGeom prst="rect">
            <a:avLst/>
          </a:prstGeom>
        </p:spPr>
      </p:pic>
      <p:pic>
        <p:nvPicPr>
          <p:cNvPr id="23" name="Picture 22" descr="Diagram&#10;&#10;Description automatically generated">
            <a:extLst>
              <a:ext uri="{FF2B5EF4-FFF2-40B4-BE49-F238E27FC236}">
                <a16:creationId xmlns:a16="http://schemas.microsoft.com/office/drawing/2014/main" id="{B1E88623-39B5-7C78-E741-8867915A9F01}"/>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9144000" cy="1147743"/>
          </a:xfrm>
          <a:prstGeom prst="rect">
            <a:avLst/>
          </a:prstGeom>
        </p:spPr>
      </p:pic>
      <p:pic>
        <p:nvPicPr>
          <p:cNvPr id="2" name="Picture 1">
            <a:extLst>
              <a:ext uri="{FF2B5EF4-FFF2-40B4-BE49-F238E27FC236}">
                <a16:creationId xmlns:a16="http://schemas.microsoft.com/office/drawing/2014/main" id="{F982890B-7785-818F-CFE6-0CDD72E65A7C}"/>
              </a:ext>
            </a:extLst>
          </p:cNvPr>
          <p:cNvPicPr>
            <a:picLocks noChangeAspect="1"/>
          </p:cNvPicPr>
          <p:nvPr/>
        </p:nvPicPr>
        <p:blipFill>
          <a:blip r:embed="rId28"/>
          <a:stretch>
            <a:fillRect/>
          </a:stretch>
        </p:blipFill>
        <p:spPr>
          <a:xfrm>
            <a:off x="3384229" y="2453642"/>
            <a:ext cx="1689821" cy="1106833"/>
          </a:xfrm>
          <a:prstGeom prst="rect">
            <a:avLst/>
          </a:prstGeom>
        </p:spPr>
      </p:pic>
    </p:spTree>
    <p:extLst>
      <p:ext uri="{BB962C8B-B14F-4D97-AF65-F5344CB8AC3E}">
        <p14:creationId xmlns:p14="http://schemas.microsoft.com/office/powerpoint/2010/main" val="17889842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F6AA62-4AA7-E34A-9472-EEFC37F5F8B3}"/>
              </a:ext>
            </a:extLst>
          </p:cNvPr>
          <p:cNvSpPr>
            <a:spLocks noGrp="1"/>
          </p:cNvSpPr>
          <p:nvPr>
            <p:ph type="body" sz="quarter" idx="11"/>
          </p:nvPr>
        </p:nvSpPr>
        <p:spPr>
          <a:xfrm>
            <a:off x="585420" y="844347"/>
            <a:ext cx="7777530" cy="683967"/>
          </a:xfrm>
        </p:spPr>
        <p:txBody>
          <a:bodyPr/>
          <a:lstStyle/>
          <a:p>
            <a:pPr algn="ctr"/>
            <a:r>
              <a:rPr lang="en-US" dirty="0">
                <a:latin typeface="Tungsten Semibold" pitchFamily="2" charset="0"/>
              </a:rPr>
              <a:t>Support for National 4H Shooting Sports Programs.</a:t>
            </a:r>
          </a:p>
        </p:txBody>
      </p:sp>
      <p:sp>
        <p:nvSpPr>
          <p:cNvPr id="8" name="Text Placeholder 7">
            <a:extLst>
              <a:ext uri="{FF2B5EF4-FFF2-40B4-BE49-F238E27FC236}">
                <a16:creationId xmlns:a16="http://schemas.microsoft.com/office/drawing/2014/main" id="{E379F778-C9BC-924C-AED2-63A3D94757C9}"/>
              </a:ext>
            </a:extLst>
          </p:cNvPr>
          <p:cNvSpPr>
            <a:spLocks noGrp="1"/>
          </p:cNvSpPr>
          <p:nvPr>
            <p:ph type="body" sz="quarter" idx="14"/>
          </p:nvPr>
        </p:nvSpPr>
        <p:spPr>
          <a:xfrm>
            <a:off x="600436" y="2459514"/>
            <a:ext cx="7762514" cy="3855561"/>
          </a:xfrm>
        </p:spPr>
        <p:txBody>
          <a:bodyPr/>
          <a:lstStyle/>
          <a:p>
            <a:r>
              <a:rPr lang="en-US" sz="2000" dirty="0"/>
              <a:t>Federal started its work with youth and conservation groups in 1937 when it founded the 4H Conservation Camps.  We have built on that base, developing brand loyalty in young shooters, hunters and conservationists.</a:t>
            </a:r>
          </a:p>
          <a:p>
            <a:endParaRPr lang="en-US" dirty="0"/>
          </a:p>
        </p:txBody>
      </p:sp>
      <p:pic>
        <p:nvPicPr>
          <p:cNvPr id="2" name="Picture 1">
            <a:extLst>
              <a:ext uri="{FF2B5EF4-FFF2-40B4-BE49-F238E27FC236}">
                <a16:creationId xmlns:a16="http://schemas.microsoft.com/office/drawing/2014/main" id="{F189A24A-44BB-44D1-8AF1-41C27BDA96C1}"/>
              </a:ext>
            </a:extLst>
          </p:cNvPr>
          <p:cNvPicPr>
            <a:picLocks noChangeAspect="1"/>
          </p:cNvPicPr>
          <p:nvPr/>
        </p:nvPicPr>
        <p:blipFill>
          <a:blip r:embed="rId3"/>
          <a:stretch>
            <a:fillRect/>
          </a:stretch>
        </p:blipFill>
        <p:spPr>
          <a:xfrm>
            <a:off x="4823669" y="3637947"/>
            <a:ext cx="4015691" cy="2677128"/>
          </a:xfrm>
          <a:prstGeom prst="rect">
            <a:avLst/>
          </a:prstGeom>
        </p:spPr>
      </p:pic>
      <p:pic>
        <p:nvPicPr>
          <p:cNvPr id="3" name="Picture 2">
            <a:extLst>
              <a:ext uri="{FF2B5EF4-FFF2-40B4-BE49-F238E27FC236}">
                <a16:creationId xmlns:a16="http://schemas.microsoft.com/office/drawing/2014/main" id="{964D70AC-0949-45E4-BABA-5E387B57A6A2}"/>
              </a:ext>
            </a:extLst>
          </p:cNvPr>
          <p:cNvPicPr>
            <a:picLocks noChangeAspect="1"/>
          </p:cNvPicPr>
          <p:nvPr/>
        </p:nvPicPr>
        <p:blipFill>
          <a:blip r:embed="rId4"/>
          <a:stretch>
            <a:fillRect/>
          </a:stretch>
        </p:blipFill>
        <p:spPr>
          <a:xfrm>
            <a:off x="1170222" y="4127384"/>
            <a:ext cx="2296193" cy="2029813"/>
          </a:xfrm>
          <a:prstGeom prst="rect">
            <a:avLst/>
          </a:prstGeom>
        </p:spPr>
      </p:pic>
    </p:spTree>
    <p:extLst>
      <p:ext uri="{BB962C8B-B14F-4D97-AF65-F5344CB8AC3E}">
        <p14:creationId xmlns:p14="http://schemas.microsoft.com/office/powerpoint/2010/main" val="31216293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F6AA62-4AA7-E34A-9472-EEFC37F5F8B3}"/>
              </a:ext>
            </a:extLst>
          </p:cNvPr>
          <p:cNvSpPr>
            <a:spLocks noGrp="1"/>
          </p:cNvSpPr>
          <p:nvPr>
            <p:ph type="body" sz="quarter" idx="11"/>
          </p:nvPr>
        </p:nvSpPr>
        <p:spPr>
          <a:xfrm>
            <a:off x="527927" y="979105"/>
            <a:ext cx="7852675" cy="683967"/>
          </a:xfrm>
        </p:spPr>
        <p:txBody>
          <a:bodyPr/>
          <a:lstStyle/>
          <a:p>
            <a:pPr algn="ctr"/>
            <a:r>
              <a:rPr lang="en-US" dirty="0">
                <a:latin typeface="Tungsten Semibold" pitchFamily="2" charset="0"/>
              </a:rPr>
              <a:t>Conservation Support</a:t>
            </a:r>
          </a:p>
        </p:txBody>
      </p:sp>
      <p:pic>
        <p:nvPicPr>
          <p:cNvPr id="31" name="Picture 2" descr="Congressional Sportsmen's Foundation">
            <a:extLst>
              <a:ext uri="{FF2B5EF4-FFF2-40B4-BE49-F238E27FC236}">
                <a16:creationId xmlns:a16="http://schemas.microsoft.com/office/drawing/2014/main" id="{16A0DA3D-22F5-4C9A-AB12-C9A5E07F7DE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909" y="2395274"/>
            <a:ext cx="1047750" cy="104775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4" descr="Delta">
            <a:extLst>
              <a:ext uri="{FF2B5EF4-FFF2-40B4-BE49-F238E27FC236}">
                <a16:creationId xmlns:a16="http://schemas.microsoft.com/office/drawing/2014/main" id="{A3835749-09C3-417C-B286-8C7C39C2BC1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3060" y="3765479"/>
            <a:ext cx="1047750" cy="1047751"/>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8" descr="Mule Deer Foundation">
            <a:extLst>
              <a:ext uri="{FF2B5EF4-FFF2-40B4-BE49-F238E27FC236}">
                <a16:creationId xmlns:a16="http://schemas.microsoft.com/office/drawing/2014/main" id="{5C863A12-7A59-4C57-A229-D173324AFCE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64012" y="3690258"/>
            <a:ext cx="1122971" cy="1122972"/>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10" descr="National Rifle Association">
            <a:extLst>
              <a:ext uri="{FF2B5EF4-FFF2-40B4-BE49-F238E27FC236}">
                <a16:creationId xmlns:a16="http://schemas.microsoft.com/office/drawing/2014/main" id="{7B337A68-CDA9-413A-8348-3DB39CE8D5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44698" y="3809903"/>
            <a:ext cx="1047750" cy="104775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2" descr="National Shooting Sports Foundation">
            <a:extLst>
              <a:ext uri="{FF2B5EF4-FFF2-40B4-BE49-F238E27FC236}">
                <a16:creationId xmlns:a16="http://schemas.microsoft.com/office/drawing/2014/main" id="{C6C5565C-DC55-49DF-9FE7-262D67A7F9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4448" y="3847023"/>
            <a:ext cx="1047750" cy="104775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6" descr="Pheasants Forever">
            <a:extLst>
              <a:ext uri="{FF2B5EF4-FFF2-40B4-BE49-F238E27FC236}">
                <a16:creationId xmlns:a16="http://schemas.microsoft.com/office/drawing/2014/main" id="{E9C2C4DE-743D-427A-8315-E18142CB8CE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4768" y="5149709"/>
            <a:ext cx="1047750" cy="104775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0" descr="Quail Forever">
            <a:extLst>
              <a:ext uri="{FF2B5EF4-FFF2-40B4-BE49-F238E27FC236}">
                <a16:creationId xmlns:a16="http://schemas.microsoft.com/office/drawing/2014/main" id="{B94C006C-278B-42CD-AD35-C637D37C6A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86659" y="5144363"/>
            <a:ext cx="1047750" cy="1047751"/>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Ruffed Grouse Society">
            <a:extLst>
              <a:ext uri="{FF2B5EF4-FFF2-40B4-BE49-F238E27FC236}">
                <a16:creationId xmlns:a16="http://schemas.microsoft.com/office/drawing/2014/main" id="{CAC60BCD-4905-4079-A650-D5B16C00E2C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468817" y="5032455"/>
            <a:ext cx="1271564" cy="1271565"/>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6" descr="Safari Club International">
            <a:extLst>
              <a:ext uri="{FF2B5EF4-FFF2-40B4-BE49-F238E27FC236}">
                <a16:creationId xmlns:a16="http://schemas.microsoft.com/office/drawing/2014/main" id="{2D7F9255-1BEA-4465-97D4-FD65781134A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034171" y="5080993"/>
            <a:ext cx="1047750" cy="104775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0" descr="http://www.trcp.org/wp-content/themes/trcptheme/assets/images/logo.png">
            <a:extLst>
              <a:ext uri="{FF2B5EF4-FFF2-40B4-BE49-F238E27FC236}">
                <a16:creationId xmlns:a16="http://schemas.microsoft.com/office/drawing/2014/main" id="{44369FD1-7197-439E-B948-E68871BA833A}"/>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256742" y="4983161"/>
            <a:ext cx="889741" cy="124341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2" descr="http://www.sportsmensalliance.org/wp-content/themes/ussa/assets/img/SA-Logo-Horizontal.png">
            <a:extLst>
              <a:ext uri="{FF2B5EF4-FFF2-40B4-BE49-F238E27FC236}">
                <a16:creationId xmlns:a16="http://schemas.microsoft.com/office/drawing/2014/main" id="{65940B4F-26FF-475B-85B8-042E1781B71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358062" y="2752089"/>
            <a:ext cx="1801445" cy="48852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6" descr="Image result for boone and crockett logo">
            <a:extLst>
              <a:ext uri="{FF2B5EF4-FFF2-40B4-BE49-F238E27FC236}">
                <a16:creationId xmlns:a16="http://schemas.microsoft.com/office/drawing/2014/main" id="{8AA30668-A24D-4395-A0E1-5ED1B71139B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761194" y="2417674"/>
            <a:ext cx="1162792" cy="115735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8" descr="California Waterfowl Association logo">
            <a:extLst>
              <a:ext uri="{FF2B5EF4-FFF2-40B4-BE49-F238E27FC236}">
                <a16:creationId xmlns:a16="http://schemas.microsoft.com/office/drawing/2014/main" id="{DF104C41-60B8-479C-8F12-E1F711905FD2}"/>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4543007" y="2449518"/>
            <a:ext cx="1262573" cy="1157359"/>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0" descr="Wildlife Management Institute Logo">
            <a:extLst>
              <a:ext uri="{FF2B5EF4-FFF2-40B4-BE49-F238E27FC236}">
                <a16:creationId xmlns:a16="http://schemas.microsoft.com/office/drawing/2014/main" id="{A1A34540-6091-49C6-8D8F-6E67B29D7B9B}"/>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7493821" y="5017624"/>
            <a:ext cx="1174490" cy="117449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5793A7A-DE4B-D65C-595A-3CB416B67C82}"/>
              </a:ext>
            </a:extLst>
          </p:cNvPr>
          <p:cNvPicPr>
            <a:picLocks noChangeAspect="1"/>
          </p:cNvPicPr>
          <p:nvPr/>
        </p:nvPicPr>
        <p:blipFill>
          <a:blip r:embed="rId17"/>
          <a:stretch>
            <a:fillRect/>
          </a:stretch>
        </p:blipFill>
        <p:spPr>
          <a:xfrm>
            <a:off x="7258785" y="3674315"/>
            <a:ext cx="1121817" cy="1047752"/>
          </a:xfrm>
          <a:prstGeom prst="rect">
            <a:avLst/>
          </a:prstGeom>
        </p:spPr>
      </p:pic>
      <p:pic>
        <p:nvPicPr>
          <p:cNvPr id="4" name="Picture 3" descr="Diagram&#10;&#10;Description automatically generated">
            <a:extLst>
              <a:ext uri="{FF2B5EF4-FFF2-40B4-BE49-F238E27FC236}">
                <a16:creationId xmlns:a16="http://schemas.microsoft.com/office/drawing/2014/main" id="{8648571E-8FF9-3A3C-4819-F37F23180999}"/>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35151"/>
            <a:ext cx="9144000" cy="1147743"/>
          </a:xfrm>
          <a:prstGeom prst="rect">
            <a:avLst/>
          </a:prstGeom>
        </p:spPr>
      </p:pic>
    </p:spTree>
    <p:extLst>
      <p:ext uri="{BB962C8B-B14F-4D97-AF65-F5344CB8AC3E}">
        <p14:creationId xmlns:p14="http://schemas.microsoft.com/office/powerpoint/2010/main" val="35241607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A3F6AA62-4AA7-E34A-9472-EEFC37F5F8B3}"/>
              </a:ext>
            </a:extLst>
          </p:cNvPr>
          <p:cNvSpPr>
            <a:spLocks noGrp="1"/>
          </p:cNvSpPr>
          <p:nvPr>
            <p:ph type="body" sz="quarter" idx="11"/>
          </p:nvPr>
        </p:nvSpPr>
        <p:spPr>
          <a:xfrm>
            <a:off x="527927" y="806603"/>
            <a:ext cx="7852675" cy="683967"/>
          </a:xfrm>
        </p:spPr>
        <p:txBody>
          <a:bodyPr/>
          <a:lstStyle/>
          <a:p>
            <a:pPr algn="ctr"/>
            <a:r>
              <a:rPr lang="en-US" b="1" dirty="0"/>
              <a:t>Funding Conservation in America</a:t>
            </a:r>
            <a:br>
              <a:rPr lang="en-US" b="1" dirty="0"/>
            </a:br>
            <a:r>
              <a:rPr lang="en-US" b="1" dirty="0"/>
              <a:t>Pittman Robertson Tax</a:t>
            </a:r>
            <a:endParaRPr lang="en-US" dirty="0">
              <a:latin typeface="Tungsten Semibold" pitchFamily="2" charset="0"/>
            </a:endParaRPr>
          </a:p>
        </p:txBody>
      </p:sp>
      <p:sp>
        <p:nvSpPr>
          <p:cNvPr id="2" name="Rectangle 1">
            <a:extLst>
              <a:ext uri="{FF2B5EF4-FFF2-40B4-BE49-F238E27FC236}">
                <a16:creationId xmlns:a16="http://schemas.microsoft.com/office/drawing/2014/main" id="{D5E5F560-2A19-4AC6-A982-128E05BC17C8}"/>
              </a:ext>
            </a:extLst>
          </p:cNvPr>
          <p:cNvSpPr/>
          <p:nvPr/>
        </p:nvSpPr>
        <p:spPr>
          <a:xfrm>
            <a:off x="527927" y="2158023"/>
            <a:ext cx="6891557" cy="3893374"/>
          </a:xfrm>
          <a:prstGeom prst="rect">
            <a:avLst/>
          </a:prstGeom>
        </p:spPr>
        <p:txBody>
          <a:bodyPr wrap="square">
            <a:spAutoFit/>
          </a:bodyPr>
          <a:lstStyle/>
          <a:p>
            <a:r>
              <a:rPr lang="en-US" sz="2100" b="1" dirty="0"/>
              <a:t>You are supporting Wildlife Conservation every time you pull the trigger!</a:t>
            </a:r>
          </a:p>
          <a:p>
            <a:endParaRPr lang="en-US" sz="2100" b="1" dirty="0"/>
          </a:p>
          <a:p>
            <a:pPr lvl="1"/>
            <a:r>
              <a:rPr lang="en-US" sz="1700" b="1" dirty="0"/>
              <a:t>11% tax on ammo</a:t>
            </a:r>
          </a:p>
          <a:p>
            <a:pPr lvl="1"/>
            <a:r>
              <a:rPr lang="en-US" sz="1700" b="1" dirty="0"/>
              <a:t>11% on long guns</a:t>
            </a:r>
          </a:p>
          <a:p>
            <a:pPr lvl="1"/>
            <a:r>
              <a:rPr lang="en-US" sz="1700" b="1" dirty="0"/>
              <a:t>10% on pistols</a:t>
            </a:r>
          </a:p>
          <a:p>
            <a:pPr lvl="1"/>
            <a:endParaRPr lang="en-US" sz="1700" b="1" dirty="0"/>
          </a:p>
          <a:p>
            <a:pPr lvl="1"/>
            <a:endParaRPr lang="en-US" sz="1700" b="1" dirty="0"/>
          </a:p>
          <a:p>
            <a:r>
              <a:rPr lang="en-US" sz="1900" b="1" dirty="0"/>
              <a:t>*GUNS</a:t>
            </a:r>
          </a:p>
          <a:p>
            <a:r>
              <a:rPr lang="en-US" sz="1900" b="1" dirty="0"/>
              <a:t>*FINISHED AMMO</a:t>
            </a:r>
          </a:p>
          <a:p>
            <a:r>
              <a:rPr lang="en-US" sz="1900" b="1" dirty="0"/>
              <a:t>*ARCHERY GEAR</a:t>
            </a:r>
          </a:p>
          <a:p>
            <a:endParaRPr lang="en-US" sz="2100" b="1" dirty="0"/>
          </a:p>
          <a:p>
            <a:r>
              <a:rPr lang="en-US" sz="2100" b="1" u="sng" dirty="0"/>
              <a:t>NOTHING ELSE PAYS THIS TAX!</a:t>
            </a:r>
          </a:p>
        </p:txBody>
      </p:sp>
      <p:pic>
        <p:nvPicPr>
          <p:cNvPr id="22" name="Picture 21">
            <a:extLst>
              <a:ext uri="{FF2B5EF4-FFF2-40B4-BE49-F238E27FC236}">
                <a16:creationId xmlns:a16="http://schemas.microsoft.com/office/drawing/2014/main" id="{75EDD271-BE59-4F4D-9272-5C844B2B9F4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1672" y="1490570"/>
            <a:ext cx="586478" cy="580672"/>
          </a:xfrm>
          <a:prstGeom prst="rect">
            <a:avLst/>
          </a:prstGeom>
        </p:spPr>
      </p:pic>
      <p:pic>
        <p:nvPicPr>
          <p:cNvPr id="23" name="Picture 22">
            <a:extLst>
              <a:ext uri="{FF2B5EF4-FFF2-40B4-BE49-F238E27FC236}">
                <a16:creationId xmlns:a16="http://schemas.microsoft.com/office/drawing/2014/main" id="{E3A84423-0274-4A3D-877E-2A5FA72596EB}"/>
              </a:ext>
            </a:extLst>
          </p:cNvPr>
          <p:cNvPicPr>
            <a:picLocks noChangeAspect="1"/>
          </p:cNvPicPr>
          <p:nvPr/>
        </p:nvPicPr>
        <p:blipFill>
          <a:blip r:embed="rId4"/>
          <a:stretch>
            <a:fillRect/>
          </a:stretch>
        </p:blipFill>
        <p:spPr>
          <a:xfrm>
            <a:off x="3059437" y="2802193"/>
            <a:ext cx="2451899" cy="2451899"/>
          </a:xfrm>
          <a:prstGeom prst="rect">
            <a:avLst/>
          </a:prstGeom>
        </p:spPr>
      </p:pic>
      <p:pic>
        <p:nvPicPr>
          <p:cNvPr id="3" name="Picture 2">
            <a:extLst>
              <a:ext uri="{FF2B5EF4-FFF2-40B4-BE49-F238E27FC236}">
                <a16:creationId xmlns:a16="http://schemas.microsoft.com/office/drawing/2014/main" id="{16FA91DE-F2E2-4991-A29D-2674B7C0E8DA}"/>
              </a:ext>
            </a:extLst>
          </p:cNvPr>
          <p:cNvPicPr>
            <a:picLocks noChangeAspect="1"/>
          </p:cNvPicPr>
          <p:nvPr/>
        </p:nvPicPr>
        <p:blipFill>
          <a:blip r:embed="rId5"/>
          <a:stretch>
            <a:fillRect/>
          </a:stretch>
        </p:blipFill>
        <p:spPr>
          <a:xfrm>
            <a:off x="5511335" y="2650018"/>
            <a:ext cx="3163431" cy="2451899"/>
          </a:xfrm>
          <a:prstGeom prst="rect">
            <a:avLst/>
          </a:prstGeom>
        </p:spPr>
      </p:pic>
      <p:pic>
        <p:nvPicPr>
          <p:cNvPr id="6" name="Picture 5" descr="Businessman thumbs up">
            <a:extLst>
              <a:ext uri="{FF2B5EF4-FFF2-40B4-BE49-F238E27FC236}">
                <a16:creationId xmlns:a16="http://schemas.microsoft.com/office/drawing/2014/main" id="{E095C1C0-D355-918C-1DB2-0FD9258ECB6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64269" y="4028141"/>
            <a:ext cx="807292" cy="2275367"/>
          </a:xfrm>
          <a:prstGeom prst="rect">
            <a:avLst/>
          </a:prstGeom>
        </p:spPr>
      </p:pic>
    </p:spTree>
    <p:extLst>
      <p:ext uri="{BB962C8B-B14F-4D97-AF65-F5344CB8AC3E}">
        <p14:creationId xmlns:p14="http://schemas.microsoft.com/office/powerpoint/2010/main" val="4944489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3147DF6-C762-D2AA-3FFA-521A2BF99891}"/>
              </a:ext>
            </a:extLst>
          </p:cNvPr>
          <p:cNvSpPr txBox="1"/>
          <p:nvPr/>
        </p:nvSpPr>
        <p:spPr>
          <a:xfrm>
            <a:off x="999460" y="879717"/>
            <a:ext cx="7145079" cy="1015663"/>
          </a:xfrm>
          <a:prstGeom prst="rect">
            <a:avLst/>
          </a:prstGeom>
          <a:noFill/>
        </p:spPr>
        <p:txBody>
          <a:bodyPr wrap="square" rtlCol="0">
            <a:spAutoFit/>
          </a:bodyPr>
          <a:lstStyle/>
          <a:p>
            <a:pPr algn="ctr"/>
            <a:r>
              <a:rPr lang="en-US" sz="6000" b="1" dirty="0">
                <a:solidFill>
                  <a:schemeClr val="bg1"/>
                </a:solidFill>
              </a:rPr>
              <a:t>“WHY” are we here?</a:t>
            </a:r>
            <a:endParaRPr lang="en-US" sz="6000" b="1" dirty="0"/>
          </a:p>
        </p:txBody>
      </p:sp>
      <p:pic>
        <p:nvPicPr>
          <p:cNvPr id="3" name="Picture 2" descr="Businessman finger on lip">
            <a:extLst>
              <a:ext uri="{FF2B5EF4-FFF2-40B4-BE49-F238E27FC236}">
                <a16:creationId xmlns:a16="http://schemas.microsoft.com/office/drawing/2014/main" id="{B4071238-F834-217A-96B1-3DACE8D6F5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69737" y="2466754"/>
            <a:ext cx="1257388" cy="3625702"/>
          </a:xfrm>
          <a:prstGeom prst="rect">
            <a:avLst/>
          </a:prstGeom>
        </p:spPr>
      </p:pic>
      <p:pic>
        <p:nvPicPr>
          <p:cNvPr id="8" name="Graphic 7" descr="Brainstorm outline">
            <a:extLst>
              <a:ext uri="{FF2B5EF4-FFF2-40B4-BE49-F238E27FC236}">
                <a16:creationId xmlns:a16="http://schemas.microsoft.com/office/drawing/2014/main" id="{F7BD6162-4669-1858-556F-B04249911D3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486641" y="2700670"/>
            <a:ext cx="1743740" cy="1743740"/>
          </a:xfrm>
          <a:prstGeom prst="rect">
            <a:avLst/>
          </a:prstGeom>
        </p:spPr>
      </p:pic>
      <p:pic>
        <p:nvPicPr>
          <p:cNvPr id="10" name="Graphic 9" descr="Cycle with people outline">
            <a:extLst>
              <a:ext uri="{FF2B5EF4-FFF2-40B4-BE49-F238E27FC236}">
                <a16:creationId xmlns:a16="http://schemas.microsoft.com/office/drawing/2014/main" id="{6146109A-FD3C-CBB3-BD67-DF95EEAD5B5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903815" y="4053537"/>
            <a:ext cx="1818168" cy="1818168"/>
          </a:xfrm>
          <a:prstGeom prst="rect">
            <a:avLst/>
          </a:prstGeom>
        </p:spPr>
      </p:pic>
    </p:spTree>
    <p:extLst>
      <p:ext uri="{BB962C8B-B14F-4D97-AF65-F5344CB8AC3E}">
        <p14:creationId xmlns:p14="http://schemas.microsoft.com/office/powerpoint/2010/main" val="3054703393"/>
      </p:ext>
    </p:extLst>
  </p:cSld>
  <p:clrMapOvr>
    <a:masterClrMapping/>
  </p:clrMapOvr>
</p:sld>
</file>

<file path=ppt/theme/theme1.xml><?xml version="1.0" encoding="utf-8"?>
<a:theme xmlns:a="http://schemas.openxmlformats.org/drawingml/2006/main" name="VSTO PPT Theme">
  <a:themeElements>
    <a:clrScheme name="Vista Outdoor Theme">
      <a:dk1>
        <a:sysClr val="windowText" lastClr="000000"/>
      </a:dk1>
      <a:lt1>
        <a:sysClr val="window" lastClr="FFFFFF"/>
      </a:lt1>
      <a:dk2>
        <a:srgbClr val="28628E"/>
      </a:dk2>
      <a:lt2>
        <a:srgbClr val="D7D2CB"/>
      </a:lt2>
      <a:accent1>
        <a:srgbClr val="28628E"/>
      </a:accent1>
      <a:accent2>
        <a:srgbClr val="FE5442"/>
      </a:accent2>
      <a:accent3>
        <a:srgbClr val="F79B2E"/>
      </a:accent3>
      <a:accent4>
        <a:srgbClr val="6C6864"/>
      </a:accent4>
      <a:accent5>
        <a:srgbClr val="D7D2CB"/>
      </a:accent5>
      <a:accent6>
        <a:srgbClr val="999900"/>
      </a:accent6>
      <a:hlink>
        <a:srgbClr val="48A1FA"/>
      </a:hlink>
      <a:folHlink>
        <a:srgbClr val="C490AA"/>
      </a:folHlink>
    </a:clrScheme>
    <a:fontScheme name="Franklin Gothic">
      <a:majorFont>
        <a:latin typeface="Franklin Gothic Medium" panose="020B0603020102020204"/>
        <a:ea typeface=""/>
        <a:cs typeface=""/>
        <a:font script="Jpan" typeface="HG創英角ｺﾞｼｯｸUB"/>
        <a:font script="Hang" typeface="돋움"/>
        <a:font script="Hans" typeface="隶书"/>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panose="020B0503020102020204"/>
        <a:ea typeface=""/>
        <a:cs typeface=""/>
        <a:font script="Jpan" typeface="HGｺﾞｼｯｸE"/>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STO PPT Theme" id="{91A5D59E-6F93-42EF-B839-23557A8716DD}" vid="{705A310F-F728-448D-94FC-C5265CE2CDC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64751E9885A0B4C96A2DA583EECE6EF" ma:contentTypeVersion="10" ma:contentTypeDescription="Create a new document." ma:contentTypeScope="" ma:versionID="2f54b56540c9963d9957e1a8d40ee9cf">
  <xsd:schema xmlns:xsd="http://www.w3.org/2001/XMLSchema" xmlns:xs="http://www.w3.org/2001/XMLSchema" xmlns:p="http://schemas.microsoft.com/office/2006/metadata/properties" xmlns:ns3="6aeed370-c63d-4ad2-94c2-2213b553d5d8" targetNamespace="http://schemas.microsoft.com/office/2006/metadata/properties" ma:root="true" ma:fieldsID="fab65333ff4d87e9f7aa203ab7ea4004" ns3:_="">
    <xsd:import namespace="6aeed370-c63d-4ad2-94c2-2213b553d5d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MediaServiceLocation"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aeed370-c63d-4ad2-94c2-2213b553d5d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Location" ma:index="15" nillable="true" ma:displayName="Location" ma:internalName="MediaServiceLocation"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5FE7D41-3434-4DFE-A4A8-A6B6A026A144}">
  <ds:schemaRefs>
    <ds:schemaRef ds:uri="http://schemas.microsoft.com/sharepoint/v3/contenttype/forms"/>
  </ds:schemaRefs>
</ds:datastoreItem>
</file>

<file path=customXml/itemProps2.xml><?xml version="1.0" encoding="utf-8"?>
<ds:datastoreItem xmlns:ds="http://schemas.openxmlformats.org/officeDocument/2006/customXml" ds:itemID="{0887DADF-1EC2-460F-9C28-F2400175E8C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aeed370-c63d-4ad2-94c2-2213b553d5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612441-A2EA-4B0E-9A4F-4B4BD0B70C3D}">
  <ds:schemaRefs>
    <ds:schemaRef ds:uri="http://purl.org/dc/dcmitype/"/>
    <ds:schemaRef ds:uri="http://schemas.microsoft.com/office/2006/documentManagement/types"/>
    <ds:schemaRef ds:uri="http://purl.org/dc/elements/1.1/"/>
    <ds:schemaRef ds:uri="http://schemas.microsoft.com/office/2006/metadata/properties"/>
    <ds:schemaRef ds:uri="6aeed370-c63d-4ad2-94c2-2213b553d5d8"/>
    <ds:schemaRef ds:uri="http://purl.org/dc/terms/"/>
    <ds:schemaRef ds:uri="http://schemas.openxmlformats.org/package/2006/metadata/core-properties"/>
    <ds:schemaRef ds:uri="http://schemas.microsoft.com/office/infopath/2007/PartnerControl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VSTO PPT Theme</Template>
  <TotalTime>13235</TotalTime>
  <Words>372</Words>
  <Application>Microsoft Office PowerPoint</Application>
  <PresentationFormat>On-screen Show (4:3)</PresentationFormat>
  <Paragraphs>86</Paragraphs>
  <Slides>13</Slides>
  <Notes>13</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13</vt:i4>
      </vt:variant>
    </vt:vector>
  </HeadingPairs>
  <TitlesOfParts>
    <vt:vector size="22" baseType="lpstr">
      <vt:lpstr>Amasis MT Pro Black</vt:lpstr>
      <vt:lpstr>Arial</vt:lpstr>
      <vt:lpstr>Blender Medium</vt:lpstr>
      <vt:lpstr>Bradley Hand ITC</vt:lpstr>
      <vt:lpstr>Calibri</vt:lpstr>
      <vt:lpstr>Franklin Gothic Book</vt:lpstr>
      <vt:lpstr>Franklin Gothic Demi</vt:lpstr>
      <vt:lpstr>Tungsten Semibold</vt:lpstr>
      <vt:lpstr>VSTO PPT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
  <Company>Vista Outdoor</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
  <dc:creator>Selchow, Jenna</dc:creator>
  <cp:keywords/>
  <dc:description/>
  <cp:lastModifiedBy>Jon Zinnel</cp:lastModifiedBy>
  <cp:revision>205</cp:revision>
  <cp:lastPrinted>2022-10-05T19:22:38Z</cp:lastPrinted>
  <dcterms:created xsi:type="dcterms:W3CDTF">2017-04-13T21:14:20Z</dcterms:created>
  <dcterms:modified xsi:type="dcterms:W3CDTF">2022-10-08T12:49:58Z</dcterms:modified>
  <cp:category/>
</cp:coreProperties>
</file>

<file path=docProps/custom.xml><?xml version="1.0" encoding="utf-8"?>
<Properties xmlns="http://schemas.openxmlformats.org/officeDocument/2006/custom-properties" xmlns:vt="http://schemas.openxmlformats.org/officeDocument/2006/docPropsVTypes">
  <property fmtid="{D5CDD505-2E9C-101B-9397-08002B2CF9AE}" pid="2" name="Department(s)">
    <vt:lpwstr>43;#Communications ＆ Government Relations|f96690e7-a94a-4304-99ff-fe6718b56000</vt:lpwstr>
  </property>
  <property fmtid="{D5CDD505-2E9C-101B-9397-08002B2CF9AE}" pid="3" name="Topic">
    <vt:lpwstr/>
  </property>
  <property fmtid="{D5CDD505-2E9C-101B-9397-08002B2CF9AE}" pid="4" name="Location(s)">
    <vt:lpwstr/>
  </property>
  <property fmtid="{D5CDD505-2E9C-101B-9397-08002B2CF9AE}" pid="5" name="ContentTypeId">
    <vt:lpwstr>0x010100364751E9885A0B4C96A2DA583EECE6EF</vt:lpwstr>
  </property>
  <property fmtid="{D5CDD505-2E9C-101B-9397-08002B2CF9AE}" pid="6" name="Document Type">
    <vt:lpwstr>100;#Template|e6f40dae-f02e-4874-819b-c6cd9791d3dd</vt:lpwstr>
  </property>
</Properties>
</file>